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embeddedFontLst>
    <p:embeddedFont>
      <p:font typeface="Cambria" panose="02040503050406030204" pitchFamily="18"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5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7CNvTex7RzKV270bz4+W7uUw4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224" y="44"/>
      </p:cViewPr>
      <p:guideLst>
        <p:guide orient="horz" pos="2659"/>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Twentieth Century"/>
                <a:ea typeface="Twentieth Century"/>
                <a:cs typeface="Twentieth Century"/>
                <a:sym typeface="Twentieth Century"/>
              </a:rPr>
              <a:t>‹N°›</a:t>
            </a:fld>
            <a:endParaRPr sz="1200" b="0" i="0" u="none" strike="noStrike" cap="none">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431279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18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54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0" name="Google Shape;26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92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0" name="Google Shape;28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39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56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2" name="Google Shape;31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0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8" name="Google Shape;3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0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1" name="Google Shape;38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88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6" name="Google Shape;39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80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1" name="Google Shape;41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276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9" name="Google Shape;42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72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76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0" name="Google Shape;45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43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2" name="Google Shape;46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70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8" name="Google Shape;46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76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6" name="Google Shape;47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16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3" name="Google Shape;48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08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1" name="Google Shape;49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826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4" name="Google Shape;50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537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2" name="Google Shape;51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35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0" name="Google Shape;52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388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8" name="Google Shape;52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75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44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3" name="Google Shape;19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79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20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5" name="Google Shape;20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17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9" name="Google Shape;21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2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12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07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1"/>
          <p:cNvSpPr txBox="1">
            <a:spLocks noGrp="1"/>
          </p:cNvSpPr>
          <p:nvPr>
            <p:ph type="body" idx="1"/>
          </p:nvPr>
        </p:nvSpPr>
        <p:spPr>
          <a:xfrm>
            <a:off x="938213" y="2286000"/>
            <a:ext cx="7634287" cy="35941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1" name="Google Shape;21;p31"/>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83"/>
        <p:cNvGrpSpPr/>
        <p:nvPr/>
      </p:nvGrpSpPr>
      <p:grpSpPr>
        <a:xfrm>
          <a:off x="0" y="0"/>
          <a:ext cx="0" cy="0"/>
          <a:chOff x="0" y="0"/>
          <a:chExt cx="0" cy="0"/>
        </a:xfrm>
      </p:grpSpPr>
      <p:sp>
        <p:nvSpPr>
          <p:cNvPr id="84" name="Google Shape;84;p42"/>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5" name="Google Shape;85;p42"/>
          <p:cNvSpPr txBox="1">
            <a:spLocks noGrp="1"/>
          </p:cNvSpPr>
          <p:nvPr>
            <p:ph type="body" idx="1"/>
          </p:nvPr>
        </p:nvSpPr>
        <p:spPr>
          <a:xfrm>
            <a:off x="942975" y="2286000"/>
            <a:ext cx="3593592"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42"/>
          <p:cNvSpPr txBox="1">
            <a:spLocks noGrp="1"/>
          </p:cNvSpPr>
          <p:nvPr>
            <p:ph type="body" idx="2"/>
          </p:nvPr>
        </p:nvSpPr>
        <p:spPr>
          <a:xfrm>
            <a:off x="4985846" y="2286000"/>
            <a:ext cx="3593592"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7" name="Google Shape;87;p42"/>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2"/>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2"/>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90"/>
        <p:cNvGrpSpPr/>
        <p:nvPr/>
      </p:nvGrpSpPr>
      <p:grpSpPr>
        <a:xfrm>
          <a:off x="0" y="0"/>
          <a:ext cx="0" cy="0"/>
          <a:chOff x="0" y="0"/>
          <a:chExt cx="0" cy="0"/>
        </a:xfrm>
      </p:grpSpPr>
      <p:sp>
        <p:nvSpPr>
          <p:cNvPr id="91" name="Google Shape;91;p43"/>
          <p:cNvSpPr txBox="1">
            <a:spLocks noGrp="1"/>
          </p:cNvSpPr>
          <p:nvPr>
            <p:ph type="title"/>
          </p:nvPr>
        </p:nvSpPr>
        <p:spPr>
          <a:xfrm>
            <a:off x="942975" y="381001"/>
            <a:ext cx="7629525" cy="14935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2" name="Google Shape;92;p43"/>
          <p:cNvSpPr txBox="1">
            <a:spLocks noGrp="1"/>
          </p:cNvSpPr>
          <p:nvPr>
            <p:ph type="body" idx="1"/>
          </p:nvPr>
        </p:nvSpPr>
        <p:spPr>
          <a:xfrm>
            <a:off x="941832" y="2199634"/>
            <a:ext cx="361188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800"/>
              <a:buNone/>
              <a:defRPr sz="1800" b="1" cap="none">
                <a:solidFill>
                  <a:schemeClr val="dk2"/>
                </a:solidFill>
              </a:defRPr>
            </a:lvl1pPr>
            <a:lvl2pPr marL="914400" lvl="1" indent="-228600" algn="l">
              <a:lnSpc>
                <a:spcPct val="110000"/>
              </a:lnSpc>
              <a:spcBef>
                <a:spcPts val="700"/>
              </a:spcBef>
              <a:spcAft>
                <a:spcPts val="0"/>
              </a:spcAft>
              <a:buSzPts val="1500"/>
              <a:buNone/>
              <a:defRPr sz="1500" b="1"/>
            </a:lvl2pPr>
            <a:lvl3pPr marL="1371600" lvl="2" indent="-228600" algn="l">
              <a:lnSpc>
                <a:spcPct val="110000"/>
              </a:lnSpc>
              <a:spcBef>
                <a:spcPts val="700"/>
              </a:spcBef>
              <a:spcAft>
                <a:spcPts val="0"/>
              </a:spcAft>
              <a:buSzPts val="1350"/>
              <a:buNone/>
              <a:defRPr sz="1350" b="1"/>
            </a:lvl3pPr>
            <a:lvl4pPr marL="1828800" lvl="3" indent="-228600" algn="l">
              <a:lnSpc>
                <a:spcPct val="110000"/>
              </a:lnSpc>
              <a:spcBef>
                <a:spcPts val="700"/>
              </a:spcBef>
              <a:spcAft>
                <a:spcPts val="0"/>
              </a:spcAft>
              <a:buSzPts val="1200"/>
              <a:buNone/>
              <a:defRPr sz="1200" b="1"/>
            </a:lvl4pPr>
            <a:lvl5pPr marL="2286000" lvl="4" indent="-228600" algn="l">
              <a:lnSpc>
                <a:spcPct val="110000"/>
              </a:lnSpc>
              <a:spcBef>
                <a:spcPts val="700"/>
              </a:spcBef>
              <a:spcAft>
                <a:spcPts val="0"/>
              </a:spcAft>
              <a:buSzPts val="1200"/>
              <a:buNone/>
              <a:defRPr sz="1200" b="1"/>
            </a:lvl5pPr>
            <a:lvl6pPr marL="2743200" lvl="5" indent="-228600" algn="l">
              <a:lnSpc>
                <a:spcPct val="110000"/>
              </a:lnSpc>
              <a:spcBef>
                <a:spcPts val="700"/>
              </a:spcBef>
              <a:spcAft>
                <a:spcPts val="0"/>
              </a:spcAft>
              <a:buSzPts val="1200"/>
              <a:buNone/>
              <a:defRPr sz="1200" b="1"/>
            </a:lvl6pPr>
            <a:lvl7pPr marL="3200400" lvl="6" indent="-228600" algn="l">
              <a:lnSpc>
                <a:spcPct val="110000"/>
              </a:lnSpc>
              <a:spcBef>
                <a:spcPts val="700"/>
              </a:spcBef>
              <a:spcAft>
                <a:spcPts val="0"/>
              </a:spcAft>
              <a:buSzPts val="1200"/>
              <a:buNone/>
              <a:defRPr sz="1200" b="1"/>
            </a:lvl7pPr>
            <a:lvl8pPr marL="3657600" lvl="7" indent="-228600" algn="l">
              <a:lnSpc>
                <a:spcPct val="110000"/>
              </a:lnSpc>
              <a:spcBef>
                <a:spcPts val="700"/>
              </a:spcBef>
              <a:spcAft>
                <a:spcPts val="0"/>
              </a:spcAft>
              <a:buSzPts val="1200"/>
              <a:buNone/>
              <a:defRPr sz="1200" b="1"/>
            </a:lvl8pPr>
            <a:lvl9pPr marL="4114800" lvl="8" indent="-228600" algn="l">
              <a:lnSpc>
                <a:spcPct val="110000"/>
              </a:lnSpc>
              <a:spcBef>
                <a:spcPts val="700"/>
              </a:spcBef>
              <a:spcAft>
                <a:spcPts val="0"/>
              </a:spcAft>
              <a:buSzPts val="1200"/>
              <a:buNone/>
              <a:defRPr sz="1200" b="1"/>
            </a:lvl9pPr>
          </a:lstStyle>
          <a:p>
            <a:endParaRPr/>
          </a:p>
        </p:txBody>
      </p:sp>
      <p:sp>
        <p:nvSpPr>
          <p:cNvPr id="93" name="Google Shape;93;p43"/>
          <p:cNvSpPr txBox="1">
            <a:spLocks noGrp="1"/>
          </p:cNvSpPr>
          <p:nvPr>
            <p:ph type="body" idx="2"/>
          </p:nvPr>
        </p:nvSpPr>
        <p:spPr>
          <a:xfrm>
            <a:off x="941832" y="2909102"/>
            <a:ext cx="361188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4" name="Google Shape;94;p43"/>
          <p:cNvSpPr txBox="1">
            <a:spLocks noGrp="1"/>
          </p:cNvSpPr>
          <p:nvPr>
            <p:ph type="body" idx="3"/>
          </p:nvPr>
        </p:nvSpPr>
        <p:spPr>
          <a:xfrm>
            <a:off x="4975398" y="2199634"/>
            <a:ext cx="361188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800"/>
              <a:buNone/>
              <a:defRPr sz="1800" b="1" cap="none">
                <a:solidFill>
                  <a:schemeClr val="dk2"/>
                </a:solidFill>
              </a:defRPr>
            </a:lvl1pPr>
            <a:lvl2pPr marL="914400" lvl="1" indent="-228600" algn="l">
              <a:lnSpc>
                <a:spcPct val="110000"/>
              </a:lnSpc>
              <a:spcBef>
                <a:spcPts val="700"/>
              </a:spcBef>
              <a:spcAft>
                <a:spcPts val="0"/>
              </a:spcAft>
              <a:buSzPts val="1500"/>
              <a:buNone/>
              <a:defRPr sz="1500" b="1"/>
            </a:lvl2pPr>
            <a:lvl3pPr marL="1371600" lvl="2" indent="-228600" algn="l">
              <a:lnSpc>
                <a:spcPct val="110000"/>
              </a:lnSpc>
              <a:spcBef>
                <a:spcPts val="700"/>
              </a:spcBef>
              <a:spcAft>
                <a:spcPts val="0"/>
              </a:spcAft>
              <a:buSzPts val="1350"/>
              <a:buNone/>
              <a:defRPr sz="1350" b="1"/>
            </a:lvl3pPr>
            <a:lvl4pPr marL="1828800" lvl="3" indent="-228600" algn="l">
              <a:lnSpc>
                <a:spcPct val="110000"/>
              </a:lnSpc>
              <a:spcBef>
                <a:spcPts val="700"/>
              </a:spcBef>
              <a:spcAft>
                <a:spcPts val="0"/>
              </a:spcAft>
              <a:buSzPts val="1200"/>
              <a:buNone/>
              <a:defRPr sz="1200" b="1"/>
            </a:lvl4pPr>
            <a:lvl5pPr marL="2286000" lvl="4" indent="-228600" algn="l">
              <a:lnSpc>
                <a:spcPct val="110000"/>
              </a:lnSpc>
              <a:spcBef>
                <a:spcPts val="700"/>
              </a:spcBef>
              <a:spcAft>
                <a:spcPts val="0"/>
              </a:spcAft>
              <a:buSzPts val="1200"/>
              <a:buNone/>
              <a:defRPr sz="1200" b="1"/>
            </a:lvl5pPr>
            <a:lvl6pPr marL="2743200" lvl="5" indent="-228600" algn="l">
              <a:lnSpc>
                <a:spcPct val="110000"/>
              </a:lnSpc>
              <a:spcBef>
                <a:spcPts val="700"/>
              </a:spcBef>
              <a:spcAft>
                <a:spcPts val="0"/>
              </a:spcAft>
              <a:buSzPts val="1200"/>
              <a:buNone/>
              <a:defRPr sz="1200" b="1"/>
            </a:lvl6pPr>
            <a:lvl7pPr marL="3200400" lvl="6" indent="-228600" algn="l">
              <a:lnSpc>
                <a:spcPct val="110000"/>
              </a:lnSpc>
              <a:spcBef>
                <a:spcPts val="700"/>
              </a:spcBef>
              <a:spcAft>
                <a:spcPts val="0"/>
              </a:spcAft>
              <a:buSzPts val="1200"/>
              <a:buNone/>
              <a:defRPr sz="1200" b="1"/>
            </a:lvl7pPr>
            <a:lvl8pPr marL="3657600" lvl="7" indent="-228600" algn="l">
              <a:lnSpc>
                <a:spcPct val="110000"/>
              </a:lnSpc>
              <a:spcBef>
                <a:spcPts val="700"/>
              </a:spcBef>
              <a:spcAft>
                <a:spcPts val="0"/>
              </a:spcAft>
              <a:buSzPts val="1200"/>
              <a:buNone/>
              <a:defRPr sz="1200" b="1"/>
            </a:lvl8pPr>
            <a:lvl9pPr marL="4114800" lvl="8" indent="-228600" algn="l">
              <a:lnSpc>
                <a:spcPct val="110000"/>
              </a:lnSpc>
              <a:spcBef>
                <a:spcPts val="700"/>
              </a:spcBef>
              <a:spcAft>
                <a:spcPts val="0"/>
              </a:spcAft>
              <a:buSzPts val="1200"/>
              <a:buNone/>
              <a:defRPr sz="1200" b="1"/>
            </a:lvl9pPr>
          </a:lstStyle>
          <a:p>
            <a:endParaRPr/>
          </a:p>
        </p:txBody>
      </p:sp>
      <p:sp>
        <p:nvSpPr>
          <p:cNvPr id="95" name="Google Shape;95;p43"/>
          <p:cNvSpPr txBox="1">
            <a:spLocks noGrp="1"/>
          </p:cNvSpPr>
          <p:nvPr>
            <p:ph type="body" idx="4"/>
          </p:nvPr>
        </p:nvSpPr>
        <p:spPr>
          <a:xfrm>
            <a:off x="4975398" y="2909102"/>
            <a:ext cx="361188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6" name="Google Shape;96;p43"/>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3"/>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99"/>
        <p:cNvGrpSpPr/>
        <p:nvPr/>
      </p:nvGrpSpPr>
      <p:grpSpPr>
        <a:xfrm>
          <a:off x="0" y="0"/>
          <a:ext cx="0" cy="0"/>
          <a:chOff x="0" y="0"/>
          <a:chExt cx="0" cy="0"/>
        </a:xfrm>
      </p:grpSpPr>
      <p:sp>
        <p:nvSpPr>
          <p:cNvPr id="100" name="Google Shape;100;p44"/>
          <p:cNvSpPr/>
          <p:nvPr/>
        </p:nvSpPr>
        <p:spPr>
          <a:xfrm>
            <a:off x="5541963" y="0"/>
            <a:ext cx="3602037"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01" name="Google Shape;101;p44"/>
          <p:cNvSpPr/>
          <p:nvPr/>
        </p:nvSpPr>
        <p:spPr>
          <a:xfrm>
            <a:off x="0"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4"/>
          <p:cNvSpPr/>
          <p:nvPr/>
        </p:nvSpPr>
        <p:spPr>
          <a:xfrm>
            <a:off x="0"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4"/>
          <p:cNvSpPr>
            <a:spLocks noGrp="1"/>
          </p:cNvSpPr>
          <p:nvPr>
            <p:ph type="pic" idx="2"/>
          </p:nvPr>
        </p:nvSpPr>
        <p:spPr>
          <a:xfrm>
            <a:off x="212598" y="1"/>
            <a:ext cx="5516689" cy="6857999"/>
          </a:xfrm>
          <a:prstGeom prst="rect">
            <a:avLst/>
          </a:prstGeom>
          <a:noFill/>
          <a:ln>
            <a:noFill/>
          </a:ln>
        </p:spPr>
      </p:sp>
      <p:sp>
        <p:nvSpPr>
          <p:cNvPr id="104" name="Google Shape;104;p44"/>
          <p:cNvSpPr txBox="1">
            <a:spLocks noGrp="1"/>
          </p:cNvSpPr>
          <p:nvPr>
            <p:ph type="title"/>
          </p:nvPr>
        </p:nvSpPr>
        <p:spPr>
          <a:xfrm>
            <a:off x="6253413" y="457200"/>
            <a:ext cx="2319088" cy="119667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1800" b="1" i="0">
                <a:solidFill>
                  <a:schemeClr val="accent1"/>
                </a:solidFill>
                <a:latin typeface="Cambria"/>
                <a:ea typeface="Cambria"/>
                <a:cs typeface="Cambria"/>
                <a:sym typeface="Cambria"/>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5" name="Google Shape;105;p44"/>
          <p:cNvSpPr txBox="1">
            <a:spLocks noGrp="1"/>
          </p:cNvSpPr>
          <p:nvPr>
            <p:ph type="body" idx="1"/>
          </p:nvPr>
        </p:nvSpPr>
        <p:spPr>
          <a:xfrm>
            <a:off x="6253413" y="1741336"/>
            <a:ext cx="2319088"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400"/>
              <a:buNone/>
              <a:defRPr sz="1400">
                <a:solidFill>
                  <a:schemeClr val="lt2"/>
                </a:solidFill>
              </a:defRPr>
            </a:lvl1pPr>
            <a:lvl2pPr marL="914400" lvl="1" indent="-228600" algn="l">
              <a:lnSpc>
                <a:spcPct val="110000"/>
              </a:lnSpc>
              <a:spcBef>
                <a:spcPts val="700"/>
              </a:spcBef>
              <a:spcAft>
                <a:spcPts val="0"/>
              </a:spcAft>
              <a:buSzPts val="1050"/>
              <a:buNone/>
              <a:defRPr sz="1050"/>
            </a:lvl2pPr>
            <a:lvl3pPr marL="1371600" lvl="2" indent="-228600" algn="l">
              <a:lnSpc>
                <a:spcPct val="110000"/>
              </a:lnSpc>
              <a:spcBef>
                <a:spcPts val="700"/>
              </a:spcBef>
              <a:spcAft>
                <a:spcPts val="0"/>
              </a:spcAft>
              <a:buSzPts val="900"/>
              <a:buNone/>
              <a:defRPr sz="900"/>
            </a:lvl3pPr>
            <a:lvl4pPr marL="1828800" lvl="3" indent="-228600" algn="l">
              <a:lnSpc>
                <a:spcPct val="110000"/>
              </a:lnSpc>
              <a:spcBef>
                <a:spcPts val="700"/>
              </a:spcBef>
              <a:spcAft>
                <a:spcPts val="0"/>
              </a:spcAft>
              <a:buSzPts val="750"/>
              <a:buNone/>
              <a:defRPr sz="750"/>
            </a:lvl4pPr>
            <a:lvl5pPr marL="2286000" lvl="4" indent="-228600" algn="l">
              <a:lnSpc>
                <a:spcPct val="110000"/>
              </a:lnSpc>
              <a:spcBef>
                <a:spcPts val="700"/>
              </a:spcBef>
              <a:spcAft>
                <a:spcPts val="0"/>
              </a:spcAft>
              <a:buSzPts val="750"/>
              <a:buNone/>
              <a:defRPr sz="750"/>
            </a:lvl5pPr>
            <a:lvl6pPr marL="2743200" lvl="5" indent="-228600" algn="l">
              <a:lnSpc>
                <a:spcPct val="110000"/>
              </a:lnSpc>
              <a:spcBef>
                <a:spcPts val="700"/>
              </a:spcBef>
              <a:spcAft>
                <a:spcPts val="0"/>
              </a:spcAft>
              <a:buSzPts val="750"/>
              <a:buNone/>
              <a:defRPr sz="750"/>
            </a:lvl6pPr>
            <a:lvl7pPr marL="3200400" lvl="6" indent="-228600" algn="l">
              <a:lnSpc>
                <a:spcPct val="110000"/>
              </a:lnSpc>
              <a:spcBef>
                <a:spcPts val="700"/>
              </a:spcBef>
              <a:spcAft>
                <a:spcPts val="0"/>
              </a:spcAft>
              <a:buSzPts val="750"/>
              <a:buNone/>
              <a:defRPr sz="750"/>
            </a:lvl7pPr>
            <a:lvl8pPr marL="3657600" lvl="7" indent="-228600" algn="l">
              <a:lnSpc>
                <a:spcPct val="110000"/>
              </a:lnSpc>
              <a:spcBef>
                <a:spcPts val="700"/>
              </a:spcBef>
              <a:spcAft>
                <a:spcPts val="0"/>
              </a:spcAft>
              <a:buSzPts val="750"/>
              <a:buNone/>
              <a:defRPr sz="750"/>
            </a:lvl8pPr>
            <a:lvl9pPr marL="4114800" lvl="8" indent="-228600" algn="l">
              <a:lnSpc>
                <a:spcPct val="110000"/>
              </a:lnSpc>
              <a:spcBef>
                <a:spcPts val="700"/>
              </a:spcBef>
              <a:spcAft>
                <a:spcPts val="0"/>
              </a:spcAft>
              <a:buSzPts val="750"/>
              <a:buNone/>
              <a:defRPr sz="750"/>
            </a:lvl9pPr>
          </a:lstStyle>
          <a:p>
            <a:endParaRPr/>
          </a:p>
        </p:txBody>
      </p:sp>
      <p:sp>
        <p:nvSpPr>
          <p:cNvPr id="106" name="Google Shape;106;p44"/>
          <p:cNvSpPr txBox="1">
            <a:spLocks noGrp="1"/>
          </p:cNvSpPr>
          <p:nvPr>
            <p:ph type="dt" idx="10"/>
          </p:nvPr>
        </p:nvSpPr>
        <p:spPr>
          <a:xfrm>
            <a:off x="574675" y="6375400"/>
            <a:ext cx="923925"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4"/>
          <p:cNvSpPr txBox="1">
            <a:spLocks noGrp="1"/>
          </p:cNvSpPr>
          <p:nvPr>
            <p:ph type="ftr" idx="11"/>
          </p:nvPr>
        </p:nvSpPr>
        <p:spPr>
          <a:xfrm>
            <a:off x="1577975" y="6375400"/>
            <a:ext cx="2611438"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4"/>
          <p:cNvSpPr txBox="1">
            <a:spLocks noGrp="1"/>
          </p:cNvSpPr>
          <p:nvPr>
            <p:ph type="sldNum" idx="12"/>
          </p:nvPr>
        </p:nvSpPr>
        <p:spPr>
          <a:xfrm>
            <a:off x="4256088" y="6375400"/>
            <a:ext cx="947737"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9"/>
        <p:cNvGrpSpPr/>
        <p:nvPr/>
      </p:nvGrpSpPr>
      <p:grpSpPr>
        <a:xfrm>
          <a:off x="0" y="0"/>
          <a:ext cx="0" cy="0"/>
          <a:chOff x="0" y="0"/>
          <a:chExt cx="0" cy="0"/>
        </a:xfrm>
      </p:grpSpPr>
      <p:sp>
        <p:nvSpPr>
          <p:cNvPr id="110" name="Google Shape;110;p45"/>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1" name="Google Shape;111;p45"/>
          <p:cNvSpPr txBox="1">
            <a:spLocks noGrp="1"/>
          </p:cNvSpPr>
          <p:nvPr>
            <p:ph type="body" idx="1"/>
          </p:nvPr>
        </p:nvSpPr>
        <p:spPr>
          <a:xfrm rot="5400000">
            <a:off x="2958307" y="265907"/>
            <a:ext cx="3594100" cy="763428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12" name="Google Shape;112;p45"/>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5"/>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5"/>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rot="5400000">
            <a:off x="4982674" y="2296623"/>
            <a:ext cx="5600404" cy="177193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7" name="Google Shape;117;p46"/>
          <p:cNvSpPr txBox="1">
            <a:spLocks noGrp="1"/>
          </p:cNvSpPr>
          <p:nvPr>
            <p:ph type="body" idx="1"/>
          </p:nvPr>
        </p:nvSpPr>
        <p:spPr>
          <a:xfrm rot="5400000">
            <a:off x="1047531" y="277830"/>
            <a:ext cx="5600404" cy="580951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18" name="Google Shape;118;p46"/>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6"/>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6"/>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solidFill>
          <a:schemeClr val="dk2"/>
        </a:solidFill>
        <a:effectLst/>
      </p:bgPr>
    </p:bg>
    <p:spTree>
      <p:nvGrpSpPr>
        <p:cNvPr id="1" name="Shape 130"/>
        <p:cNvGrpSpPr/>
        <p:nvPr/>
      </p:nvGrpSpPr>
      <p:grpSpPr>
        <a:xfrm>
          <a:off x="0" y="0"/>
          <a:ext cx="0" cy="0"/>
          <a:chOff x="0" y="0"/>
          <a:chExt cx="0" cy="0"/>
        </a:xfrm>
      </p:grpSpPr>
      <p:sp>
        <p:nvSpPr>
          <p:cNvPr id="131" name="Google Shape;131;p38"/>
          <p:cNvSpPr/>
          <p:nvPr/>
        </p:nvSpPr>
        <p:spPr>
          <a:xfrm>
            <a:off x="0" y="0"/>
            <a:ext cx="2111375"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32" name="Google Shape;132;p38"/>
          <p:cNvSpPr/>
          <p:nvPr/>
        </p:nvSpPr>
        <p:spPr>
          <a:xfrm>
            <a:off x="655638" y="0"/>
            <a:ext cx="1235075"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grpSp>
        <p:nvGrpSpPr>
          <p:cNvPr id="133" name="Google Shape;133;p38"/>
          <p:cNvGrpSpPr/>
          <p:nvPr/>
        </p:nvGrpSpPr>
        <p:grpSpPr>
          <a:xfrm>
            <a:off x="0" y="0"/>
            <a:ext cx="2111375" cy="6858000"/>
            <a:chOff x="0" y="0"/>
            <a:chExt cx="2110979" cy="6858000"/>
          </a:xfrm>
        </p:grpSpPr>
        <p:sp>
          <p:nvSpPr>
            <p:cNvPr id="134" name="Google Shape;134;p38"/>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35" name="Google Shape;135;p38"/>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grpSp>
      <p:sp>
        <p:nvSpPr>
          <p:cNvPr id="136" name="Google Shape;136;p38"/>
          <p:cNvSpPr txBox="1">
            <a:spLocks noGrp="1"/>
          </p:cNvSpPr>
          <p:nvPr>
            <p:ph type="title"/>
          </p:nvPr>
        </p:nvSpPr>
        <p:spPr>
          <a:xfrm>
            <a:off x="2432197" y="1073889"/>
            <a:ext cx="6140303"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63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7" name="Google Shape;137;p38"/>
          <p:cNvSpPr txBox="1">
            <a:spLocks noGrp="1"/>
          </p:cNvSpPr>
          <p:nvPr>
            <p:ph type="body" idx="1"/>
          </p:nvPr>
        </p:nvSpPr>
        <p:spPr>
          <a:xfrm>
            <a:off x="2432198" y="5159782"/>
            <a:ext cx="5263116"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500"/>
              <a:buNone/>
              <a:defRPr sz="1500" b="1" i="0" cap="none">
                <a:solidFill>
                  <a:schemeClr val="accent1"/>
                </a:solidFill>
              </a:defRPr>
            </a:lvl1pPr>
            <a:lvl2pPr marL="914400" lvl="1" indent="-228600" algn="l">
              <a:lnSpc>
                <a:spcPct val="110000"/>
              </a:lnSpc>
              <a:spcBef>
                <a:spcPts val="700"/>
              </a:spcBef>
              <a:spcAft>
                <a:spcPts val="0"/>
              </a:spcAft>
              <a:buSzPts val="1500"/>
              <a:buNone/>
              <a:defRPr sz="1500">
                <a:solidFill>
                  <a:schemeClr val="lt1"/>
                </a:solidFill>
              </a:defRPr>
            </a:lvl2pPr>
            <a:lvl3pPr marL="1371600" lvl="2" indent="-228600" algn="l">
              <a:lnSpc>
                <a:spcPct val="110000"/>
              </a:lnSpc>
              <a:spcBef>
                <a:spcPts val="700"/>
              </a:spcBef>
              <a:spcAft>
                <a:spcPts val="0"/>
              </a:spcAft>
              <a:buSzPts val="1350"/>
              <a:buNone/>
              <a:defRPr sz="1350">
                <a:solidFill>
                  <a:schemeClr val="lt1"/>
                </a:solidFill>
              </a:defRPr>
            </a:lvl3pPr>
            <a:lvl4pPr marL="1828800" lvl="3" indent="-228600" algn="l">
              <a:lnSpc>
                <a:spcPct val="110000"/>
              </a:lnSpc>
              <a:spcBef>
                <a:spcPts val="700"/>
              </a:spcBef>
              <a:spcAft>
                <a:spcPts val="0"/>
              </a:spcAft>
              <a:buSzPts val="1200"/>
              <a:buNone/>
              <a:defRPr sz="1200">
                <a:solidFill>
                  <a:schemeClr val="lt1"/>
                </a:solidFill>
              </a:defRPr>
            </a:lvl4pPr>
            <a:lvl5pPr marL="2286000" lvl="4" indent="-228600" algn="l">
              <a:lnSpc>
                <a:spcPct val="110000"/>
              </a:lnSpc>
              <a:spcBef>
                <a:spcPts val="700"/>
              </a:spcBef>
              <a:spcAft>
                <a:spcPts val="0"/>
              </a:spcAft>
              <a:buSzPts val="1200"/>
              <a:buNone/>
              <a:defRPr sz="1200">
                <a:solidFill>
                  <a:schemeClr val="lt1"/>
                </a:solidFill>
              </a:defRPr>
            </a:lvl5pPr>
            <a:lvl6pPr marL="2743200" lvl="5" indent="-228600" algn="l">
              <a:lnSpc>
                <a:spcPct val="110000"/>
              </a:lnSpc>
              <a:spcBef>
                <a:spcPts val="700"/>
              </a:spcBef>
              <a:spcAft>
                <a:spcPts val="0"/>
              </a:spcAft>
              <a:buSzPts val="1200"/>
              <a:buNone/>
              <a:defRPr sz="1200">
                <a:solidFill>
                  <a:schemeClr val="lt1"/>
                </a:solidFill>
              </a:defRPr>
            </a:lvl6pPr>
            <a:lvl7pPr marL="3200400" lvl="6" indent="-228600" algn="l">
              <a:lnSpc>
                <a:spcPct val="110000"/>
              </a:lnSpc>
              <a:spcBef>
                <a:spcPts val="700"/>
              </a:spcBef>
              <a:spcAft>
                <a:spcPts val="0"/>
              </a:spcAft>
              <a:buSzPts val="1200"/>
              <a:buNone/>
              <a:defRPr sz="1200">
                <a:solidFill>
                  <a:schemeClr val="lt1"/>
                </a:solidFill>
              </a:defRPr>
            </a:lvl7pPr>
            <a:lvl8pPr marL="3657600" lvl="7" indent="-228600" algn="l">
              <a:lnSpc>
                <a:spcPct val="110000"/>
              </a:lnSpc>
              <a:spcBef>
                <a:spcPts val="700"/>
              </a:spcBef>
              <a:spcAft>
                <a:spcPts val="0"/>
              </a:spcAft>
              <a:buSzPts val="1200"/>
              <a:buNone/>
              <a:defRPr sz="1200">
                <a:solidFill>
                  <a:schemeClr val="lt1"/>
                </a:solidFill>
              </a:defRPr>
            </a:lvl8pPr>
            <a:lvl9pPr marL="4114800" lvl="8" indent="-228600" algn="l">
              <a:lnSpc>
                <a:spcPct val="110000"/>
              </a:lnSpc>
              <a:spcBef>
                <a:spcPts val="700"/>
              </a:spcBef>
              <a:spcAft>
                <a:spcPts val="0"/>
              </a:spcAft>
              <a:buSzPts val="1200"/>
              <a:buNone/>
              <a:defRPr sz="1200">
                <a:solidFill>
                  <a:schemeClr val="lt1"/>
                </a:solidFill>
              </a:defRPr>
            </a:lvl9pPr>
          </a:lstStyle>
          <a:p>
            <a:endParaRPr/>
          </a:p>
        </p:txBody>
      </p:sp>
      <p:sp>
        <p:nvSpPr>
          <p:cNvPr id="138" name="Google Shape;138;p38"/>
          <p:cNvSpPr txBox="1">
            <a:spLocks noGrp="1"/>
          </p:cNvSpPr>
          <p:nvPr>
            <p:ph type="dt" idx="10"/>
          </p:nvPr>
        </p:nvSpPr>
        <p:spPr>
          <a:xfrm>
            <a:off x="2427288" y="6375400"/>
            <a:ext cx="1120775"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8"/>
          <p:cNvSpPr txBox="1">
            <a:spLocks noGrp="1"/>
          </p:cNvSpPr>
          <p:nvPr>
            <p:ph type="ftr" idx="11"/>
          </p:nvPr>
        </p:nvSpPr>
        <p:spPr>
          <a:xfrm>
            <a:off x="3959225"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8"/>
          <p:cNvSpPr txBox="1">
            <a:spLocks noGrp="1"/>
          </p:cNvSpPr>
          <p:nvPr>
            <p:ph type="sldNum" idx="12"/>
          </p:nvPr>
        </p:nvSpPr>
        <p:spPr>
          <a:xfrm>
            <a:off x="7456488" y="6375400"/>
            <a:ext cx="1116012"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lt2"/>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lt2"/>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lt2"/>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lt2"/>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lt2"/>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lt2"/>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lt2"/>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lt2"/>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lt2"/>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32"/>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9"/>
        <p:cNvGrpSpPr/>
        <p:nvPr/>
      </p:nvGrpSpPr>
      <p:grpSpPr>
        <a:xfrm>
          <a:off x="0" y="0"/>
          <a:ext cx="0" cy="0"/>
          <a:chOff x="0" y="0"/>
          <a:chExt cx="0" cy="0"/>
        </a:xfrm>
      </p:grpSpPr>
      <p:sp>
        <p:nvSpPr>
          <p:cNvPr id="30" name="Google Shape;30;p33"/>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685330" y="2367093"/>
            <a:ext cx="7772870" cy="342410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6" name="Google Shape;36;p34"/>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u avec légende" type="objTx">
  <p:cSld name="OBJECT_WITH_CAPTION_TEXT">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685331" y="609600"/>
            <a:ext cx="2951766"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3808547" y="609601"/>
            <a:ext cx="4650122" cy="5181599"/>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2" name="Google Shape;42;p35"/>
          <p:cNvSpPr txBox="1">
            <a:spLocks noGrp="1"/>
          </p:cNvSpPr>
          <p:nvPr>
            <p:ph type="body" idx="2"/>
          </p:nvPr>
        </p:nvSpPr>
        <p:spPr>
          <a:xfrm>
            <a:off x="685331" y="2632852"/>
            <a:ext cx="2951767" cy="3158348"/>
          </a:xfrm>
          <a:prstGeom prst="rect">
            <a:avLst/>
          </a:prstGeom>
          <a:noFill/>
          <a:ln>
            <a:noFill/>
          </a:ln>
        </p:spPr>
        <p:txBody>
          <a:bodyPr spcFirstLastPara="1" wrap="square" lIns="91425" tIns="45700" rIns="91425" bIns="45700" anchor="t" anchorCtr="0">
            <a:noAutofit/>
          </a:bodyPr>
          <a:lstStyle>
            <a:lvl1pPr marL="457200" lvl="0" indent="-228600" algn="ctr">
              <a:lnSpc>
                <a:spcPct val="110000"/>
              </a:lnSpc>
              <a:spcBef>
                <a:spcPts val="700"/>
              </a:spcBef>
              <a:spcAft>
                <a:spcPts val="0"/>
              </a:spcAft>
              <a:buSzPts val="1600"/>
              <a:buNone/>
              <a:defRPr sz="1600"/>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43" name="Google Shape;43;p35"/>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ux contenus" type="twoObj">
  <p:cSld name="TWO_OBJECTS">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39"/>
          <p:cNvSpPr txBox="1">
            <a:spLocks noGrp="1"/>
          </p:cNvSpPr>
          <p:nvPr>
            <p:ph type="body" idx="1"/>
          </p:nvPr>
        </p:nvSpPr>
        <p:spPr>
          <a:xfrm>
            <a:off x="685330" y="2367093"/>
            <a:ext cx="3829520" cy="342410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9" name="Google Shape;49;p39"/>
          <p:cNvSpPr txBox="1">
            <a:spLocks noGrp="1"/>
          </p:cNvSpPr>
          <p:nvPr>
            <p:ph type="body" idx="2"/>
          </p:nvPr>
        </p:nvSpPr>
        <p:spPr>
          <a:xfrm>
            <a:off x="4629150" y="2367093"/>
            <a:ext cx="3829050" cy="3424107"/>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0" name="Google Shape;50;p39"/>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u avec légende">
  <p:cSld name="Contenu avec légende">
    <p:spTree>
      <p:nvGrpSpPr>
        <p:cNvPr id="1" name="Shape 53"/>
        <p:cNvGrpSpPr/>
        <p:nvPr/>
      </p:nvGrpSpPr>
      <p:grpSpPr>
        <a:xfrm>
          <a:off x="0" y="0"/>
          <a:ext cx="0" cy="0"/>
          <a:chOff x="0" y="0"/>
          <a:chExt cx="0" cy="0"/>
        </a:xfrm>
      </p:grpSpPr>
      <p:sp>
        <p:nvSpPr>
          <p:cNvPr id="54" name="Google Shape;54;p40"/>
          <p:cNvSpPr/>
          <p:nvPr/>
        </p:nvSpPr>
        <p:spPr>
          <a:xfrm>
            <a:off x="5541963" y="0"/>
            <a:ext cx="3602037"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55" name="Google Shape;55;p40"/>
          <p:cNvSpPr/>
          <p:nvPr/>
        </p:nvSpPr>
        <p:spPr>
          <a:xfrm>
            <a:off x="0"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0"/>
          <p:cNvSpPr/>
          <p:nvPr/>
        </p:nvSpPr>
        <p:spPr>
          <a:xfrm>
            <a:off x="0"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0"/>
          <p:cNvSpPr txBox="1">
            <a:spLocks noGrp="1"/>
          </p:cNvSpPr>
          <p:nvPr>
            <p:ph type="title"/>
          </p:nvPr>
        </p:nvSpPr>
        <p:spPr>
          <a:xfrm>
            <a:off x="6253414" y="457200"/>
            <a:ext cx="2319086" cy="119667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1800" b="1" i="0" cap="none">
                <a:solidFill>
                  <a:schemeClr val="accent1"/>
                </a:solidFill>
                <a:latin typeface="Cambria"/>
                <a:ea typeface="Cambria"/>
                <a:cs typeface="Cambria"/>
                <a:sym typeface="Cambria"/>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40"/>
          <p:cNvSpPr txBox="1">
            <a:spLocks noGrp="1"/>
          </p:cNvSpPr>
          <p:nvPr>
            <p:ph type="body" idx="1"/>
          </p:nvPr>
        </p:nvSpPr>
        <p:spPr>
          <a:xfrm>
            <a:off x="573788" y="920377"/>
            <a:ext cx="4618814" cy="4985124"/>
          </a:xfrm>
          <a:prstGeom prst="rect">
            <a:avLst/>
          </a:prstGeom>
          <a:noFill/>
          <a:ln>
            <a:noFill/>
          </a:ln>
        </p:spPr>
        <p:txBody>
          <a:bodyPr spcFirstLastPara="1" wrap="square" lIns="91425" tIns="45700" rIns="91425" bIns="45700" anchor="t" anchorCtr="0">
            <a:noAutofit/>
          </a:bodyPr>
          <a:lstStyle>
            <a:lvl1pPr marL="457200" lvl="0" indent="-381000" algn="l">
              <a:lnSpc>
                <a:spcPct val="110000"/>
              </a:lnSpc>
              <a:spcBef>
                <a:spcPts val="700"/>
              </a:spcBef>
              <a:spcAft>
                <a:spcPts val="0"/>
              </a:spcAft>
              <a:buSzPts val="2400"/>
              <a:buChar char="•"/>
              <a:defRPr sz="2400"/>
            </a:lvl1pPr>
            <a:lvl2pPr marL="914400" lvl="1" indent="-361950" algn="l">
              <a:lnSpc>
                <a:spcPct val="110000"/>
              </a:lnSpc>
              <a:spcBef>
                <a:spcPts val="700"/>
              </a:spcBef>
              <a:spcAft>
                <a:spcPts val="0"/>
              </a:spcAft>
              <a:buSzPts val="2100"/>
              <a:buChar char="–"/>
              <a:defRPr sz="2100"/>
            </a:lvl2pPr>
            <a:lvl3pPr marL="1371600" lvl="2" indent="-342900" algn="l">
              <a:lnSpc>
                <a:spcPct val="110000"/>
              </a:lnSpc>
              <a:spcBef>
                <a:spcPts val="700"/>
              </a:spcBef>
              <a:spcAft>
                <a:spcPts val="0"/>
              </a:spcAft>
              <a:buSzPts val="1800"/>
              <a:buChar char="•"/>
              <a:defRPr sz="1800"/>
            </a:lvl3pPr>
            <a:lvl4pPr marL="1828800" lvl="3" indent="-323850" algn="l">
              <a:lnSpc>
                <a:spcPct val="110000"/>
              </a:lnSpc>
              <a:spcBef>
                <a:spcPts val="700"/>
              </a:spcBef>
              <a:spcAft>
                <a:spcPts val="0"/>
              </a:spcAft>
              <a:buSzPts val="1500"/>
              <a:buChar char="–"/>
              <a:defRPr sz="1500"/>
            </a:lvl4pPr>
            <a:lvl5pPr marL="2286000" lvl="4" indent="-323850" algn="l">
              <a:lnSpc>
                <a:spcPct val="110000"/>
              </a:lnSpc>
              <a:spcBef>
                <a:spcPts val="700"/>
              </a:spcBef>
              <a:spcAft>
                <a:spcPts val="0"/>
              </a:spcAft>
              <a:buSzPts val="1500"/>
              <a:buChar char="•"/>
              <a:defRPr sz="1500"/>
            </a:lvl5pPr>
            <a:lvl6pPr marL="2743200" lvl="5" indent="-323850" algn="l">
              <a:lnSpc>
                <a:spcPct val="110000"/>
              </a:lnSpc>
              <a:spcBef>
                <a:spcPts val="700"/>
              </a:spcBef>
              <a:spcAft>
                <a:spcPts val="0"/>
              </a:spcAft>
              <a:buSzPts val="1500"/>
              <a:buChar char="–"/>
              <a:defRPr sz="1500"/>
            </a:lvl6pPr>
            <a:lvl7pPr marL="3200400" lvl="6" indent="-323850" algn="l">
              <a:lnSpc>
                <a:spcPct val="110000"/>
              </a:lnSpc>
              <a:spcBef>
                <a:spcPts val="700"/>
              </a:spcBef>
              <a:spcAft>
                <a:spcPts val="0"/>
              </a:spcAft>
              <a:buSzPts val="1500"/>
              <a:buChar char="•"/>
              <a:defRPr sz="1500"/>
            </a:lvl7pPr>
            <a:lvl8pPr marL="3657600" lvl="7" indent="-323850" algn="l">
              <a:lnSpc>
                <a:spcPct val="110000"/>
              </a:lnSpc>
              <a:spcBef>
                <a:spcPts val="700"/>
              </a:spcBef>
              <a:spcAft>
                <a:spcPts val="0"/>
              </a:spcAft>
              <a:buSzPts val="1500"/>
              <a:buChar char="–"/>
              <a:defRPr sz="1500"/>
            </a:lvl8pPr>
            <a:lvl9pPr marL="4114800" lvl="8" indent="-323850" algn="l">
              <a:lnSpc>
                <a:spcPct val="110000"/>
              </a:lnSpc>
              <a:spcBef>
                <a:spcPts val="700"/>
              </a:spcBef>
              <a:spcAft>
                <a:spcPts val="0"/>
              </a:spcAft>
              <a:buSzPts val="1500"/>
              <a:buChar char="•"/>
              <a:defRPr sz="1500"/>
            </a:lvl9pPr>
          </a:lstStyle>
          <a:p>
            <a:endParaRPr/>
          </a:p>
        </p:txBody>
      </p:sp>
      <p:sp>
        <p:nvSpPr>
          <p:cNvPr id="59" name="Google Shape;59;p40"/>
          <p:cNvSpPr txBox="1">
            <a:spLocks noGrp="1"/>
          </p:cNvSpPr>
          <p:nvPr>
            <p:ph type="body" idx="2"/>
          </p:nvPr>
        </p:nvSpPr>
        <p:spPr>
          <a:xfrm>
            <a:off x="6253414" y="1741336"/>
            <a:ext cx="2319086" cy="416416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400"/>
              <a:buNone/>
              <a:defRPr sz="1400">
                <a:solidFill>
                  <a:schemeClr val="lt2"/>
                </a:solidFill>
              </a:defRPr>
            </a:lvl1pPr>
            <a:lvl2pPr marL="914400" lvl="1" indent="-228600" algn="l">
              <a:lnSpc>
                <a:spcPct val="110000"/>
              </a:lnSpc>
              <a:spcBef>
                <a:spcPts val="700"/>
              </a:spcBef>
              <a:spcAft>
                <a:spcPts val="0"/>
              </a:spcAft>
              <a:buSzPts val="1050"/>
              <a:buNone/>
              <a:defRPr sz="1050"/>
            </a:lvl2pPr>
            <a:lvl3pPr marL="1371600" lvl="2" indent="-228600" algn="l">
              <a:lnSpc>
                <a:spcPct val="110000"/>
              </a:lnSpc>
              <a:spcBef>
                <a:spcPts val="700"/>
              </a:spcBef>
              <a:spcAft>
                <a:spcPts val="0"/>
              </a:spcAft>
              <a:buSzPts val="900"/>
              <a:buNone/>
              <a:defRPr sz="900"/>
            </a:lvl3pPr>
            <a:lvl4pPr marL="1828800" lvl="3" indent="-228600" algn="l">
              <a:lnSpc>
                <a:spcPct val="110000"/>
              </a:lnSpc>
              <a:spcBef>
                <a:spcPts val="700"/>
              </a:spcBef>
              <a:spcAft>
                <a:spcPts val="0"/>
              </a:spcAft>
              <a:buSzPts val="750"/>
              <a:buNone/>
              <a:defRPr sz="750"/>
            </a:lvl4pPr>
            <a:lvl5pPr marL="2286000" lvl="4" indent="-228600" algn="l">
              <a:lnSpc>
                <a:spcPct val="110000"/>
              </a:lnSpc>
              <a:spcBef>
                <a:spcPts val="700"/>
              </a:spcBef>
              <a:spcAft>
                <a:spcPts val="0"/>
              </a:spcAft>
              <a:buSzPts val="750"/>
              <a:buNone/>
              <a:defRPr sz="750"/>
            </a:lvl5pPr>
            <a:lvl6pPr marL="2743200" lvl="5" indent="-228600" algn="l">
              <a:lnSpc>
                <a:spcPct val="110000"/>
              </a:lnSpc>
              <a:spcBef>
                <a:spcPts val="700"/>
              </a:spcBef>
              <a:spcAft>
                <a:spcPts val="0"/>
              </a:spcAft>
              <a:buSzPts val="750"/>
              <a:buNone/>
              <a:defRPr sz="750"/>
            </a:lvl6pPr>
            <a:lvl7pPr marL="3200400" lvl="6" indent="-228600" algn="l">
              <a:lnSpc>
                <a:spcPct val="110000"/>
              </a:lnSpc>
              <a:spcBef>
                <a:spcPts val="700"/>
              </a:spcBef>
              <a:spcAft>
                <a:spcPts val="0"/>
              </a:spcAft>
              <a:buSzPts val="750"/>
              <a:buNone/>
              <a:defRPr sz="750"/>
            </a:lvl7pPr>
            <a:lvl8pPr marL="3657600" lvl="7" indent="-228600" algn="l">
              <a:lnSpc>
                <a:spcPct val="110000"/>
              </a:lnSpc>
              <a:spcBef>
                <a:spcPts val="700"/>
              </a:spcBef>
              <a:spcAft>
                <a:spcPts val="0"/>
              </a:spcAft>
              <a:buSzPts val="750"/>
              <a:buNone/>
              <a:defRPr sz="750"/>
            </a:lvl8pPr>
            <a:lvl9pPr marL="4114800" lvl="8" indent="-228600" algn="l">
              <a:lnSpc>
                <a:spcPct val="110000"/>
              </a:lnSpc>
              <a:spcBef>
                <a:spcPts val="700"/>
              </a:spcBef>
              <a:spcAft>
                <a:spcPts val="0"/>
              </a:spcAft>
              <a:buSzPts val="750"/>
              <a:buNone/>
              <a:defRPr sz="750"/>
            </a:lvl9pPr>
          </a:lstStyle>
          <a:p>
            <a:endParaRPr/>
          </a:p>
        </p:txBody>
      </p:sp>
      <p:sp>
        <p:nvSpPr>
          <p:cNvPr id="60" name="Google Shape;60;p40"/>
          <p:cNvSpPr txBox="1">
            <a:spLocks noGrp="1"/>
          </p:cNvSpPr>
          <p:nvPr>
            <p:ph type="dt" idx="10"/>
          </p:nvPr>
        </p:nvSpPr>
        <p:spPr>
          <a:xfrm>
            <a:off x="573088" y="6375400"/>
            <a:ext cx="925512"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ftr" idx="11"/>
          </p:nvPr>
        </p:nvSpPr>
        <p:spPr>
          <a:xfrm>
            <a:off x="1577975" y="6375400"/>
            <a:ext cx="2611438"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4268788" y="6375400"/>
            <a:ext cx="923925"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595959"/>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595959"/>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595959"/>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595959"/>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595959"/>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595959"/>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595959"/>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595959"/>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bg>
      <p:bgPr>
        <a:solidFill>
          <a:schemeClr val="accent1"/>
        </a:solidFill>
        <a:effectLst/>
      </p:bgPr>
    </p:bg>
    <p:spTree>
      <p:nvGrpSpPr>
        <p:cNvPr id="1" name="Shape 63"/>
        <p:cNvGrpSpPr/>
        <p:nvPr/>
      </p:nvGrpSpPr>
      <p:grpSpPr>
        <a:xfrm>
          <a:off x="0" y="0"/>
          <a:ext cx="0" cy="0"/>
          <a:chOff x="0" y="0"/>
          <a:chExt cx="0" cy="0"/>
        </a:xfrm>
      </p:grpSpPr>
      <p:sp>
        <p:nvSpPr>
          <p:cNvPr id="64" name="Google Shape;64;p41"/>
          <p:cNvSpPr/>
          <p:nvPr/>
        </p:nvSpPr>
        <p:spPr>
          <a:xfrm>
            <a:off x="2063750" y="630238"/>
            <a:ext cx="522922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65" name="Google Shape;65;p41"/>
          <p:cNvSpPr/>
          <p:nvPr/>
        </p:nvSpPr>
        <p:spPr>
          <a:xfrm>
            <a:off x="0" y="0"/>
            <a:ext cx="212725"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1"/>
          <p:cNvSpPr/>
          <p:nvPr/>
        </p:nvSpPr>
        <p:spPr>
          <a:xfrm>
            <a:off x="0" y="0"/>
            <a:ext cx="212725"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1"/>
          <p:cNvSpPr txBox="1">
            <a:spLocks noGrp="1"/>
          </p:cNvSpPr>
          <p:nvPr>
            <p:ph type="ctrTitle"/>
          </p:nvPr>
        </p:nvSpPr>
        <p:spPr>
          <a:xfrm>
            <a:off x="808892" y="1098388"/>
            <a:ext cx="7738814"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7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41"/>
          <p:cNvSpPr txBox="1">
            <a:spLocks noGrp="1"/>
          </p:cNvSpPr>
          <p:nvPr>
            <p:ph type="subTitle" idx="1"/>
          </p:nvPr>
        </p:nvSpPr>
        <p:spPr>
          <a:xfrm>
            <a:off x="1661284" y="5979197"/>
            <a:ext cx="6034030"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700"/>
              </a:spcBef>
              <a:spcAft>
                <a:spcPts val="0"/>
              </a:spcAft>
              <a:buSzPts val="1500"/>
              <a:buNone/>
              <a:defRPr sz="1500" b="1" i="0" cap="none">
                <a:solidFill>
                  <a:schemeClr val="dk2"/>
                </a:solidFill>
              </a:defRPr>
            </a:lvl1pPr>
            <a:lvl2pPr lvl="1" algn="ctr">
              <a:lnSpc>
                <a:spcPct val="110000"/>
              </a:lnSpc>
              <a:spcBef>
                <a:spcPts val="700"/>
              </a:spcBef>
              <a:spcAft>
                <a:spcPts val="0"/>
              </a:spcAft>
              <a:buSzPts val="1500"/>
              <a:buNone/>
              <a:defRPr sz="1500"/>
            </a:lvl2pPr>
            <a:lvl3pPr lvl="2" algn="ctr">
              <a:lnSpc>
                <a:spcPct val="110000"/>
              </a:lnSpc>
              <a:spcBef>
                <a:spcPts val="700"/>
              </a:spcBef>
              <a:spcAft>
                <a:spcPts val="0"/>
              </a:spcAft>
              <a:buSzPts val="1350"/>
              <a:buNone/>
              <a:defRPr sz="1350"/>
            </a:lvl3pPr>
            <a:lvl4pPr lvl="3" algn="ctr">
              <a:lnSpc>
                <a:spcPct val="110000"/>
              </a:lnSpc>
              <a:spcBef>
                <a:spcPts val="700"/>
              </a:spcBef>
              <a:spcAft>
                <a:spcPts val="0"/>
              </a:spcAft>
              <a:buSzPts val="1200"/>
              <a:buNone/>
              <a:defRPr sz="1200"/>
            </a:lvl4pPr>
            <a:lvl5pPr lvl="4" algn="ctr">
              <a:lnSpc>
                <a:spcPct val="110000"/>
              </a:lnSpc>
              <a:spcBef>
                <a:spcPts val="700"/>
              </a:spcBef>
              <a:spcAft>
                <a:spcPts val="0"/>
              </a:spcAft>
              <a:buSzPts val="1200"/>
              <a:buNone/>
              <a:defRPr sz="1200"/>
            </a:lvl5pPr>
            <a:lvl6pPr lvl="5" algn="ctr">
              <a:lnSpc>
                <a:spcPct val="110000"/>
              </a:lnSpc>
              <a:spcBef>
                <a:spcPts val="700"/>
              </a:spcBef>
              <a:spcAft>
                <a:spcPts val="0"/>
              </a:spcAft>
              <a:buSzPts val="1200"/>
              <a:buNone/>
              <a:defRPr sz="1200"/>
            </a:lvl6pPr>
            <a:lvl7pPr lvl="6" algn="ctr">
              <a:lnSpc>
                <a:spcPct val="110000"/>
              </a:lnSpc>
              <a:spcBef>
                <a:spcPts val="700"/>
              </a:spcBef>
              <a:spcAft>
                <a:spcPts val="0"/>
              </a:spcAft>
              <a:buSzPts val="1200"/>
              <a:buNone/>
              <a:defRPr sz="1200"/>
            </a:lvl7pPr>
            <a:lvl8pPr lvl="7" algn="ctr">
              <a:lnSpc>
                <a:spcPct val="110000"/>
              </a:lnSpc>
              <a:spcBef>
                <a:spcPts val="700"/>
              </a:spcBef>
              <a:spcAft>
                <a:spcPts val="0"/>
              </a:spcAft>
              <a:buSzPts val="1200"/>
              <a:buNone/>
              <a:defRPr sz="1200"/>
            </a:lvl8pPr>
            <a:lvl9pPr lvl="8" algn="ctr">
              <a:lnSpc>
                <a:spcPct val="110000"/>
              </a:lnSpc>
              <a:spcBef>
                <a:spcPts val="700"/>
              </a:spcBef>
              <a:spcAft>
                <a:spcPts val="0"/>
              </a:spcAft>
              <a:buSzPts val="1200"/>
              <a:buNone/>
              <a:defRPr sz="1200"/>
            </a:lvl9pPr>
          </a:lstStyle>
          <a:p>
            <a:endParaRPr/>
          </a:p>
        </p:txBody>
      </p:sp>
      <p:sp>
        <p:nvSpPr>
          <p:cNvPr id="69" name="Google Shape;69;p41"/>
          <p:cNvSpPr txBox="1">
            <a:spLocks noGrp="1"/>
          </p:cNvSpPr>
          <p:nvPr>
            <p:ph type="dt" idx="10"/>
          </p:nvPr>
        </p:nvSpPr>
        <p:spPr>
          <a:xfrm>
            <a:off x="809625" y="6375400"/>
            <a:ext cx="1746250"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35313"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800850" y="6375400"/>
            <a:ext cx="1746250"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rgbClr val="27606C"/>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rgbClr val="27606C"/>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rgbClr val="27606C"/>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rgbClr val="27606C"/>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rgbClr val="27606C"/>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rgbClr val="27606C"/>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rgbClr val="27606C"/>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rgbClr val="27606C"/>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rgbClr val="27606C"/>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solidFill>
          <a:schemeClr val="dk2"/>
        </a:solidFill>
        <a:effectLst/>
      </p:bgPr>
    </p:bg>
    <p:spTree>
      <p:nvGrpSpPr>
        <p:cNvPr id="1" name="Shape 72"/>
        <p:cNvGrpSpPr/>
        <p:nvPr/>
      </p:nvGrpSpPr>
      <p:grpSpPr>
        <a:xfrm>
          <a:off x="0" y="0"/>
          <a:ext cx="0" cy="0"/>
          <a:chOff x="0" y="0"/>
          <a:chExt cx="0" cy="0"/>
        </a:xfrm>
      </p:grpSpPr>
      <p:sp>
        <p:nvSpPr>
          <p:cNvPr id="73" name="Google Shape;73;p37"/>
          <p:cNvSpPr/>
          <p:nvPr/>
        </p:nvSpPr>
        <p:spPr>
          <a:xfrm>
            <a:off x="0" y="0"/>
            <a:ext cx="2111375"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4" name="Google Shape;74;p37"/>
          <p:cNvSpPr/>
          <p:nvPr/>
        </p:nvSpPr>
        <p:spPr>
          <a:xfrm>
            <a:off x="655638" y="0"/>
            <a:ext cx="1235075"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grpSp>
        <p:nvGrpSpPr>
          <p:cNvPr id="75" name="Google Shape;75;p37"/>
          <p:cNvGrpSpPr/>
          <p:nvPr/>
        </p:nvGrpSpPr>
        <p:grpSpPr>
          <a:xfrm>
            <a:off x="0" y="0"/>
            <a:ext cx="2111375" cy="6858000"/>
            <a:chOff x="0" y="0"/>
            <a:chExt cx="2110979" cy="6858000"/>
          </a:xfrm>
        </p:grpSpPr>
        <p:sp>
          <p:nvSpPr>
            <p:cNvPr id="76" name="Google Shape;76;p37"/>
            <p:cNvSpPr/>
            <p:nvPr/>
          </p:nvSpPr>
          <p:spPr>
            <a:xfrm>
              <a:off x="0" y="0"/>
              <a:ext cx="2110979"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77" name="Google Shape;77;p37"/>
            <p:cNvSpPr/>
            <p:nvPr/>
          </p:nvSpPr>
          <p:spPr>
            <a:xfrm>
              <a:off x="655786" y="0"/>
              <a:ext cx="1234679"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grpSp>
      <p:sp>
        <p:nvSpPr>
          <p:cNvPr id="78" name="Google Shape;78;p37"/>
          <p:cNvSpPr txBox="1">
            <a:spLocks noGrp="1"/>
          </p:cNvSpPr>
          <p:nvPr>
            <p:ph type="title"/>
          </p:nvPr>
        </p:nvSpPr>
        <p:spPr>
          <a:xfrm>
            <a:off x="2432197" y="1073889"/>
            <a:ext cx="6140303" cy="40646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63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9" name="Google Shape;79;p37"/>
          <p:cNvSpPr txBox="1">
            <a:spLocks noGrp="1"/>
          </p:cNvSpPr>
          <p:nvPr>
            <p:ph type="body" idx="1"/>
          </p:nvPr>
        </p:nvSpPr>
        <p:spPr>
          <a:xfrm>
            <a:off x="2432198" y="5159782"/>
            <a:ext cx="5263116"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500"/>
              <a:buNone/>
              <a:defRPr sz="1500" b="1" i="0" cap="none">
                <a:solidFill>
                  <a:schemeClr val="accent1"/>
                </a:solidFill>
              </a:defRPr>
            </a:lvl1pPr>
            <a:lvl2pPr marL="914400" lvl="1" indent="-228600" algn="l">
              <a:lnSpc>
                <a:spcPct val="110000"/>
              </a:lnSpc>
              <a:spcBef>
                <a:spcPts val="700"/>
              </a:spcBef>
              <a:spcAft>
                <a:spcPts val="0"/>
              </a:spcAft>
              <a:buSzPts val="1500"/>
              <a:buNone/>
              <a:defRPr sz="1500">
                <a:solidFill>
                  <a:schemeClr val="lt1"/>
                </a:solidFill>
              </a:defRPr>
            </a:lvl2pPr>
            <a:lvl3pPr marL="1371600" lvl="2" indent="-228600" algn="l">
              <a:lnSpc>
                <a:spcPct val="110000"/>
              </a:lnSpc>
              <a:spcBef>
                <a:spcPts val="700"/>
              </a:spcBef>
              <a:spcAft>
                <a:spcPts val="0"/>
              </a:spcAft>
              <a:buSzPts val="1350"/>
              <a:buNone/>
              <a:defRPr sz="1350">
                <a:solidFill>
                  <a:schemeClr val="lt1"/>
                </a:solidFill>
              </a:defRPr>
            </a:lvl3pPr>
            <a:lvl4pPr marL="1828800" lvl="3" indent="-228600" algn="l">
              <a:lnSpc>
                <a:spcPct val="110000"/>
              </a:lnSpc>
              <a:spcBef>
                <a:spcPts val="700"/>
              </a:spcBef>
              <a:spcAft>
                <a:spcPts val="0"/>
              </a:spcAft>
              <a:buSzPts val="1200"/>
              <a:buNone/>
              <a:defRPr sz="1200">
                <a:solidFill>
                  <a:schemeClr val="lt1"/>
                </a:solidFill>
              </a:defRPr>
            </a:lvl4pPr>
            <a:lvl5pPr marL="2286000" lvl="4" indent="-228600" algn="l">
              <a:lnSpc>
                <a:spcPct val="110000"/>
              </a:lnSpc>
              <a:spcBef>
                <a:spcPts val="700"/>
              </a:spcBef>
              <a:spcAft>
                <a:spcPts val="0"/>
              </a:spcAft>
              <a:buSzPts val="1200"/>
              <a:buNone/>
              <a:defRPr sz="1200">
                <a:solidFill>
                  <a:schemeClr val="lt1"/>
                </a:solidFill>
              </a:defRPr>
            </a:lvl5pPr>
            <a:lvl6pPr marL="2743200" lvl="5" indent="-228600" algn="l">
              <a:lnSpc>
                <a:spcPct val="110000"/>
              </a:lnSpc>
              <a:spcBef>
                <a:spcPts val="700"/>
              </a:spcBef>
              <a:spcAft>
                <a:spcPts val="0"/>
              </a:spcAft>
              <a:buSzPts val="1200"/>
              <a:buNone/>
              <a:defRPr sz="1200">
                <a:solidFill>
                  <a:schemeClr val="lt1"/>
                </a:solidFill>
              </a:defRPr>
            </a:lvl6pPr>
            <a:lvl7pPr marL="3200400" lvl="6" indent="-228600" algn="l">
              <a:lnSpc>
                <a:spcPct val="110000"/>
              </a:lnSpc>
              <a:spcBef>
                <a:spcPts val="700"/>
              </a:spcBef>
              <a:spcAft>
                <a:spcPts val="0"/>
              </a:spcAft>
              <a:buSzPts val="1200"/>
              <a:buNone/>
              <a:defRPr sz="1200">
                <a:solidFill>
                  <a:schemeClr val="lt1"/>
                </a:solidFill>
              </a:defRPr>
            </a:lvl7pPr>
            <a:lvl8pPr marL="3657600" lvl="7" indent="-228600" algn="l">
              <a:lnSpc>
                <a:spcPct val="110000"/>
              </a:lnSpc>
              <a:spcBef>
                <a:spcPts val="700"/>
              </a:spcBef>
              <a:spcAft>
                <a:spcPts val="0"/>
              </a:spcAft>
              <a:buSzPts val="1200"/>
              <a:buNone/>
              <a:defRPr sz="1200">
                <a:solidFill>
                  <a:schemeClr val="lt1"/>
                </a:solidFill>
              </a:defRPr>
            </a:lvl8pPr>
            <a:lvl9pPr marL="4114800" lvl="8" indent="-228600" algn="l">
              <a:lnSpc>
                <a:spcPct val="110000"/>
              </a:lnSpc>
              <a:spcBef>
                <a:spcPts val="700"/>
              </a:spcBef>
              <a:spcAft>
                <a:spcPts val="0"/>
              </a:spcAft>
              <a:buSzPts val="1200"/>
              <a:buNone/>
              <a:defRPr sz="1200">
                <a:solidFill>
                  <a:schemeClr val="lt1"/>
                </a:solidFill>
              </a:defRPr>
            </a:lvl9pPr>
          </a:lstStyle>
          <a:p>
            <a:endParaRPr/>
          </a:p>
        </p:txBody>
      </p:sp>
      <p:sp>
        <p:nvSpPr>
          <p:cNvPr id="80" name="Google Shape;80;p37"/>
          <p:cNvSpPr txBox="1">
            <a:spLocks noGrp="1"/>
          </p:cNvSpPr>
          <p:nvPr>
            <p:ph type="dt" idx="10"/>
          </p:nvPr>
        </p:nvSpPr>
        <p:spPr>
          <a:xfrm>
            <a:off x="2427288" y="6375400"/>
            <a:ext cx="1120775" cy="349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7"/>
          <p:cNvSpPr txBox="1">
            <a:spLocks noGrp="1"/>
          </p:cNvSpPr>
          <p:nvPr>
            <p:ph type="ftr" idx="11"/>
          </p:nvPr>
        </p:nvSpPr>
        <p:spPr>
          <a:xfrm>
            <a:off x="3959225" y="6375400"/>
            <a:ext cx="3086100" cy="3460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sldNum" idx="12"/>
          </p:nvPr>
        </p:nvSpPr>
        <p:spPr>
          <a:xfrm>
            <a:off x="7456488" y="6375400"/>
            <a:ext cx="1116012" cy="3460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lt2"/>
                </a:solidFill>
                <a:latin typeface="Twentieth Century"/>
                <a:ea typeface="Twentieth Century"/>
                <a:cs typeface="Twentieth Century"/>
                <a:sym typeface="Twentieth Century"/>
              </a:defRPr>
            </a:lvl1pPr>
            <a:lvl2pPr marL="0" marR="0" lvl="1" indent="0" algn="r">
              <a:spcBef>
                <a:spcPts val="0"/>
              </a:spcBef>
              <a:spcAft>
                <a:spcPts val="0"/>
              </a:spcAft>
              <a:buNone/>
              <a:defRPr sz="1000">
                <a:solidFill>
                  <a:schemeClr val="lt2"/>
                </a:solidFill>
                <a:latin typeface="Twentieth Century"/>
                <a:ea typeface="Twentieth Century"/>
                <a:cs typeface="Twentieth Century"/>
                <a:sym typeface="Twentieth Century"/>
              </a:defRPr>
            </a:lvl2pPr>
            <a:lvl3pPr marL="0" marR="0" lvl="2" indent="0" algn="r">
              <a:spcBef>
                <a:spcPts val="0"/>
              </a:spcBef>
              <a:spcAft>
                <a:spcPts val="0"/>
              </a:spcAft>
              <a:buNone/>
              <a:defRPr sz="1000">
                <a:solidFill>
                  <a:schemeClr val="lt2"/>
                </a:solidFill>
                <a:latin typeface="Twentieth Century"/>
                <a:ea typeface="Twentieth Century"/>
                <a:cs typeface="Twentieth Century"/>
                <a:sym typeface="Twentieth Century"/>
              </a:defRPr>
            </a:lvl3pPr>
            <a:lvl4pPr marL="0" marR="0" lvl="3" indent="0" algn="r">
              <a:spcBef>
                <a:spcPts val="0"/>
              </a:spcBef>
              <a:spcAft>
                <a:spcPts val="0"/>
              </a:spcAft>
              <a:buNone/>
              <a:defRPr sz="1000">
                <a:solidFill>
                  <a:schemeClr val="lt2"/>
                </a:solidFill>
                <a:latin typeface="Twentieth Century"/>
                <a:ea typeface="Twentieth Century"/>
                <a:cs typeface="Twentieth Century"/>
                <a:sym typeface="Twentieth Century"/>
              </a:defRPr>
            </a:lvl4pPr>
            <a:lvl5pPr marL="0" marR="0" lvl="4" indent="0" algn="r">
              <a:spcBef>
                <a:spcPts val="0"/>
              </a:spcBef>
              <a:spcAft>
                <a:spcPts val="0"/>
              </a:spcAft>
              <a:buNone/>
              <a:defRPr sz="1000">
                <a:solidFill>
                  <a:schemeClr val="lt2"/>
                </a:solidFill>
                <a:latin typeface="Twentieth Century"/>
                <a:ea typeface="Twentieth Century"/>
                <a:cs typeface="Twentieth Century"/>
                <a:sym typeface="Twentieth Century"/>
              </a:defRPr>
            </a:lvl5pPr>
            <a:lvl6pPr marL="0" marR="0" lvl="5" indent="0" algn="r">
              <a:spcBef>
                <a:spcPts val="0"/>
              </a:spcBef>
              <a:spcAft>
                <a:spcPts val="0"/>
              </a:spcAft>
              <a:buNone/>
              <a:defRPr sz="1000">
                <a:solidFill>
                  <a:schemeClr val="lt2"/>
                </a:solidFill>
                <a:latin typeface="Twentieth Century"/>
                <a:ea typeface="Twentieth Century"/>
                <a:cs typeface="Twentieth Century"/>
                <a:sym typeface="Twentieth Century"/>
              </a:defRPr>
            </a:lvl6pPr>
            <a:lvl7pPr marL="0" marR="0" lvl="6" indent="0" algn="r">
              <a:spcBef>
                <a:spcPts val="0"/>
              </a:spcBef>
              <a:spcAft>
                <a:spcPts val="0"/>
              </a:spcAft>
              <a:buNone/>
              <a:defRPr sz="1000">
                <a:solidFill>
                  <a:schemeClr val="lt2"/>
                </a:solidFill>
                <a:latin typeface="Twentieth Century"/>
                <a:ea typeface="Twentieth Century"/>
                <a:cs typeface="Twentieth Century"/>
                <a:sym typeface="Twentieth Century"/>
              </a:defRPr>
            </a:lvl7pPr>
            <a:lvl8pPr marL="0" marR="0" lvl="7" indent="0" algn="r">
              <a:spcBef>
                <a:spcPts val="0"/>
              </a:spcBef>
              <a:spcAft>
                <a:spcPts val="0"/>
              </a:spcAft>
              <a:buNone/>
              <a:defRPr sz="1000">
                <a:solidFill>
                  <a:schemeClr val="lt2"/>
                </a:solidFill>
                <a:latin typeface="Twentieth Century"/>
                <a:ea typeface="Twentieth Century"/>
                <a:cs typeface="Twentieth Century"/>
                <a:sym typeface="Twentieth Century"/>
              </a:defRPr>
            </a:lvl8pPr>
            <a:lvl9pPr marL="0" marR="0" lvl="8" indent="0" algn="r">
              <a:spcBef>
                <a:spcPts val="0"/>
              </a:spcBef>
              <a:spcAft>
                <a:spcPts val="0"/>
              </a:spcAft>
              <a:buNone/>
              <a:defRPr sz="1000">
                <a:solidFill>
                  <a:schemeClr val="lt2"/>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1pPr>
            <a:lvl2pPr marR="0" lvl="1"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2pPr>
            <a:lvl3pPr marR="0" lvl="2"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3pPr>
            <a:lvl4pPr marR="0" lvl="3"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4pPr>
            <a:lvl5pPr marR="0" lvl="4"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5pPr>
            <a:lvl6pPr marR="0" lvl="5"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6pPr>
            <a:lvl7pPr marR="0" lvl="6"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7pPr>
            <a:lvl8pPr marR="0" lvl="7"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8pPr>
            <a:lvl9pPr marR="0" lvl="8" algn="l" rtl="0">
              <a:lnSpc>
                <a:spcPct val="90000"/>
              </a:lnSpc>
              <a:spcBef>
                <a:spcPts val="0"/>
              </a:spcBef>
              <a:spcAft>
                <a:spcPts val="0"/>
              </a:spcAft>
              <a:buSzPts val="1400"/>
              <a:buNone/>
              <a:defRPr sz="5100" b="0" i="0" u="none" strike="noStrike" cap="none">
                <a:solidFill>
                  <a:schemeClr val="dk2"/>
                </a:solidFill>
                <a:latin typeface="Cambria"/>
                <a:ea typeface="Cambria"/>
                <a:cs typeface="Cambria"/>
                <a:sym typeface="Cambria"/>
              </a:defRPr>
            </a:lvl9pPr>
          </a:lstStyle>
          <a:p>
            <a:endParaRPr/>
          </a:p>
        </p:txBody>
      </p:sp>
      <p:sp>
        <p:nvSpPr>
          <p:cNvPr id="11" name="Google Shape;11;p30"/>
          <p:cNvSpPr txBox="1">
            <a:spLocks noGrp="1"/>
          </p:cNvSpPr>
          <p:nvPr>
            <p:ph type="body" idx="1"/>
          </p:nvPr>
        </p:nvSpPr>
        <p:spPr>
          <a:xfrm>
            <a:off x="938213" y="2286000"/>
            <a:ext cx="7634287" cy="359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mbria"/>
                <a:ea typeface="Cambria"/>
                <a:cs typeface="Cambria"/>
                <a:sym typeface="Cambria"/>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Cambria"/>
                <a:ea typeface="Cambria"/>
                <a:cs typeface="Cambria"/>
                <a:sym typeface="Cambria"/>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Cambria"/>
                <a:ea typeface="Cambria"/>
                <a:cs typeface="Cambria"/>
                <a:sym typeface="Cambria"/>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Cambria"/>
                <a:ea typeface="Cambria"/>
                <a:cs typeface="Cambria"/>
                <a:sym typeface="Cambria"/>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mbria"/>
                <a:ea typeface="Cambria"/>
                <a:cs typeface="Cambria"/>
                <a:sym typeface="Cambria"/>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Cambria"/>
                <a:ea typeface="Cambria"/>
                <a:cs typeface="Cambria"/>
                <a:sym typeface="Cambria"/>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mbria"/>
                <a:ea typeface="Cambria"/>
                <a:cs typeface="Cambria"/>
                <a:sym typeface="Cambria"/>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Cambria"/>
                <a:ea typeface="Cambria"/>
                <a:cs typeface="Cambria"/>
                <a:sym typeface="Cambria"/>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Cambria"/>
                <a:ea typeface="Cambria"/>
                <a:cs typeface="Cambria"/>
                <a:sym typeface="Cambria"/>
              </a:defRPr>
            </a:lvl9pPr>
          </a:lstStyle>
          <a:p>
            <a:endParaRPr/>
          </a:p>
        </p:txBody>
      </p:sp>
      <p:sp>
        <p:nvSpPr>
          <p:cNvPr id="12" name="Google Shape;12;p30"/>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595959"/>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0"/>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595959"/>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30"/>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1pPr>
            <a:lvl2pPr marL="0" marR="0" lvl="1"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2pPr>
            <a:lvl3pPr marL="0" marR="0" lvl="2"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3pPr>
            <a:lvl4pPr marL="0" marR="0" lvl="3"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4pPr>
            <a:lvl5pPr marL="0" marR="0" lvl="4"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5pPr>
            <a:lvl6pPr marL="0" marR="0" lvl="5"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6pPr>
            <a:lvl7pPr marL="0" marR="0" lvl="6"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7pPr>
            <a:lvl8pPr marL="0" marR="0" lvl="7"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8pPr>
            <a:lvl9pPr marL="0" marR="0" lvl="8" indent="0" algn="r" rtl="0">
              <a:spcBef>
                <a:spcPts val="0"/>
              </a:spcBef>
              <a:spcAft>
                <a:spcPts val="0"/>
              </a:spcAft>
              <a:buNone/>
              <a:defRPr sz="1000" b="0" i="0" u="none" strike="noStrike" cap="none">
                <a:solidFill>
                  <a:srgbClr val="595959"/>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
        <p:nvSpPr>
          <p:cNvPr id="15" name="Google Shape;15;p30"/>
          <p:cNvSpPr/>
          <p:nvPr/>
        </p:nvSpPr>
        <p:spPr>
          <a:xfrm>
            <a:off x="8931275"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0"/>
          <p:cNvSpPr/>
          <p:nvPr/>
        </p:nvSpPr>
        <p:spPr>
          <a:xfrm>
            <a:off x="8931275"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0"/>
          <p:cNvSpPr/>
          <p:nvPr/>
        </p:nvSpPr>
        <p:spPr>
          <a:xfrm>
            <a:off x="0" y="0"/>
            <a:ext cx="679450" cy="6858000"/>
          </a:xfrm>
          <a:custGeom>
            <a:avLst/>
            <a:gdLst/>
            <a:ahLst/>
            <a:cxnLst/>
            <a:rect l="l" t="t" r="r" b="b"/>
            <a:pathLst>
              <a:path w="211" h="2160" extrusionOk="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938213" y="382588"/>
            <a:ext cx="7634287" cy="14922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1pPr>
            <a:lvl2pPr marR="0" lvl="1"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2pPr>
            <a:lvl3pPr marR="0" lvl="2"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3pPr>
            <a:lvl4pPr marR="0" lvl="3"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4pPr>
            <a:lvl5pPr marR="0" lvl="4"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5pPr>
            <a:lvl6pPr marR="0" lvl="5"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6pPr>
            <a:lvl7pPr marR="0" lvl="6"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7pPr>
            <a:lvl8pPr marR="0" lvl="7"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8pPr>
            <a:lvl9pPr marR="0" lvl="8" algn="l" rtl="0">
              <a:lnSpc>
                <a:spcPct val="90000"/>
              </a:lnSpc>
              <a:spcBef>
                <a:spcPts val="0"/>
              </a:spcBef>
              <a:spcAft>
                <a:spcPts val="0"/>
              </a:spcAft>
              <a:buSzPts val="1400"/>
              <a:buNone/>
              <a:defRPr sz="5100" b="0" i="0" u="none" strike="noStrike" cap="none">
                <a:solidFill>
                  <a:schemeClr val="lt2"/>
                </a:solidFill>
                <a:latin typeface="Cambria"/>
                <a:ea typeface="Cambria"/>
                <a:cs typeface="Cambria"/>
                <a:sym typeface="Cambria"/>
              </a:defRPr>
            </a:lvl9pPr>
          </a:lstStyle>
          <a:p>
            <a:endParaRPr/>
          </a:p>
        </p:txBody>
      </p:sp>
      <p:sp>
        <p:nvSpPr>
          <p:cNvPr id="123" name="Google Shape;123;p36"/>
          <p:cNvSpPr txBox="1">
            <a:spLocks noGrp="1"/>
          </p:cNvSpPr>
          <p:nvPr>
            <p:ph type="body" idx="1"/>
          </p:nvPr>
        </p:nvSpPr>
        <p:spPr>
          <a:xfrm>
            <a:off x="938213" y="2286000"/>
            <a:ext cx="7634287" cy="3594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lt2"/>
              </a:buClr>
              <a:buSzPts val="2000"/>
              <a:buFont typeface="Arial"/>
              <a:buChar char="•"/>
              <a:defRPr sz="2000" b="0" i="0" u="none" strike="noStrike" cap="none">
                <a:solidFill>
                  <a:srgbClr val="595959"/>
                </a:solidFill>
                <a:latin typeface="Cambria"/>
                <a:ea typeface="Cambria"/>
                <a:cs typeface="Cambria"/>
                <a:sym typeface="Cambria"/>
              </a:defRPr>
            </a:lvl1pPr>
            <a:lvl2pPr marL="914400" marR="0" lvl="1" indent="-342900" algn="l" rtl="0">
              <a:lnSpc>
                <a:spcPct val="110000"/>
              </a:lnSpc>
              <a:spcBef>
                <a:spcPts val="700"/>
              </a:spcBef>
              <a:spcAft>
                <a:spcPts val="0"/>
              </a:spcAft>
              <a:buClr>
                <a:schemeClr val="lt2"/>
              </a:buClr>
              <a:buSzPts val="1800"/>
              <a:buFont typeface="Gill Sans"/>
              <a:buChar char="–"/>
              <a:defRPr sz="1800" b="0" i="0" u="none" strike="noStrike" cap="none">
                <a:solidFill>
                  <a:srgbClr val="595959"/>
                </a:solidFill>
                <a:latin typeface="Cambria"/>
                <a:ea typeface="Cambria"/>
                <a:cs typeface="Cambria"/>
                <a:sym typeface="Cambria"/>
              </a:defRPr>
            </a:lvl2pPr>
            <a:lvl3pPr marL="1371600" marR="0" lvl="2" indent="-330200" algn="l" rtl="0">
              <a:lnSpc>
                <a:spcPct val="110000"/>
              </a:lnSpc>
              <a:spcBef>
                <a:spcPts val="700"/>
              </a:spcBef>
              <a:spcAft>
                <a:spcPts val="0"/>
              </a:spcAft>
              <a:buClr>
                <a:schemeClr val="lt2"/>
              </a:buClr>
              <a:buSzPts val="1600"/>
              <a:buFont typeface="Arial"/>
              <a:buChar char="•"/>
              <a:defRPr sz="1600" b="0" i="0" u="none" strike="noStrike" cap="none">
                <a:solidFill>
                  <a:srgbClr val="595959"/>
                </a:solidFill>
                <a:latin typeface="Cambria"/>
                <a:ea typeface="Cambria"/>
                <a:cs typeface="Cambria"/>
                <a:sym typeface="Cambria"/>
              </a:defRPr>
            </a:lvl3pPr>
            <a:lvl4pPr marL="1828800" marR="0" lvl="3" indent="-317500" algn="l" rtl="0">
              <a:lnSpc>
                <a:spcPct val="110000"/>
              </a:lnSpc>
              <a:spcBef>
                <a:spcPts val="700"/>
              </a:spcBef>
              <a:spcAft>
                <a:spcPts val="0"/>
              </a:spcAft>
              <a:buClr>
                <a:schemeClr val="lt2"/>
              </a:buClr>
              <a:buSzPts val="1400"/>
              <a:buFont typeface="Gill Sans"/>
              <a:buChar char="–"/>
              <a:defRPr sz="1400" b="0" i="0" u="none" strike="noStrike" cap="none">
                <a:solidFill>
                  <a:srgbClr val="595959"/>
                </a:solidFill>
                <a:latin typeface="Cambria"/>
                <a:ea typeface="Cambria"/>
                <a:cs typeface="Cambria"/>
                <a:sym typeface="Cambria"/>
              </a:defRPr>
            </a:lvl4pPr>
            <a:lvl5pPr marL="2286000" marR="0" lvl="4" indent="-317500" algn="l" rtl="0">
              <a:lnSpc>
                <a:spcPct val="110000"/>
              </a:lnSpc>
              <a:spcBef>
                <a:spcPts val="700"/>
              </a:spcBef>
              <a:spcAft>
                <a:spcPts val="0"/>
              </a:spcAft>
              <a:buClr>
                <a:schemeClr val="lt2"/>
              </a:buClr>
              <a:buSzPts val="1400"/>
              <a:buFont typeface="Arial"/>
              <a:buChar char="•"/>
              <a:defRPr sz="1400" b="0" i="0" u="none" strike="noStrike" cap="none">
                <a:solidFill>
                  <a:srgbClr val="595959"/>
                </a:solidFill>
                <a:latin typeface="Cambria"/>
                <a:ea typeface="Cambria"/>
                <a:cs typeface="Cambria"/>
                <a:sym typeface="Cambria"/>
              </a:defRPr>
            </a:lvl5pPr>
            <a:lvl6pPr marL="2743200" marR="0" lvl="5"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Cambria"/>
                <a:ea typeface="Cambria"/>
                <a:cs typeface="Cambria"/>
                <a:sym typeface="Cambria"/>
              </a:defRPr>
            </a:lvl6pPr>
            <a:lvl7pPr marL="3200400" marR="0" lvl="6"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Cambria"/>
                <a:ea typeface="Cambria"/>
                <a:cs typeface="Cambria"/>
                <a:sym typeface="Cambria"/>
              </a:defRPr>
            </a:lvl7pPr>
            <a:lvl8pPr marL="3657600" marR="0" lvl="7" indent="-317500" algn="l" rtl="0">
              <a:lnSpc>
                <a:spcPct val="110000"/>
              </a:lnSpc>
              <a:spcBef>
                <a:spcPts val="700"/>
              </a:spcBef>
              <a:spcAft>
                <a:spcPts val="0"/>
              </a:spcAft>
              <a:buClr>
                <a:schemeClr val="lt2"/>
              </a:buClr>
              <a:buSzPts val="1400"/>
              <a:buFont typeface="Gill Sans"/>
              <a:buChar char="–"/>
              <a:defRPr sz="1400" b="0" i="0" u="none" strike="noStrike" cap="none">
                <a:solidFill>
                  <a:srgbClr val="FEFEFE"/>
                </a:solidFill>
                <a:latin typeface="Cambria"/>
                <a:ea typeface="Cambria"/>
                <a:cs typeface="Cambria"/>
                <a:sym typeface="Cambria"/>
              </a:defRPr>
            </a:lvl8pPr>
            <a:lvl9pPr marL="4114800" marR="0" lvl="8" indent="-317500" algn="l" rtl="0">
              <a:lnSpc>
                <a:spcPct val="110000"/>
              </a:lnSpc>
              <a:spcBef>
                <a:spcPts val="700"/>
              </a:spcBef>
              <a:spcAft>
                <a:spcPts val="0"/>
              </a:spcAft>
              <a:buClr>
                <a:schemeClr val="lt2"/>
              </a:buClr>
              <a:buSzPts val="1400"/>
              <a:buFont typeface="Arial"/>
              <a:buChar char="•"/>
              <a:defRPr sz="1400" b="0" i="0" u="none" strike="noStrike" cap="none">
                <a:solidFill>
                  <a:srgbClr val="FEFEFE"/>
                </a:solidFill>
                <a:latin typeface="Cambria"/>
                <a:ea typeface="Cambria"/>
                <a:cs typeface="Cambria"/>
                <a:sym typeface="Cambria"/>
              </a:defRPr>
            </a:lvl9pPr>
          </a:lstStyle>
          <a:p>
            <a:endParaRPr/>
          </a:p>
        </p:txBody>
      </p:sp>
      <p:sp>
        <p:nvSpPr>
          <p:cNvPr id="124" name="Google Shape;124;p36"/>
          <p:cNvSpPr txBox="1">
            <a:spLocks noGrp="1"/>
          </p:cNvSpPr>
          <p:nvPr>
            <p:ph type="dt" idx="10"/>
          </p:nvPr>
        </p:nvSpPr>
        <p:spPr>
          <a:xfrm>
            <a:off x="938213" y="6375400"/>
            <a:ext cx="1747837" cy="349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5" name="Google Shape;125;p36"/>
          <p:cNvSpPr txBox="1">
            <a:spLocks noGrp="1"/>
          </p:cNvSpPr>
          <p:nvPr>
            <p:ph type="ftr" idx="11"/>
          </p:nvPr>
        </p:nvSpPr>
        <p:spPr>
          <a:xfrm>
            <a:off x="3028950" y="6375400"/>
            <a:ext cx="3086100" cy="3460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6" name="Google Shape;126;p36"/>
          <p:cNvSpPr txBox="1">
            <a:spLocks noGrp="1"/>
          </p:cNvSpPr>
          <p:nvPr>
            <p:ph type="sldNum" idx="12"/>
          </p:nvPr>
        </p:nvSpPr>
        <p:spPr>
          <a:xfrm>
            <a:off x="6457950" y="6375400"/>
            <a:ext cx="2114550" cy="3460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1pPr>
            <a:lvl2pPr marL="0" marR="0" lvl="1"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2pPr>
            <a:lvl3pPr marL="0" marR="0" lvl="2"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3pPr>
            <a:lvl4pPr marL="0" marR="0" lvl="3"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4pPr>
            <a:lvl5pPr marL="0" marR="0" lvl="4"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5pPr>
            <a:lvl6pPr marL="0" marR="0" lvl="5"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6pPr>
            <a:lvl7pPr marL="0" marR="0" lvl="6"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7pPr>
            <a:lvl8pPr marL="0" marR="0" lvl="7"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8pPr>
            <a:lvl9pPr marL="0" marR="0" lvl="8" indent="0" algn="r" rtl="0">
              <a:spcBef>
                <a:spcPts val="0"/>
              </a:spcBef>
              <a:spcAft>
                <a:spcPts val="0"/>
              </a:spcAft>
              <a:buNone/>
              <a:defRPr sz="1000" b="0" u="none">
                <a:solidFill>
                  <a:srgbClr val="FEFEFE"/>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fr-FR"/>
              <a:t>‹N°›</a:t>
            </a:fld>
            <a:endParaRPr/>
          </a:p>
        </p:txBody>
      </p:sp>
      <p:sp>
        <p:nvSpPr>
          <p:cNvPr id="127" name="Google Shape;127;p36"/>
          <p:cNvSpPr/>
          <p:nvPr/>
        </p:nvSpPr>
        <p:spPr>
          <a:xfrm>
            <a:off x="8931275"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6"/>
          <p:cNvSpPr/>
          <p:nvPr/>
        </p:nvSpPr>
        <p:spPr>
          <a:xfrm>
            <a:off x="8931275" y="0"/>
            <a:ext cx="212725"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6"/>
          <p:cNvSpPr/>
          <p:nvPr/>
        </p:nvSpPr>
        <p:spPr>
          <a:xfrm>
            <a:off x="0" y="0"/>
            <a:ext cx="679450" cy="6858000"/>
          </a:xfrm>
          <a:custGeom>
            <a:avLst/>
            <a:gdLst/>
            <a:ahLst/>
            <a:cxnLst/>
            <a:rect l="l" t="t" r="r" b="b"/>
            <a:pathLst>
              <a:path w="211" h="2160" extrusionOk="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9LbrzHpDlOQtxjxBxNOI8hnyVkNeKfCP/view?usp=sharin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docs.google.com/presentation/d/1Dp7haiF53kN9jVkVHme6Pc0CwnFYQ4Xk/edit?usp=sharing&amp;ouid=115347652909548831101&amp;rtpof=true&amp;sd=true"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drive.google.com/file/d/1pnDqlrfwFstF3PrWEr_wXHT2gj1dEtWZ/view?usp=sharing" TargetMode="External"/><Relationship Id="rId5" Type="http://schemas.openxmlformats.org/officeDocument/2006/relationships/hyperlink" Target="about:blank" TargetMode="External"/><Relationship Id="rId4" Type="http://schemas.openxmlformats.org/officeDocument/2006/relationships/hyperlink" Target="https://docs.google.com/presentation/d/1gbAfR-JoYRGMvqbVrkSgurnUeFTySEaNdyF9IoShYbk/edit?usp=shari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cn-slalom@ffck.org"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hyperlink" Target="mailto:cn-slalom@ffck.org?subject=mailto:cn-slalom@ffck.or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drive.google.com/file/d/1A3h59kgBqFfeM-56MeLo0AZ2k3zVB5nn/view?usp=sharing" TargetMode="Externa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
          <p:cNvSpPr txBox="1">
            <a:spLocks noGrp="1"/>
          </p:cNvSpPr>
          <p:nvPr>
            <p:ph type="body" idx="1"/>
          </p:nvPr>
        </p:nvSpPr>
        <p:spPr>
          <a:xfrm>
            <a:off x="938213" y="2286000"/>
            <a:ext cx="7634287" cy="3594100"/>
          </a:xfrm>
          <a:prstGeom prst="rect">
            <a:avLst/>
          </a:prstGeom>
          <a:noFill/>
          <a:ln>
            <a:noFill/>
          </a:ln>
        </p:spPr>
        <p:txBody>
          <a:bodyPr spcFirstLastPara="1" wrap="square" lIns="91425" tIns="45700" rIns="91425" bIns="45700" anchor="t" anchorCtr="0">
            <a:noAutofit/>
          </a:bodyPr>
          <a:lstStyle/>
          <a:p>
            <a:pPr marL="228600" lvl="0" indent="-101600" algn="l" rtl="0">
              <a:lnSpc>
                <a:spcPct val="110000"/>
              </a:lnSpc>
              <a:spcBef>
                <a:spcPts val="0"/>
              </a:spcBef>
              <a:spcAft>
                <a:spcPts val="0"/>
              </a:spcAft>
              <a:buSzPts val="2000"/>
              <a:buNone/>
            </a:pPr>
            <a:endParaRPr/>
          </a:p>
        </p:txBody>
      </p:sp>
      <p:pic>
        <p:nvPicPr>
          <p:cNvPr id="146" name="Google Shape;146;p1"/>
          <p:cNvPicPr preferRelativeResize="0"/>
          <p:nvPr/>
        </p:nvPicPr>
        <p:blipFill rotWithShape="1">
          <a:blip r:embed="rId3">
            <a:alphaModFix/>
          </a:blip>
          <a:srcRect/>
          <a:stretch/>
        </p:blipFill>
        <p:spPr>
          <a:xfrm>
            <a:off x="-27424" y="0"/>
            <a:ext cx="9529019" cy="6858000"/>
          </a:xfrm>
          <a:prstGeom prst="rect">
            <a:avLst/>
          </a:prstGeom>
          <a:gradFill>
            <a:gsLst>
              <a:gs pos="0">
                <a:srgbClr val="9DD9E9"/>
              </a:gs>
              <a:gs pos="50000">
                <a:srgbClr val="C3E5F0"/>
              </a:gs>
              <a:gs pos="100000">
                <a:srgbClr val="E2F2F6"/>
              </a:gs>
            </a:gsLst>
            <a:lin ang="5400000" scaled="0"/>
          </a:gradFill>
          <a:ln>
            <a:noFill/>
          </a:ln>
        </p:spPr>
      </p:pic>
      <p:sp>
        <p:nvSpPr>
          <p:cNvPr id="147" name="Google Shape;147;p1"/>
          <p:cNvSpPr txBox="1">
            <a:spLocks noGrp="1"/>
          </p:cNvSpPr>
          <p:nvPr>
            <p:ph type="title"/>
          </p:nvPr>
        </p:nvSpPr>
        <p:spPr>
          <a:xfrm>
            <a:off x="0" y="404664"/>
            <a:ext cx="8604448" cy="149225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fr-FR" sz="5400" b="1">
                <a:solidFill>
                  <a:srgbClr val="120E54"/>
                </a:solidFill>
                <a:latin typeface="Arial"/>
                <a:ea typeface="Arial"/>
                <a:cs typeface="Arial"/>
                <a:sym typeface="Arial"/>
              </a:rPr>
              <a:t>COMPLÉMENTS </a:t>
            </a:r>
            <a:br>
              <a:rPr lang="fr-FR" sz="5400" b="1">
                <a:solidFill>
                  <a:srgbClr val="120E54"/>
                </a:solidFill>
                <a:latin typeface="Arial"/>
                <a:ea typeface="Arial"/>
                <a:cs typeface="Arial"/>
                <a:sym typeface="Arial"/>
              </a:rPr>
            </a:br>
            <a:r>
              <a:rPr lang="fr-FR" sz="5400" b="1">
                <a:solidFill>
                  <a:srgbClr val="120E54"/>
                </a:solidFill>
                <a:latin typeface="Arial"/>
                <a:ea typeface="Arial"/>
                <a:cs typeface="Arial"/>
                <a:sym typeface="Arial"/>
              </a:rPr>
              <a:t>D’INFORMATION</a:t>
            </a:r>
            <a:endParaRPr/>
          </a:p>
        </p:txBody>
      </p:sp>
      <p:sp>
        <p:nvSpPr>
          <p:cNvPr id="148" name="Google Shape;148;p1"/>
          <p:cNvSpPr txBox="1"/>
          <p:nvPr/>
        </p:nvSpPr>
        <p:spPr>
          <a:xfrm>
            <a:off x="5220072" y="4293096"/>
            <a:ext cx="367240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a:solidFill>
                  <a:srgbClr val="221591"/>
                </a:solidFill>
                <a:latin typeface="Twentieth Century"/>
                <a:ea typeface="Twentieth Century"/>
                <a:cs typeface="Twentieth Century"/>
                <a:sym typeface="Twentieth Century"/>
              </a:rPr>
              <a:t>OFFICIEL JUGE NATIONAL-C</a:t>
            </a:r>
            <a:endParaRPr sz="4400">
              <a:solidFill>
                <a:srgbClr val="221591"/>
              </a:solidFill>
              <a:latin typeface="Twentieth Century"/>
              <a:ea typeface="Twentieth Century"/>
              <a:cs typeface="Twentieth Century"/>
              <a:sym typeface="Twentieth Century"/>
            </a:endParaRPr>
          </a:p>
        </p:txBody>
      </p:sp>
      <p:pic>
        <p:nvPicPr>
          <p:cNvPr id="149" name="Google Shape;149;p1"/>
          <p:cNvPicPr preferRelativeResize="0"/>
          <p:nvPr/>
        </p:nvPicPr>
        <p:blipFill rotWithShape="1">
          <a:blip r:embed="rId4">
            <a:alphaModFix/>
          </a:blip>
          <a:srcRect/>
          <a:stretch/>
        </p:blipFill>
        <p:spPr>
          <a:xfrm>
            <a:off x="7596187" y="5589240"/>
            <a:ext cx="1547813" cy="11033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title"/>
          </p:nvPr>
        </p:nvSpPr>
        <p:spPr>
          <a:xfrm>
            <a:off x="900113" y="333375"/>
            <a:ext cx="7558087" cy="741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LISTE DES OFFICIELS</a:t>
            </a:r>
            <a:endParaRPr/>
          </a:p>
        </p:txBody>
      </p:sp>
      <p:grpSp>
        <p:nvGrpSpPr>
          <p:cNvPr id="243" name="Google Shape;243;p10"/>
          <p:cNvGrpSpPr/>
          <p:nvPr/>
        </p:nvGrpSpPr>
        <p:grpSpPr>
          <a:xfrm>
            <a:off x="685800" y="1196753"/>
            <a:ext cx="8062664" cy="4143311"/>
            <a:chOff x="0" y="0"/>
            <a:chExt cx="8062664" cy="4143311"/>
          </a:xfrm>
        </p:grpSpPr>
        <p:sp>
          <p:nvSpPr>
            <p:cNvPr id="244" name="Google Shape;244;p10"/>
            <p:cNvSpPr/>
            <p:nvPr/>
          </p:nvSpPr>
          <p:spPr>
            <a:xfrm>
              <a:off x="0" y="948529"/>
              <a:ext cx="8062664" cy="764863"/>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txBox="1"/>
            <p:nvPr/>
          </p:nvSpPr>
          <p:spPr>
            <a:xfrm>
              <a:off x="0" y="948529"/>
              <a:ext cx="8062664" cy="764863"/>
            </a:xfrm>
            <a:prstGeom prst="rect">
              <a:avLst/>
            </a:prstGeom>
            <a:noFill/>
            <a:ln>
              <a:noFill/>
            </a:ln>
          </p:spPr>
          <p:txBody>
            <a:bodyPr spcFirstLastPara="1" wrap="square" lIns="625750" tIns="166600" rIns="625750" bIns="170675" anchor="t" anchorCtr="0">
              <a:noAutofit/>
            </a:bodyPr>
            <a:lstStyle/>
            <a:p>
              <a:pPr marL="228600" marR="0" lvl="1" indent="-228600" algn="l" rtl="0">
                <a:lnSpc>
                  <a:spcPct val="90000"/>
                </a:lnSpc>
                <a:spcBef>
                  <a:spcPts val="0"/>
                </a:spcBef>
                <a:spcAft>
                  <a:spcPts val="0"/>
                </a:spcAft>
                <a:buClr>
                  <a:srgbClr val="142952"/>
                </a:buClr>
                <a:buSzPts val="2400"/>
                <a:buFont typeface="Twentieth Century"/>
                <a:buChar char="•"/>
              </a:pPr>
              <a:r>
                <a:rPr lang="fr-FR" sz="2400" b="1" i="0" u="none" strike="noStrike" cap="none">
                  <a:solidFill>
                    <a:srgbClr val="142952"/>
                  </a:solidFill>
                  <a:latin typeface="Twentieth Century"/>
                  <a:ea typeface="Twentieth Century"/>
                  <a:cs typeface="Twentieth Century"/>
                  <a:sym typeface="Twentieth Century"/>
                </a:rPr>
                <a:t>Les juges officiels</a:t>
              </a:r>
              <a:endParaRPr/>
            </a:p>
            <a:p>
              <a:pPr marL="228600" marR="0" lvl="1" indent="-101600" algn="l" rtl="0">
                <a:lnSpc>
                  <a:spcPct val="90000"/>
                </a:lnSpc>
                <a:spcBef>
                  <a:spcPts val="360"/>
                </a:spcBef>
                <a:spcAft>
                  <a:spcPts val="0"/>
                </a:spcAft>
                <a:buClr>
                  <a:schemeClr val="dk1"/>
                </a:buClr>
                <a:buSzPts val="2000"/>
                <a:buFont typeface="Twentieth Century"/>
                <a:buNone/>
              </a:pPr>
              <a:endParaRPr sz="2000" b="0" i="0" u="none" strike="noStrike" cap="none">
                <a:solidFill>
                  <a:schemeClr val="dk1"/>
                </a:solidFill>
                <a:latin typeface="Twentieth Century"/>
                <a:ea typeface="Twentieth Century"/>
                <a:cs typeface="Twentieth Century"/>
                <a:sym typeface="Twentieth Century"/>
              </a:endParaRPr>
            </a:p>
          </p:txBody>
        </p:sp>
        <p:sp>
          <p:nvSpPr>
            <p:cNvPr id="246" name="Google Shape;246;p10"/>
            <p:cNvSpPr/>
            <p:nvPr/>
          </p:nvSpPr>
          <p:spPr>
            <a:xfrm>
              <a:off x="371169" y="0"/>
              <a:ext cx="7668225" cy="961334"/>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txBox="1"/>
            <p:nvPr/>
          </p:nvSpPr>
          <p:spPr>
            <a:xfrm>
              <a:off x="418097" y="46928"/>
              <a:ext cx="7574369" cy="867478"/>
            </a:xfrm>
            <a:prstGeom prst="rect">
              <a:avLst/>
            </a:prstGeom>
            <a:noFill/>
            <a:ln>
              <a:noFill/>
            </a:ln>
          </p:spPr>
          <p:txBody>
            <a:bodyPr spcFirstLastPara="1" wrap="square" lIns="213325" tIns="0" rIns="213325" bIns="0" anchor="ctr" anchorCtr="0">
              <a:noAutofit/>
            </a:bodyPr>
            <a:lstStyle/>
            <a:p>
              <a:pPr marL="0" marR="0" lvl="0" indent="0" algn="l" rtl="0">
                <a:lnSpc>
                  <a:spcPct val="90000"/>
                </a:lnSpc>
                <a:spcBef>
                  <a:spcPts val="0"/>
                </a:spcBef>
                <a:spcAft>
                  <a:spcPts val="0"/>
                </a:spcAft>
                <a:buNone/>
              </a:pPr>
              <a:r>
                <a:rPr lang="fr-FR" sz="2000">
                  <a:solidFill>
                    <a:schemeClr val="dk1"/>
                  </a:solidFill>
                  <a:latin typeface="Twentieth Century"/>
                  <a:ea typeface="Twentieth Century"/>
                  <a:cs typeface="Twentieth Century"/>
                  <a:sym typeface="Twentieth Century"/>
                </a:rPr>
                <a:t> </a:t>
              </a:r>
              <a:r>
                <a:rPr lang="fr-FR" sz="2000" b="1">
                  <a:solidFill>
                    <a:schemeClr val="dk1"/>
                  </a:solidFill>
                  <a:latin typeface="Twentieth Century"/>
                  <a:ea typeface="Twentieth Century"/>
                  <a:cs typeface="Twentieth Century"/>
                  <a:sym typeface="Twentieth Century"/>
                </a:rPr>
                <a:t>le juge-arbitre / le juge-arbitre adjoint **</a:t>
              </a:r>
              <a:endParaRPr/>
            </a:p>
          </p:txBody>
        </p:sp>
        <p:sp>
          <p:nvSpPr>
            <p:cNvPr id="248" name="Google Shape;248;p10"/>
            <p:cNvSpPr/>
            <p:nvPr/>
          </p:nvSpPr>
          <p:spPr>
            <a:xfrm>
              <a:off x="0" y="2468394"/>
              <a:ext cx="8062664" cy="201403"/>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371169" y="1575500"/>
              <a:ext cx="7668225" cy="829808"/>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txBox="1"/>
            <p:nvPr/>
          </p:nvSpPr>
          <p:spPr>
            <a:xfrm>
              <a:off x="411677" y="1616008"/>
              <a:ext cx="7587209" cy="748792"/>
            </a:xfrm>
            <a:prstGeom prst="rect">
              <a:avLst/>
            </a:prstGeom>
            <a:noFill/>
            <a:ln>
              <a:noFill/>
            </a:ln>
          </p:spPr>
          <p:txBody>
            <a:bodyPr spcFirstLastPara="1" wrap="square" lIns="213325" tIns="0" rIns="213325" bIns="0" anchor="ctr" anchorCtr="0">
              <a:noAutofit/>
            </a:bodyPr>
            <a:lstStyle/>
            <a:p>
              <a:pPr marL="0" marR="0" lvl="0" indent="0" algn="l" rtl="0">
                <a:lnSpc>
                  <a:spcPct val="90000"/>
                </a:lnSpc>
                <a:spcBef>
                  <a:spcPts val="0"/>
                </a:spcBef>
                <a:spcAft>
                  <a:spcPts val="0"/>
                </a:spcAft>
                <a:buNone/>
              </a:pPr>
              <a:r>
                <a:rPr lang="fr-FR" sz="2000" b="1">
                  <a:solidFill>
                    <a:schemeClr val="dk1"/>
                  </a:solidFill>
                  <a:latin typeface="Twentieth Century"/>
                  <a:ea typeface="Twentieth Century"/>
                  <a:cs typeface="Twentieth Century"/>
                  <a:sym typeface="Twentieth Century"/>
                </a:rPr>
                <a:t>les juges de portes :  Juges premiers/  Juges seconds/  Juges de transmission / Juge tuteur /le contrôleur des équipements </a:t>
              </a:r>
              <a:r>
                <a:rPr lang="fr-FR" sz="2400" b="1">
                  <a:solidFill>
                    <a:srgbClr val="C00000"/>
                  </a:solidFill>
                  <a:highlight>
                    <a:srgbClr val="00FFFF"/>
                  </a:highlight>
                  <a:latin typeface="Twentieth Century"/>
                  <a:ea typeface="Twentieth Century"/>
                  <a:cs typeface="Twentieth Century"/>
                  <a:sym typeface="Twentieth Century"/>
                </a:rPr>
                <a:t>*</a:t>
              </a:r>
              <a:endParaRPr/>
            </a:p>
          </p:txBody>
        </p:sp>
        <p:sp>
          <p:nvSpPr>
            <p:cNvPr id="251" name="Google Shape;251;p10"/>
            <p:cNvSpPr/>
            <p:nvPr/>
          </p:nvSpPr>
          <p:spPr>
            <a:xfrm>
              <a:off x="0" y="3161560"/>
              <a:ext cx="8062664" cy="201403"/>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371169" y="2645335"/>
              <a:ext cx="7668225" cy="566570"/>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txBox="1"/>
            <p:nvPr/>
          </p:nvSpPr>
          <p:spPr>
            <a:xfrm>
              <a:off x="398827" y="2672993"/>
              <a:ext cx="7612909" cy="511254"/>
            </a:xfrm>
            <a:prstGeom prst="rect">
              <a:avLst/>
            </a:prstGeom>
            <a:noFill/>
            <a:ln>
              <a:noFill/>
            </a:ln>
          </p:spPr>
          <p:txBody>
            <a:bodyPr spcFirstLastPara="1" wrap="square" lIns="213325" tIns="0" rIns="213325" bIns="0" anchor="ctr" anchorCtr="0">
              <a:noAutofit/>
            </a:bodyPr>
            <a:lstStyle/>
            <a:p>
              <a:pPr marL="0" marR="0" lvl="0" indent="0" algn="l" rtl="0">
                <a:lnSpc>
                  <a:spcPct val="90000"/>
                </a:lnSpc>
                <a:spcBef>
                  <a:spcPts val="0"/>
                </a:spcBef>
                <a:spcAft>
                  <a:spcPts val="0"/>
                </a:spcAft>
                <a:buNone/>
              </a:pPr>
              <a:r>
                <a:rPr lang="fr-FR" sz="2000" b="1">
                  <a:solidFill>
                    <a:schemeClr val="dk1"/>
                  </a:solidFill>
                  <a:latin typeface="Twentieth Century"/>
                  <a:ea typeface="Twentieth Century"/>
                  <a:cs typeface="Twentieth Century"/>
                  <a:sym typeface="Twentieth Century"/>
                </a:rPr>
                <a:t>le juge des résultats </a:t>
              </a:r>
              <a:r>
                <a:rPr lang="fr-FR" sz="2400" b="1">
                  <a:solidFill>
                    <a:srgbClr val="FFFF00"/>
                  </a:solidFill>
                  <a:highlight>
                    <a:srgbClr val="00FFFF"/>
                  </a:highlight>
                  <a:latin typeface="Twentieth Century"/>
                  <a:ea typeface="Twentieth Century"/>
                  <a:cs typeface="Twentieth Century"/>
                  <a:sym typeface="Twentieth Century"/>
                </a:rPr>
                <a:t>**</a:t>
              </a:r>
              <a:r>
                <a:rPr lang="fr-FR" sz="2000" b="1">
                  <a:solidFill>
                    <a:schemeClr val="dk1"/>
                  </a:solidFill>
                  <a:latin typeface="Twentieth Century"/>
                  <a:ea typeface="Twentieth Century"/>
                  <a:cs typeface="Twentieth Century"/>
                  <a:sym typeface="Twentieth Century"/>
                </a:rPr>
                <a:t>/ le juge vérificateur / le juge à l’arrivée /  le juge vidéo</a:t>
              </a:r>
              <a:r>
                <a:rPr lang="fr-FR" sz="2400" b="1">
                  <a:solidFill>
                    <a:schemeClr val="dk1"/>
                  </a:solidFill>
                  <a:highlight>
                    <a:srgbClr val="00FFFF"/>
                  </a:highlight>
                  <a:latin typeface="Twentieth Century"/>
                  <a:ea typeface="Twentieth Century"/>
                  <a:cs typeface="Twentieth Century"/>
                  <a:sym typeface="Twentieth Century"/>
                </a:rPr>
                <a:t>***</a:t>
              </a:r>
              <a:endParaRPr/>
            </a:p>
          </p:txBody>
        </p:sp>
        <p:sp>
          <p:nvSpPr>
            <p:cNvPr id="254" name="Google Shape;254;p10"/>
            <p:cNvSpPr/>
            <p:nvPr/>
          </p:nvSpPr>
          <p:spPr>
            <a:xfrm>
              <a:off x="0" y="3941908"/>
              <a:ext cx="8062664" cy="201403"/>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391322" y="3406121"/>
              <a:ext cx="7668225" cy="653750"/>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txBox="1"/>
            <p:nvPr/>
          </p:nvSpPr>
          <p:spPr>
            <a:xfrm>
              <a:off x="423235" y="3438034"/>
              <a:ext cx="7604399" cy="589924"/>
            </a:xfrm>
            <a:prstGeom prst="rect">
              <a:avLst/>
            </a:prstGeom>
            <a:noFill/>
            <a:ln>
              <a:noFill/>
            </a:ln>
          </p:spPr>
          <p:txBody>
            <a:bodyPr spcFirstLastPara="1" wrap="square" lIns="213325" tIns="0" rIns="213325" bIns="0" anchor="ctr" anchorCtr="0">
              <a:noAutofit/>
            </a:bodyPr>
            <a:lstStyle/>
            <a:p>
              <a:pPr marL="0" marR="0" lvl="0" indent="0" algn="l" rtl="0">
                <a:lnSpc>
                  <a:spcPct val="90000"/>
                </a:lnSpc>
                <a:spcBef>
                  <a:spcPts val="0"/>
                </a:spcBef>
                <a:spcAft>
                  <a:spcPts val="0"/>
                </a:spcAft>
                <a:buNone/>
              </a:pPr>
              <a:r>
                <a:rPr lang="fr-FR" sz="2000" b="1">
                  <a:solidFill>
                    <a:schemeClr val="dk1"/>
                  </a:solidFill>
                  <a:latin typeface="Twentieth Century"/>
                  <a:ea typeface="Twentieth Century"/>
                  <a:cs typeface="Twentieth Century"/>
                  <a:sym typeface="Twentieth Century"/>
                </a:rPr>
                <a:t>le délégué de la Commission Nationale d’Activité ou, à défaut, le délégué du Comité Régional concerné</a:t>
              </a:r>
              <a:endParaRPr/>
            </a:p>
          </p:txBody>
        </p:sp>
      </p:grpSp>
      <p:sp>
        <p:nvSpPr>
          <p:cNvPr id="257" name="Google Shape;257;p10"/>
          <p:cNvSpPr/>
          <p:nvPr/>
        </p:nvSpPr>
        <p:spPr>
          <a:xfrm>
            <a:off x="1403648" y="5445224"/>
            <a:ext cx="6696744"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400"/>
              <a:buFont typeface="Arial"/>
              <a:buNone/>
            </a:pPr>
            <a:r>
              <a:rPr lang="fr-FR" sz="2400" b="1">
                <a:solidFill>
                  <a:srgbClr val="C00000"/>
                </a:solidFill>
                <a:highlight>
                  <a:srgbClr val="00FFFF"/>
                </a:highlight>
                <a:latin typeface="Twentieth Century"/>
                <a:ea typeface="Twentieth Century"/>
                <a:cs typeface="Twentieth Century"/>
                <a:sym typeface="Twentieth Century"/>
              </a:rPr>
              <a:t>*</a:t>
            </a:r>
            <a:r>
              <a:rPr lang="fr-FR" sz="1800" b="1">
                <a:solidFill>
                  <a:srgbClr val="C00000"/>
                </a:solidFill>
                <a:latin typeface="Twentieth Century"/>
                <a:ea typeface="Twentieth Century"/>
                <a:cs typeface="Twentieth Century"/>
                <a:sym typeface="Twentieth Century"/>
              </a:rPr>
              <a:t>  Obligatoire sur les compétitions nationales</a:t>
            </a:r>
            <a:endParaRPr/>
          </a:p>
          <a:p>
            <a:pPr marL="0" marR="0" lvl="0" indent="0" algn="ctr" rtl="0">
              <a:lnSpc>
                <a:spcPct val="100000"/>
              </a:lnSpc>
              <a:spcBef>
                <a:spcPts val="0"/>
              </a:spcBef>
              <a:spcAft>
                <a:spcPts val="0"/>
              </a:spcAft>
              <a:buClr>
                <a:srgbClr val="FFFF00"/>
              </a:buClr>
              <a:buSzPts val="2400"/>
              <a:buFont typeface="Arial"/>
              <a:buNone/>
            </a:pPr>
            <a:r>
              <a:rPr lang="fr-FR" sz="2400">
                <a:solidFill>
                  <a:srgbClr val="FFFF00"/>
                </a:solidFill>
                <a:highlight>
                  <a:srgbClr val="00FFFF"/>
                </a:highlight>
                <a:latin typeface="Twentieth Century"/>
                <a:ea typeface="Twentieth Century"/>
                <a:cs typeface="Twentieth Century"/>
                <a:sym typeface="Twentieth Century"/>
              </a:rPr>
              <a:t>*</a:t>
            </a:r>
            <a:r>
              <a:rPr lang="fr-FR" sz="2400">
                <a:solidFill>
                  <a:srgbClr val="FFC000"/>
                </a:solidFill>
                <a:highlight>
                  <a:srgbClr val="00FFFF"/>
                </a:highlight>
                <a:latin typeface="Twentieth Century"/>
                <a:ea typeface="Twentieth Century"/>
                <a:cs typeface="Twentieth Century"/>
                <a:sym typeface="Twentieth Century"/>
              </a:rPr>
              <a:t>*</a:t>
            </a:r>
            <a:r>
              <a:rPr lang="fr-FR" sz="1800">
                <a:solidFill>
                  <a:schemeClr val="dk1"/>
                </a:solidFill>
                <a:latin typeface="Twentieth Century"/>
                <a:ea typeface="Twentieth Century"/>
                <a:cs typeface="Twentieth Century"/>
                <a:sym typeface="Twentieth Century"/>
              </a:rPr>
              <a:t> </a:t>
            </a:r>
            <a:r>
              <a:rPr lang="fr-FR" sz="1800" b="1">
                <a:solidFill>
                  <a:schemeClr val="dk1"/>
                </a:solidFill>
                <a:latin typeface="Twentieth Century"/>
                <a:ea typeface="Twentieth Century"/>
                <a:cs typeface="Twentieth Century"/>
                <a:sym typeface="Twentieth Century"/>
              </a:rPr>
              <a:t>Obligatoire sur les championnats de France</a:t>
            </a:r>
            <a:endParaRPr/>
          </a:p>
          <a:p>
            <a:pPr marL="0" marR="0" lvl="0" indent="0" algn="ctr" rtl="0">
              <a:lnSpc>
                <a:spcPct val="100000"/>
              </a:lnSpc>
              <a:spcBef>
                <a:spcPts val="0"/>
              </a:spcBef>
              <a:spcAft>
                <a:spcPts val="0"/>
              </a:spcAft>
              <a:buClr>
                <a:schemeClr val="dk1"/>
              </a:buClr>
              <a:buSzPts val="1800"/>
              <a:buFont typeface="Arial"/>
              <a:buNone/>
            </a:pPr>
            <a:r>
              <a:rPr lang="fr-FR" sz="1800" b="1">
                <a:solidFill>
                  <a:schemeClr val="dk1"/>
                </a:solidFill>
                <a:highlight>
                  <a:srgbClr val="00FFFF"/>
                </a:highlight>
                <a:latin typeface="Twentieth Century"/>
                <a:ea typeface="Twentieth Century"/>
                <a:cs typeface="Twentieth Century"/>
                <a:sym typeface="Twentieth Century"/>
              </a:rPr>
              <a:t>***</a:t>
            </a:r>
            <a:r>
              <a:rPr lang="fr-FR" sz="1800" b="1">
                <a:solidFill>
                  <a:schemeClr val="dk1"/>
                </a:solidFill>
                <a:latin typeface="Twentieth Century"/>
                <a:ea typeface="Twentieth Century"/>
                <a:cs typeface="Twentieth Century"/>
                <a:sym typeface="Twentieth Century"/>
              </a:rPr>
              <a:t>  Lorsqu’une vidéo officielle est mise en place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1000"/>
                                        <p:tgtEl>
                                          <p:spTgt spid="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Effect transition="in" filter="fade">
                                      <p:cBhvr>
                                        <p:cTn id="12" dur="1000"/>
                                        <p:tgtEl>
                                          <p:spTgt spid="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Effect transition="in" filter="fade">
                                      <p:cBhvr>
                                        <p:cTn id="17" dur="1000"/>
                                        <p:tgtEl>
                                          <p:spTgt spid="2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11"/>
          <p:cNvGrpSpPr/>
          <p:nvPr/>
        </p:nvGrpSpPr>
        <p:grpSpPr>
          <a:xfrm>
            <a:off x="175912" y="1642020"/>
            <a:ext cx="8859710" cy="3796117"/>
            <a:chOff x="68408" y="301252"/>
            <a:chExt cx="8859710" cy="3796117"/>
          </a:xfrm>
        </p:grpSpPr>
        <p:sp>
          <p:nvSpPr>
            <p:cNvPr id="263" name="Google Shape;263;p11"/>
            <p:cNvSpPr/>
            <p:nvPr/>
          </p:nvSpPr>
          <p:spPr>
            <a:xfrm>
              <a:off x="68408" y="342505"/>
              <a:ext cx="2960284" cy="3754864"/>
            </a:xfrm>
            <a:prstGeom prst="round2SameRect">
              <a:avLst>
                <a:gd name="adj1" fmla="val 8000"/>
                <a:gd name="adj2" fmla="val 0"/>
              </a:avLst>
            </a:prstGeom>
            <a:solidFill>
              <a:schemeClr val="lt1">
                <a:alpha val="89803"/>
              </a:scheme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txBox="1"/>
            <p:nvPr/>
          </p:nvSpPr>
          <p:spPr>
            <a:xfrm>
              <a:off x="137771" y="411868"/>
              <a:ext cx="2821558" cy="3685501"/>
            </a:xfrm>
            <a:prstGeom prst="rect">
              <a:avLst/>
            </a:prstGeom>
            <a:noFill/>
            <a:ln>
              <a:noFill/>
            </a:ln>
          </p:spPr>
          <p:txBody>
            <a:bodyPr spcFirstLastPara="1" wrap="square" lIns="25400" tIns="76200" rIns="25400" bIns="25400" anchor="t" anchorCtr="0">
              <a:noAutofit/>
            </a:bodyPr>
            <a:lstStyle/>
            <a:p>
              <a:pPr marL="228600" marR="0" lvl="1" indent="-228600" algn="l" rtl="0">
                <a:lnSpc>
                  <a:spcPct val="90000"/>
                </a:lnSpc>
                <a:spcBef>
                  <a:spcPts val="0"/>
                </a:spcBef>
                <a:spcAft>
                  <a:spcPts val="0"/>
                </a:spcAft>
                <a:buClr>
                  <a:schemeClr val="dk1"/>
                </a:buClr>
                <a:buSzPts val="2000"/>
                <a:buFont typeface="Twentieth Century"/>
                <a:buChar char="•"/>
              </a:pPr>
              <a:r>
                <a:rPr lang="fr-FR" sz="2000" b="0" i="0" u="none" strike="noStrike" cap="none">
                  <a:solidFill>
                    <a:schemeClr val="dk1"/>
                  </a:solidFill>
                  <a:latin typeface="Twentieth Century"/>
                  <a:ea typeface="Twentieth Century"/>
                  <a:cs typeface="Twentieth Century"/>
                  <a:sym typeface="Twentieth Century"/>
                </a:rPr>
                <a:t>Aucun des officiels mentionnés  ne peut participer à la course.</a:t>
              </a:r>
              <a:endParaRPr/>
            </a:p>
          </p:txBody>
        </p:sp>
        <p:sp>
          <p:nvSpPr>
            <p:cNvPr id="265" name="Google Shape;265;p11"/>
            <p:cNvSpPr/>
            <p:nvPr/>
          </p:nvSpPr>
          <p:spPr>
            <a:xfrm>
              <a:off x="70821" y="2729362"/>
              <a:ext cx="2820386" cy="767231"/>
            </a:xfrm>
            <a:prstGeom prst="rect">
              <a:avLst/>
            </a:prstGeom>
            <a:solidFill>
              <a:srgbClr val="0070C0"/>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txBox="1"/>
            <p:nvPr/>
          </p:nvSpPr>
          <p:spPr>
            <a:xfrm>
              <a:off x="70821" y="2729362"/>
              <a:ext cx="1986187" cy="767231"/>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Twentieth Century"/>
                  <a:ea typeface="Twentieth Century"/>
                  <a:cs typeface="Twentieth Century"/>
                  <a:sym typeface="Twentieth Century"/>
                </a:rPr>
                <a:t>INCOMPATIBILITE</a:t>
              </a:r>
              <a:endParaRPr/>
            </a:p>
          </p:txBody>
        </p:sp>
        <p:sp>
          <p:nvSpPr>
            <p:cNvPr id="267" name="Google Shape;267;p11"/>
            <p:cNvSpPr/>
            <p:nvPr/>
          </p:nvSpPr>
          <p:spPr>
            <a:xfrm>
              <a:off x="2128382" y="2780271"/>
              <a:ext cx="687067" cy="732226"/>
            </a:xfrm>
            <a:prstGeom prst="ellipse">
              <a:avLst/>
            </a:prstGeom>
            <a:blipFill rotWithShape="1">
              <a:blip r:embed="rId3">
                <a:alphaModFix/>
              </a:blip>
              <a:stretch>
                <a:fillRect/>
              </a:stretch>
            </a:blipFill>
            <a:ln w="9525" cap="flat" cmpd="sng">
              <a:solidFill>
                <a:srgbClr val="D1E4E9">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110090" y="301252"/>
              <a:ext cx="2537430" cy="3789982"/>
            </a:xfrm>
            <a:prstGeom prst="round2SameRect">
              <a:avLst>
                <a:gd name="adj1" fmla="val 8000"/>
                <a:gd name="adj2" fmla="val 0"/>
              </a:avLst>
            </a:prstGeom>
            <a:solidFill>
              <a:schemeClr val="lt1">
                <a:alpha val="89803"/>
              </a:scheme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txBox="1"/>
            <p:nvPr/>
          </p:nvSpPr>
          <p:spPr>
            <a:xfrm>
              <a:off x="3169545" y="360707"/>
              <a:ext cx="2418520" cy="3730527"/>
            </a:xfrm>
            <a:prstGeom prst="rect">
              <a:avLst/>
            </a:prstGeom>
            <a:noFill/>
            <a:ln>
              <a:noFill/>
            </a:ln>
          </p:spPr>
          <p:txBody>
            <a:bodyPr spcFirstLastPara="1" wrap="square" lIns="25400" tIns="76200" rIns="25400" bIns="25400" anchor="t" anchorCtr="0">
              <a:noAutofit/>
            </a:bodyPr>
            <a:lstStyle/>
            <a:p>
              <a:pPr marL="228600" marR="0" lvl="1" indent="-228600" algn="l" rtl="0">
                <a:lnSpc>
                  <a:spcPct val="90000"/>
                </a:lnSpc>
                <a:spcBef>
                  <a:spcPts val="0"/>
                </a:spcBef>
                <a:spcAft>
                  <a:spcPts val="0"/>
                </a:spcAft>
                <a:buClr>
                  <a:schemeClr val="dk1"/>
                </a:buClr>
                <a:buSzPts val="2000"/>
                <a:buFont typeface="Twentieth Century"/>
                <a:buChar char="•"/>
              </a:pPr>
              <a:r>
                <a:rPr lang="fr-FR" sz="2000" b="0" i="0" u="none" strike="noStrike" cap="none">
                  <a:solidFill>
                    <a:schemeClr val="dk1"/>
                  </a:solidFill>
                  <a:latin typeface="Twentieth Century"/>
                  <a:ea typeface="Twentieth Century"/>
                  <a:cs typeface="Twentieth Century"/>
                  <a:sym typeface="Twentieth Century"/>
                </a:rPr>
                <a:t>Au niveau régional, une tolérance est appliquée pour le R1, le juge arbitre adjoint et les traceurs. </a:t>
              </a:r>
              <a:endParaRPr/>
            </a:p>
            <a:p>
              <a:pPr marL="171450" marR="0" lvl="1" indent="-57150" algn="l" rtl="0">
                <a:lnSpc>
                  <a:spcPct val="90000"/>
                </a:lnSpc>
                <a:spcBef>
                  <a:spcPts val="30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70" name="Google Shape;270;p11"/>
            <p:cNvSpPr/>
            <p:nvPr/>
          </p:nvSpPr>
          <p:spPr>
            <a:xfrm>
              <a:off x="3226886" y="2729362"/>
              <a:ext cx="2303838" cy="767231"/>
            </a:xfrm>
            <a:prstGeom prst="rect">
              <a:avLst/>
            </a:prstGeom>
            <a:solidFill>
              <a:srgbClr val="0070C0"/>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txBox="1"/>
            <p:nvPr/>
          </p:nvSpPr>
          <p:spPr>
            <a:xfrm>
              <a:off x="3226886" y="2729362"/>
              <a:ext cx="1622421" cy="767231"/>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Twentieth Century"/>
                  <a:ea typeface="Twentieth Century"/>
                  <a:cs typeface="Twentieth Century"/>
                  <a:sym typeface="Twentieth Century"/>
                </a:rPr>
                <a:t>TOLERANCE</a:t>
              </a:r>
              <a:endParaRPr/>
            </a:p>
          </p:txBody>
        </p:sp>
        <p:sp>
          <p:nvSpPr>
            <p:cNvPr id="272" name="Google Shape;272;p11"/>
            <p:cNvSpPr/>
            <p:nvPr/>
          </p:nvSpPr>
          <p:spPr>
            <a:xfrm>
              <a:off x="4709582" y="2743778"/>
              <a:ext cx="770237" cy="680918"/>
            </a:xfrm>
            <a:prstGeom prst="ellipse">
              <a:avLst/>
            </a:prstGeom>
            <a:blipFill rotWithShape="1">
              <a:blip r:embed="rId4">
                <a:alphaModFix/>
              </a:blip>
              <a:stretch>
                <a:fillRect l="-16997" r="-16998"/>
              </a:stretch>
            </a:blipFill>
            <a:ln w="9525" cap="flat" cmpd="sng">
              <a:solidFill>
                <a:srgbClr val="D1E4E9">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5796453" y="301644"/>
              <a:ext cx="3131665" cy="3789199"/>
            </a:xfrm>
            <a:prstGeom prst="round2SameRect">
              <a:avLst>
                <a:gd name="adj1" fmla="val 8000"/>
                <a:gd name="adj2" fmla="val 0"/>
              </a:avLst>
            </a:prstGeom>
            <a:solidFill>
              <a:schemeClr val="lt1">
                <a:alpha val="89803"/>
              </a:scheme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txBox="1"/>
            <p:nvPr/>
          </p:nvSpPr>
          <p:spPr>
            <a:xfrm>
              <a:off x="5869832" y="375023"/>
              <a:ext cx="2984907" cy="3715820"/>
            </a:xfrm>
            <a:prstGeom prst="rect">
              <a:avLst/>
            </a:prstGeom>
            <a:noFill/>
            <a:ln>
              <a:noFill/>
            </a:ln>
          </p:spPr>
          <p:txBody>
            <a:bodyPr spcFirstLastPara="1" wrap="square" lIns="25400" tIns="76200" rIns="25400" bIns="25400" anchor="t" anchorCtr="0">
              <a:noAutofit/>
            </a:bodyPr>
            <a:lstStyle/>
            <a:p>
              <a:pPr marL="228600" marR="0" lvl="1" indent="-228600" algn="l" rtl="0">
                <a:lnSpc>
                  <a:spcPct val="90000"/>
                </a:lnSpc>
                <a:spcBef>
                  <a:spcPts val="0"/>
                </a:spcBef>
                <a:spcAft>
                  <a:spcPts val="0"/>
                </a:spcAft>
                <a:buClr>
                  <a:schemeClr val="dk1"/>
                </a:buClr>
                <a:buSzPts val="2000"/>
                <a:buFont typeface="Twentieth Century"/>
                <a:buChar char="•"/>
              </a:pPr>
              <a:r>
                <a:rPr lang="fr-FR" sz="2000" b="0" i="0" u="none" strike="noStrike" cap="none">
                  <a:solidFill>
                    <a:schemeClr val="dk1"/>
                  </a:solidFill>
                  <a:latin typeface="Twentieth Century"/>
                  <a:ea typeface="Twentieth Century"/>
                  <a:cs typeface="Twentieth Century"/>
                  <a:sym typeface="Twentieth Century"/>
                </a:rPr>
                <a:t>Les officiels sont obligatoirement prévus dans l’organigramme pour que le résultat de la course soit pris en compte dans le classement national.</a:t>
              </a:r>
              <a:endParaRPr/>
            </a:p>
          </p:txBody>
        </p:sp>
        <p:sp>
          <p:nvSpPr>
            <p:cNvPr id="275" name="Google Shape;275;p11"/>
            <p:cNvSpPr/>
            <p:nvPr/>
          </p:nvSpPr>
          <p:spPr>
            <a:xfrm>
              <a:off x="5819589" y="2729362"/>
              <a:ext cx="3085393" cy="767231"/>
            </a:xfrm>
            <a:prstGeom prst="rect">
              <a:avLst/>
            </a:prstGeom>
            <a:solidFill>
              <a:srgbClr val="0070C0"/>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5819589" y="2729362"/>
              <a:ext cx="2172812" cy="767231"/>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None/>
              </a:pPr>
              <a:r>
                <a:rPr lang="fr-FR" sz="1800">
                  <a:solidFill>
                    <a:schemeClr val="lt1"/>
                  </a:solidFill>
                  <a:latin typeface="Twentieth Century"/>
                  <a:ea typeface="Twentieth Century"/>
                  <a:cs typeface="Twentieth Century"/>
                  <a:sym typeface="Twentieth Century"/>
                </a:rPr>
                <a:t>RECONNAISSANCE </a:t>
              </a:r>
              <a:endParaRPr/>
            </a:p>
          </p:txBody>
        </p:sp>
        <p:sp>
          <p:nvSpPr>
            <p:cNvPr id="277" name="Google Shape;277;p11"/>
            <p:cNvSpPr/>
            <p:nvPr/>
          </p:nvSpPr>
          <p:spPr>
            <a:xfrm>
              <a:off x="8117564" y="2743778"/>
              <a:ext cx="741105" cy="742380"/>
            </a:xfrm>
            <a:prstGeom prst="ellipse">
              <a:avLst/>
            </a:prstGeom>
            <a:blipFill rotWithShape="1">
              <a:blip r:embed="rId5">
                <a:alphaModFix/>
              </a:blip>
              <a:stretch>
                <a:fillRect t="-2999" b="-2999"/>
              </a:stretch>
            </a:blipFill>
            <a:ln w="9525" cap="flat" cmpd="sng">
              <a:solidFill>
                <a:srgbClr val="D1E4E9">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txBox="1">
            <a:spLocks noGrp="1"/>
          </p:cNvSpPr>
          <p:nvPr>
            <p:ph type="title"/>
          </p:nvPr>
        </p:nvSpPr>
        <p:spPr>
          <a:xfrm>
            <a:off x="938213" y="382588"/>
            <a:ext cx="7634287" cy="9540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LES OFFICIELS TECHNIQUES</a:t>
            </a:r>
            <a:endParaRPr/>
          </a:p>
        </p:txBody>
      </p:sp>
      <p:sp>
        <p:nvSpPr>
          <p:cNvPr id="283" name="Google Shape;283;p12"/>
          <p:cNvSpPr/>
          <p:nvPr/>
        </p:nvSpPr>
        <p:spPr>
          <a:xfrm>
            <a:off x="938213" y="6237288"/>
            <a:ext cx="51466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a:solidFill>
                  <a:srgbClr val="000000"/>
                </a:solidFill>
                <a:latin typeface="Century Gothic"/>
                <a:ea typeface="Century Gothic"/>
                <a:cs typeface="Century Gothic"/>
                <a:sym typeface="Century Gothic"/>
              </a:rPr>
              <a:t>AFLD : Association Française de Lutte contre le Dopage</a:t>
            </a:r>
            <a:endParaRPr/>
          </a:p>
        </p:txBody>
      </p:sp>
      <p:grpSp>
        <p:nvGrpSpPr>
          <p:cNvPr id="284" name="Google Shape;284;p12"/>
          <p:cNvGrpSpPr/>
          <p:nvPr/>
        </p:nvGrpSpPr>
        <p:grpSpPr>
          <a:xfrm>
            <a:off x="1197376" y="1127601"/>
            <a:ext cx="7364476" cy="4602797"/>
            <a:chOff x="258618" y="2857"/>
            <a:chExt cx="7364476" cy="4602797"/>
          </a:xfrm>
        </p:grpSpPr>
        <p:sp>
          <p:nvSpPr>
            <p:cNvPr id="285" name="Google Shape;285;p12"/>
            <p:cNvSpPr/>
            <p:nvPr/>
          </p:nvSpPr>
          <p:spPr>
            <a:xfrm>
              <a:off x="258618" y="2857"/>
              <a:ext cx="2301398" cy="1380839"/>
            </a:xfrm>
            <a:prstGeom prst="rect">
              <a:avLst/>
            </a:prstGeom>
            <a:solidFill>
              <a:srgbClr val="45838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txBox="1"/>
            <p:nvPr/>
          </p:nvSpPr>
          <p:spPr>
            <a:xfrm>
              <a:off x="258618" y="2857"/>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 R1 - responsable de l’organisation</a:t>
              </a:r>
              <a:endParaRPr/>
            </a:p>
          </p:txBody>
        </p:sp>
        <p:sp>
          <p:nvSpPr>
            <p:cNvPr id="287" name="Google Shape;287;p12"/>
            <p:cNvSpPr/>
            <p:nvPr/>
          </p:nvSpPr>
          <p:spPr>
            <a:xfrm>
              <a:off x="2790157" y="2857"/>
              <a:ext cx="2301398" cy="1380839"/>
            </a:xfrm>
            <a:prstGeom prst="rect">
              <a:avLst/>
            </a:prstGeom>
            <a:solidFill>
              <a:srgbClr val="589EA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txBox="1"/>
            <p:nvPr/>
          </p:nvSpPr>
          <p:spPr>
            <a:xfrm>
              <a:off x="2790157" y="2857"/>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le(s) traceur(s)</a:t>
              </a:r>
              <a:endParaRPr/>
            </a:p>
          </p:txBody>
        </p:sp>
        <p:sp>
          <p:nvSpPr>
            <p:cNvPr id="289" name="Google Shape;289;p12"/>
            <p:cNvSpPr/>
            <p:nvPr/>
          </p:nvSpPr>
          <p:spPr>
            <a:xfrm>
              <a:off x="5321696" y="2857"/>
              <a:ext cx="2301398" cy="1380839"/>
            </a:xfrm>
            <a:prstGeom prst="rect">
              <a:avLst/>
            </a:prstGeom>
            <a:solidFill>
              <a:srgbClr val="79B2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txBox="1"/>
            <p:nvPr/>
          </p:nvSpPr>
          <p:spPr>
            <a:xfrm>
              <a:off x="5321696" y="2857"/>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 starter / le pré-starter</a:t>
              </a:r>
              <a:endParaRPr/>
            </a:p>
          </p:txBody>
        </p:sp>
        <p:sp>
          <p:nvSpPr>
            <p:cNvPr id="291" name="Google Shape;291;p12"/>
            <p:cNvSpPr/>
            <p:nvPr/>
          </p:nvSpPr>
          <p:spPr>
            <a:xfrm>
              <a:off x="258618" y="1613836"/>
              <a:ext cx="2301398" cy="1380839"/>
            </a:xfrm>
            <a:prstGeom prst="rect">
              <a:avLst/>
            </a:prstGeom>
            <a:solidFill>
              <a:srgbClr val="9BC5D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txBox="1"/>
            <p:nvPr/>
          </p:nvSpPr>
          <p:spPr>
            <a:xfrm>
              <a:off x="258618" y="1613836"/>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 responsable des juges /      les ramasseurs de fiches</a:t>
              </a:r>
              <a:endParaRPr/>
            </a:p>
          </p:txBody>
        </p:sp>
        <p:sp>
          <p:nvSpPr>
            <p:cNvPr id="293" name="Google Shape;293;p12"/>
            <p:cNvSpPr/>
            <p:nvPr/>
          </p:nvSpPr>
          <p:spPr>
            <a:xfrm>
              <a:off x="2790157" y="1613836"/>
              <a:ext cx="2301398" cy="1380839"/>
            </a:xfrm>
            <a:prstGeom prst="rect">
              <a:avLst/>
            </a:prstGeom>
            <a:solidFill>
              <a:srgbClr val="BDD8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txBox="1"/>
            <p:nvPr/>
          </p:nvSpPr>
          <p:spPr>
            <a:xfrm>
              <a:off x="2790157" y="1613836"/>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 responsable informatique</a:t>
              </a:r>
              <a:endParaRPr/>
            </a:p>
          </p:txBody>
        </p:sp>
        <p:sp>
          <p:nvSpPr>
            <p:cNvPr id="295" name="Google Shape;295;p12"/>
            <p:cNvSpPr/>
            <p:nvPr/>
          </p:nvSpPr>
          <p:spPr>
            <a:xfrm>
              <a:off x="5321696" y="1613836"/>
              <a:ext cx="2301398" cy="1380839"/>
            </a:xfrm>
            <a:prstGeom prst="rect">
              <a:avLst/>
            </a:prstGeom>
            <a:solidFill>
              <a:srgbClr val="9BC5D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2"/>
            <p:cNvSpPr txBox="1"/>
            <p:nvPr/>
          </p:nvSpPr>
          <p:spPr>
            <a:xfrm>
              <a:off x="5321696" y="1613836"/>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 responsable chronométrage</a:t>
              </a:r>
              <a:endParaRPr/>
            </a:p>
          </p:txBody>
        </p:sp>
        <p:sp>
          <p:nvSpPr>
            <p:cNvPr id="297" name="Google Shape;297;p12"/>
            <p:cNvSpPr/>
            <p:nvPr/>
          </p:nvSpPr>
          <p:spPr>
            <a:xfrm>
              <a:off x="1524388" y="3224815"/>
              <a:ext cx="2301398" cy="1380839"/>
            </a:xfrm>
            <a:prstGeom prst="rect">
              <a:avLst/>
            </a:prstGeom>
            <a:solidFill>
              <a:srgbClr val="79B2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txBox="1"/>
            <p:nvPr/>
          </p:nvSpPr>
          <p:spPr>
            <a:xfrm>
              <a:off x="1524388" y="3224815"/>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le délégué AFLD</a:t>
              </a:r>
              <a:endParaRPr/>
            </a:p>
          </p:txBody>
        </p:sp>
        <p:sp>
          <p:nvSpPr>
            <p:cNvPr id="299" name="Google Shape;299;p12"/>
            <p:cNvSpPr/>
            <p:nvPr/>
          </p:nvSpPr>
          <p:spPr>
            <a:xfrm>
              <a:off x="4055926" y="3224815"/>
              <a:ext cx="2301398" cy="1380839"/>
            </a:xfrm>
            <a:prstGeom prst="rect">
              <a:avLst/>
            </a:prstGeom>
            <a:solidFill>
              <a:srgbClr val="589EA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2"/>
            <p:cNvSpPr txBox="1"/>
            <p:nvPr/>
          </p:nvSpPr>
          <p:spPr>
            <a:xfrm>
              <a:off x="4055926" y="3224815"/>
              <a:ext cx="2301398" cy="13808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r>
                <a:rPr lang="fr-FR" sz="1800" b="1">
                  <a:solidFill>
                    <a:schemeClr val="dk1"/>
                  </a:solidFill>
                  <a:latin typeface="Century Gothic"/>
                  <a:ea typeface="Century Gothic"/>
                  <a:cs typeface="Century Gothic"/>
                  <a:sym typeface="Century Gothic"/>
                </a:rPr>
                <a:t> le responsable sécurité</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3"/>
          <p:cNvSpPr txBox="1">
            <a:spLocks noGrp="1"/>
          </p:cNvSpPr>
          <p:nvPr>
            <p:ph type="title"/>
          </p:nvPr>
        </p:nvSpPr>
        <p:spPr>
          <a:xfrm>
            <a:off x="2339752" y="167045"/>
            <a:ext cx="6583586" cy="122396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fr-FR" sz="3600">
                <a:solidFill>
                  <a:schemeClr val="lt1"/>
                </a:solidFill>
              </a:rPr>
              <a:t>JUGE RÉGIONAL À </a:t>
            </a:r>
            <a:r>
              <a:rPr lang="fr-FR" sz="3600">
                <a:solidFill>
                  <a:srgbClr val="FFC000"/>
                </a:solidFill>
                <a:highlight>
                  <a:srgbClr val="008080"/>
                </a:highlight>
              </a:rPr>
              <a:t>NATIONAL (C)</a:t>
            </a:r>
            <a:r>
              <a:rPr lang="fr-FR" sz="3600">
                <a:solidFill>
                  <a:srgbClr val="FFC000"/>
                </a:solidFill>
              </a:rPr>
              <a:t> </a:t>
            </a:r>
            <a:endParaRPr/>
          </a:p>
        </p:txBody>
      </p:sp>
      <p:sp>
        <p:nvSpPr>
          <p:cNvPr id="306" name="Google Shape;306;p13"/>
          <p:cNvSpPr txBox="1">
            <a:spLocks noGrp="1"/>
          </p:cNvSpPr>
          <p:nvPr>
            <p:ph type="body" idx="1"/>
          </p:nvPr>
        </p:nvSpPr>
        <p:spPr>
          <a:xfrm>
            <a:off x="2700338" y="1843088"/>
            <a:ext cx="4895850" cy="1223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fr-FR" sz="1400" i="1">
                <a:solidFill>
                  <a:schemeClr val="lt1"/>
                </a:solidFill>
              </a:rPr>
              <a:t>RASSUREZ VOUS : LE RÈGLEMENT NE CHANGE PAS , L’ÉTHIQUE DU JUGE RESTE LA MÊME, VOUS AVEZ OBTENU PLUS D’EXPÉRIENCE DANS LES JUGEMENTS MAIS AUSSI ET SURTOUT LE NIVEAU DE COMPÉTITION ET DES COMPÉTITEURS CHANGENT </a:t>
            </a:r>
            <a:endParaRPr/>
          </a:p>
          <a:p>
            <a:pPr marL="0" lvl="0" indent="0" algn="l" rtl="0">
              <a:lnSpc>
                <a:spcPct val="100000"/>
              </a:lnSpc>
              <a:spcBef>
                <a:spcPts val="700"/>
              </a:spcBef>
              <a:spcAft>
                <a:spcPts val="0"/>
              </a:spcAft>
              <a:buSzPts val="1400"/>
              <a:buFont typeface="Arial"/>
              <a:buNone/>
            </a:pPr>
            <a:endParaRPr sz="1400" i="1">
              <a:solidFill>
                <a:srgbClr val="3B90A2"/>
              </a:solidFill>
            </a:endParaRPr>
          </a:p>
        </p:txBody>
      </p:sp>
      <p:pic>
        <p:nvPicPr>
          <p:cNvPr id="307" name="Google Shape;307;p13"/>
          <p:cNvPicPr preferRelativeResize="0"/>
          <p:nvPr/>
        </p:nvPicPr>
        <p:blipFill rotWithShape="1">
          <a:blip r:embed="rId3">
            <a:alphaModFix/>
          </a:blip>
          <a:srcRect/>
          <a:stretch/>
        </p:blipFill>
        <p:spPr>
          <a:xfrm rot="-673375">
            <a:off x="201613" y="2179638"/>
            <a:ext cx="1373187" cy="1574800"/>
          </a:xfrm>
          <a:prstGeom prst="rect">
            <a:avLst/>
          </a:prstGeom>
          <a:noFill/>
          <a:ln w="38100" cap="flat" cmpd="sng">
            <a:solidFill>
              <a:srgbClr val="00B0F0"/>
            </a:solidFill>
            <a:prstDash val="solid"/>
            <a:miter lim="800000"/>
            <a:headEnd type="none" w="sm" len="sm"/>
            <a:tailEnd type="none" w="sm" len="sm"/>
          </a:ln>
        </p:spPr>
      </p:pic>
      <p:pic>
        <p:nvPicPr>
          <p:cNvPr id="308" name="Google Shape;308;p13"/>
          <p:cNvPicPr preferRelativeResize="0"/>
          <p:nvPr/>
        </p:nvPicPr>
        <p:blipFill rotWithShape="1">
          <a:blip r:embed="rId4">
            <a:alphaModFix/>
          </a:blip>
          <a:srcRect/>
          <a:stretch/>
        </p:blipFill>
        <p:spPr>
          <a:xfrm rot="-404902">
            <a:off x="5665788" y="3489325"/>
            <a:ext cx="2320925" cy="2549525"/>
          </a:xfrm>
          <a:prstGeom prst="rect">
            <a:avLst/>
          </a:prstGeom>
          <a:noFill/>
          <a:ln>
            <a:noFill/>
          </a:ln>
        </p:spPr>
      </p:pic>
      <p:pic>
        <p:nvPicPr>
          <p:cNvPr id="309" name="Google Shape;309;p13"/>
          <p:cNvPicPr preferRelativeResize="0"/>
          <p:nvPr/>
        </p:nvPicPr>
        <p:blipFill rotWithShape="1">
          <a:blip r:embed="rId5">
            <a:alphaModFix/>
          </a:blip>
          <a:srcRect/>
          <a:stretch/>
        </p:blipFill>
        <p:spPr>
          <a:xfrm rot="-211364">
            <a:off x="1923107" y="3566934"/>
            <a:ext cx="4581525" cy="2986088"/>
          </a:xfrm>
          <a:prstGeom prst="rect">
            <a:avLst/>
          </a:prstGeom>
          <a:noFill/>
          <a:ln>
            <a:noFill/>
          </a:ln>
          <a:effectLst>
            <a:reflection stA="30000" endPos="30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2000"/>
                                        <p:tgtEl>
                                          <p:spTgt spid="3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0" end="0"/>
                                            </p:txEl>
                                          </p:spTgt>
                                        </p:tgtEl>
                                        <p:attrNameLst>
                                          <p:attrName>style.visibility</p:attrName>
                                        </p:attrNameLst>
                                      </p:cBhvr>
                                      <p:to>
                                        <p:strVal val="visible"/>
                                      </p:to>
                                    </p:set>
                                    <p:animEffect transition="in" filter="fade">
                                      <p:cBhvr>
                                        <p:cTn id="17" dur="1000"/>
                                        <p:tgtEl>
                                          <p:spTgt spid="3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1" end="1"/>
                                            </p:txEl>
                                          </p:spTgt>
                                        </p:tgtEl>
                                        <p:attrNameLst>
                                          <p:attrName>style.visibility</p:attrName>
                                        </p:attrNameLst>
                                      </p:cBhvr>
                                      <p:to>
                                        <p:strVal val="visible"/>
                                      </p:to>
                                    </p:set>
                                    <p:animEffect transition="in" filter="fade">
                                      <p:cBhvr>
                                        <p:cTn id="22" dur="1000"/>
                                        <p:tgtEl>
                                          <p:spTgt spid="30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fade">
                                      <p:cBhvr>
                                        <p:cTn id="27" dur="1000"/>
                                        <p:tgtEl>
                                          <p:spTgt spid="309"/>
                                        </p:tgtEl>
                                      </p:cBhvr>
                                    </p:animEffect>
                                  </p:childTnLst>
                                </p:cTn>
                              </p:par>
                              <p:par>
                                <p:cTn id="28" presetID="10" presetClass="entr" presetSubtype="0" fill="hold" nodeType="withEffect">
                                  <p:stCondLst>
                                    <p:cond delay="0"/>
                                  </p:stCondLst>
                                  <p:childTnLst>
                                    <p:set>
                                      <p:cBhvr>
                                        <p:cTn id="29" dur="1" fill="hold">
                                          <p:stCondLst>
                                            <p:cond delay="0"/>
                                          </p:stCondLst>
                                        </p:cTn>
                                        <p:tgtEl>
                                          <p:spTgt spid="308"/>
                                        </p:tgtEl>
                                        <p:attrNameLst>
                                          <p:attrName>style.visibility</p:attrName>
                                        </p:attrNameLst>
                                      </p:cBhvr>
                                      <p:to>
                                        <p:strVal val="visible"/>
                                      </p:to>
                                    </p:set>
                                    <p:animEffect transition="in" filter="fade">
                                      <p:cBhvr>
                                        <p:cTn id="30"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a:spLocks noGrp="1"/>
          </p:cNvSpPr>
          <p:nvPr>
            <p:ph type="title"/>
          </p:nvPr>
        </p:nvSpPr>
        <p:spPr>
          <a:xfrm>
            <a:off x="938213" y="382588"/>
            <a:ext cx="7993062" cy="669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QUELQUES ÉLÉMENTS IDENTIFIÉS</a:t>
            </a:r>
            <a:endParaRPr/>
          </a:p>
        </p:txBody>
      </p:sp>
      <p:grpSp>
        <p:nvGrpSpPr>
          <p:cNvPr id="315" name="Google Shape;315;p14"/>
          <p:cNvGrpSpPr/>
          <p:nvPr/>
        </p:nvGrpSpPr>
        <p:grpSpPr>
          <a:xfrm>
            <a:off x="740700" y="1780838"/>
            <a:ext cx="7992913" cy="3868784"/>
            <a:chOff x="-26" y="921037"/>
            <a:chExt cx="7992913" cy="3702540"/>
          </a:xfrm>
        </p:grpSpPr>
        <p:sp>
          <p:nvSpPr>
            <p:cNvPr id="316" name="Google Shape;316;p14"/>
            <p:cNvSpPr/>
            <p:nvPr/>
          </p:nvSpPr>
          <p:spPr>
            <a:xfrm>
              <a:off x="0" y="921037"/>
              <a:ext cx="2497777" cy="1498666"/>
            </a:xfrm>
            <a:prstGeom prst="rect">
              <a:avLst/>
            </a:prstGeom>
            <a:solidFill>
              <a:srgbClr val="45838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txBox="1"/>
            <p:nvPr/>
          </p:nvSpPr>
          <p:spPr>
            <a:xfrm>
              <a:off x="-26" y="921039"/>
              <a:ext cx="2497800" cy="1498800"/>
            </a:xfrm>
            <a:prstGeom prst="rect">
              <a:avLst/>
            </a:prstGeom>
            <a:noFill/>
            <a:ln>
              <a:noFill/>
            </a:ln>
          </p:spPr>
          <p:txBody>
            <a:bodyPr spcFirstLastPara="1" wrap="square" lIns="68575" tIns="68575" rIns="68575" bIns="68575" anchor="ctr" anchorCtr="0">
              <a:normAutofit lnSpcReduction="10000"/>
            </a:bodyPr>
            <a:lstStyle/>
            <a:p>
              <a:pPr marL="0" marR="0" lvl="0" indent="0" algn="ctr"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La vitesse d’évolution des compétiteurs est plus rapide, ce qui implique de votre part une attention encore plus soutenue</a:t>
              </a:r>
              <a:endParaRPr/>
            </a:p>
          </p:txBody>
        </p:sp>
        <p:sp>
          <p:nvSpPr>
            <p:cNvPr id="318" name="Google Shape;318;p14"/>
            <p:cNvSpPr/>
            <p:nvPr/>
          </p:nvSpPr>
          <p:spPr>
            <a:xfrm>
              <a:off x="2747555" y="921037"/>
              <a:ext cx="2497777" cy="1498666"/>
            </a:xfrm>
            <a:prstGeom prst="rect">
              <a:avLst/>
            </a:prstGeom>
            <a:solidFill>
              <a:srgbClr val="6BA9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txBox="1"/>
            <p:nvPr/>
          </p:nvSpPr>
          <p:spPr>
            <a:xfrm>
              <a:off x="2747555" y="921037"/>
              <a:ext cx="2497777" cy="149866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Votre observation doit s’adapter à ces modes d’évolutions, votre prise de décision doit être sans équivoque </a:t>
              </a:r>
              <a:endParaRPr/>
            </a:p>
          </p:txBody>
        </p:sp>
        <p:sp>
          <p:nvSpPr>
            <p:cNvPr id="320" name="Google Shape;320;p14"/>
            <p:cNvSpPr/>
            <p:nvPr/>
          </p:nvSpPr>
          <p:spPr>
            <a:xfrm>
              <a:off x="5495110" y="921037"/>
              <a:ext cx="2497777" cy="1498666"/>
            </a:xfrm>
            <a:prstGeom prst="rect">
              <a:avLst/>
            </a:prstGeom>
            <a:solidFill>
              <a:srgbClr val="A2C9D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txBox="1"/>
            <p:nvPr/>
          </p:nvSpPr>
          <p:spPr>
            <a:xfrm>
              <a:off x="5495110" y="921037"/>
              <a:ext cx="2497777" cy="149866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Les gestes des compétiteurs sont plus techniques, les esquives ……</a:t>
              </a:r>
              <a:endParaRPr/>
            </a:p>
          </p:txBody>
        </p:sp>
        <p:sp>
          <p:nvSpPr>
            <p:cNvPr id="322" name="Google Shape;322;p14"/>
            <p:cNvSpPr/>
            <p:nvPr/>
          </p:nvSpPr>
          <p:spPr>
            <a:xfrm>
              <a:off x="695056" y="2669481"/>
              <a:ext cx="3176498" cy="1954096"/>
            </a:xfrm>
            <a:prstGeom prst="rect">
              <a:avLst/>
            </a:prstGeom>
            <a:solidFill>
              <a:srgbClr val="A2C9D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txBox="1"/>
            <p:nvPr/>
          </p:nvSpPr>
          <p:spPr>
            <a:xfrm>
              <a:off x="695056" y="2669481"/>
              <a:ext cx="3176498" cy="1954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Les enjeux liés au niveau de compétition</a:t>
              </a:r>
              <a:endParaRPr/>
            </a:p>
          </p:txBody>
        </p:sp>
        <p:sp>
          <p:nvSpPr>
            <p:cNvPr id="324" name="Google Shape;324;p14"/>
            <p:cNvSpPr/>
            <p:nvPr/>
          </p:nvSpPr>
          <p:spPr>
            <a:xfrm>
              <a:off x="4121332" y="2669481"/>
              <a:ext cx="3176498" cy="1954096"/>
            </a:xfrm>
            <a:prstGeom prst="rect">
              <a:avLst/>
            </a:prstGeom>
            <a:solidFill>
              <a:srgbClr val="6BA9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txBox="1"/>
            <p:nvPr/>
          </p:nvSpPr>
          <p:spPr>
            <a:xfrm>
              <a:off x="4121332" y="2669481"/>
              <a:ext cx="3176498" cy="1954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Il faut faire abstraction de votre entourage , se mettre dans une bulle , garder ce plaisir de juger au delà du stress qui parfois peut être présent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5"/>
          <p:cNvSpPr txBox="1">
            <a:spLocks noGrp="1"/>
          </p:cNvSpPr>
          <p:nvPr>
            <p:ph type="title"/>
          </p:nvPr>
        </p:nvSpPr>
        <p:spPr>
          <a:xfrm>
            <a:off x="900113" y="188913"/>
            <a:ext cx="7558087" cy="7191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GESTION D’UNE COURSE </a:t>
            </a:r>
            <a:endParaRPr/>
          </a:p>
        </p:txBody>
      </p:sp>
      <p:grpSp>
        <p:nvGrpSpPr>
          <p:cNvPr id="331" name="Google Shape;331;p15"/>
          <p:cNvGrpSpPr/>
          <p:nvPr/>
        </p:nvGrpSpPr>
        <p:grpSpPr>
          <a:xfrm>
            <a:off x="904265" y="1369893"/>
            <a:ext cx="7911532" cy="4838294"/>
            <a:chOff x="4673" y="461172"/>
            <a:chExt cx="7911532" cy="4838294"/>
          </a:xfrm>
        </p:grpSpPr>
        <p:sp>
          <p:nvSpPr>
            <p:cNvPr id="332" name="Google Shape;332;p15"/>
            <p:cNvSpPr/>
            <p:nvPr/>
          </p:nvSpPr>
          <p:spPr>
            <a:xfrm rot="5400000">
              <a:off x="-62485" y="1427382"/>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4673" y="46117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txBox="1"/>
            <p:nvPr/>
          </p:nvSpPr>
          <p:spPr>
            <a:xfrm>
              <a:off x="36691" y="49319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Avant la course -La préparation    J-N</a:t>
              </a:r>
              <a:endParaRPr sz="1600" b="1">
                <a:solidFill>
                  <a:schemeClr val="dk1"/>
                </a:solidFill>
                <a:latin typeface="Twentieth Century"/>
                <a:ea typeface="Twentieth Century"/>
                <a:cs typeface="Twentieth Century"/>
                <a:sym typeface="Twentieth Century"/>
              </a:endParaRPr>
            </a:p>
          </p:txBody>
        </p:sp>
        <p:sp>
          <p:nvSpPr>
            <p:cNvPr id="335" name="Google Shape;335;p15"/>
            <p:cNvSpPr/>
            <p:nvPr/>
          </p:nvSpPr>
          <p:spPr>
            <a:xfrm rot="5400000">
              <a:off x="-62485" y="267575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4673" y="170954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txBox="1"/>
            <p:nvPr/>
          </p:nvSpPr>
          <p:spPr>
            <a:xfrm>
              <a:off x="36691" y="174156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S’informer pour préparer</a:t>
              </a:r>
              <a:endParaRPr sz="1600" b="1">
                <a:solidFill>
                  <a:schemeClr val="dk1"/>
                </a:solidFill>
                <a:latin typeface="Twentieth Century"/>
                <a:ea typeface="Twentieth Century"/>
                <a:cs typeface="Twentieth Century"/>
                <a:sym typeface="Twentieth Century"/>
              </a:endParaRPr>
            </a:p>
          </p:txBody>
        </p:sp>
        <p:sp>
          <p:nvSpPr>
            <p:cNvPr id="338" name="Google Shape;338;p15"/>
            <p:cNvSpPr/>
            <p:nvPr/>
          </p:nvSpPr>
          <p:spPr>
            <a:xfrm rot="5400000">
              <a:off x="-62485" y="392412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4673" y="2957913"/>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txBox="1"/>
            <p:nvPr/>
          </p:nvSpPr>
          <p:spPr>
            <a:xfrm>
              <a:off x="36691" y="2989931"/>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La réunion des chefs d’équipe</a:t>
              </a:r>
              <a:endParaRPr sz="1600" b="1">
                <a:solidFill>
                  <a:schemeClr val="dk1"/>
                </a:solidFill>
                <a:latin typeface="Twentieth Century"/>
                <a:ea typeface="Twentieth Century"/>
                <a:cs typeface="Twentieth Century"/>
                <a:sym typeface="Twentieth Century"/>
              </a:endParaRPr>
            </a:p>
          </p:txBody>
        </p:sp>
        <p:sp>
          <p:nvSpPr>
            <p:cNvPr id="341" name="Google Shape;341;p15"/>
            <p:cNvSpPr/>
            <p:nvPr/>
          </p:nvSpPr>
          <p:spPr>
            <a:xfrm>
              <a:off x="561472" y="4548309"/>
              <a:ext cx="2055411"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4673" y="4206284"/>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txBox="1"/>
            <p:nvPr/>
          </p:nvSpPr>
          <p:spPr>
            <a:xfrm>
              <a:off x="36691" y="4238302"/>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Les contrôles antidopage</a:t>
              </a:r>
              <a:endParaRPr sz="1600" b="1">
                <a:solidFill>
                  <a:schemeClr val="dk1"/>
                </a:solidFill>
                <a:latin typeface="Twentieth Century"/>
                <a:ea typeface="Twentieth Century"/>
                <a:cs typeface="Twentieth Century"/>
                <a:sym typeface="Twentieth Century"/>
              </a:endParaRPr>
            </a:p>
          </p:txBody>
        </p:sp>
        <p:sp>
          <p:nvSpPr>
            <p:cNvPr id="344" name="Google Shape;344;p15"/>
            <p:cNvSpPr/>
            <p:nvPr/>
          </p:nvSpPr>
          <p:spPr>
            <a:xfrm rot="-5400000">
              <a:off x="2000751" y="392412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2067910" y="4206284"/>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txBox="1"/>
            <p:nvPr/>
          </p:nvSpPr>
          <p:spPr>
            <a:xfrm>
              <a:off x="2099928" y="4238302"/>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La sécurité sur l’eau et en dehors</a:t>
              </a:r>
              <a:endParaRPr sz="1600" b="1">
                <a:solidFill>
                  <a:schemeClr val="dk1"/>
                </a:solidFill>
                <a:latin typeface="Twentieth Century"/>
                <a:ea typeface="Twentieth Century"/>
                <a:cs typeface="Twentieth Century"/>
                <a:sym typeface="Twentieth Century"/>
              </a:endParaRPr>
            </a:p>
          </p:txBody>
        </p:sp>
        <p:sp>
          <p:nvSpPr>
            <p:cNvPr id="347" name="Google Shape;347;p15"/>
            <p:cNvSpPr/>
            <p:nvPr/>
          </p:nvSpPr>
          <p:spPr>
            <a:xfrm rot="-5400000">
              <a:off x="2000751" y="267575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2067910" y="2957913"/>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txBox="1"/>
            <p:nvPr/>
          </p:nvSpPr>
          <p:spPr>
            <a:xfrm>
              <a:off x="2099928" y="2989931"/>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fr-FR" sz="1600" b="1">
                  <a:solidFill>
                    <a:schemeClr val="dk1"/>
                  </a:solidFill>
                  <a:latin typeface="Twentieth Century"/>
                  <a:ea typeface="Twentieth Century"/>
                  <a:cs typeface="Twentieth Century"/>
                  <a:sym typeface="Twentieth Century"/>
                </a:rPr>
                <a:t>Le parcours – La démonstration – Le temps – L’approbation du parcours</a:t>
              </a:r>
              <a:endParaRPr/>
            </a:p>
          </p:txBody>
        </p:sp>
        <p:sp>
          <p:nvSpPr>
            <p:cNvPr id="350" name="Google Shape;350;p15"/>
            <p:cNvSpPr/>
            <p:nvPr/>
          </p:nvSpPr>
          <p:spPr>
            <a:xfrm rot="-5400000">
              <a:off x="2000751" y="1427382"/>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2067910" y="170954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txBox="1"/>
            <p:nvPr/>
          </p:nvSpPr>
          <p:spPr>
            <a:xfrm>
              <a:off x="2099928" y="174156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L’organisation du jugement -La réunion des juges</a:t>
              </a:r>
              <a:endParaRPr sz="1600" b="1">
                <a:solidFill>
                  <a:schemeClr val="dk1"/>
                </a:solidFill>
                <a:latin typeface="Twentieth Century"/>
                <a:ea typeface="Twentieth Century"/>
                <a:cs typeface="Twentieth Century"/>
                <a:sym typeface="Twentieth Century"/>
              </a:endParaRPr>
            </a:p>
          </p:txBody>
        </p:sp>
        <p:sp>
          <p:nvSpPr>
            <p:cNvPr id="353" name="Google Shape;353;p15"/>
            <p:cNvSpPr/>
            <p:nvPr/>
          </p:nvSpPr>
          <p:spPr>
            <a:xfrm>
              <a:off x="2624709" y="803197"/>
              <a:ext cx="2055411"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2067910" y="46117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txBox="1"/>
            <p:nvPr/>
          </p:nvSpPr>
          <p:spPr>
            <a:xfrm>
              <a:off x="2099928" y="49319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 contrôle des équipements</a:t>
              </a:r>
              <a:endParaRPr sz="1600" b="1">
                <a:solidFill>
                  <a:schemeClr val="dk1"/>
                </a:solidFill>
                <a:latin typeface="Twentieth Century"/>
                <a:ea typeface="Twentieth Century"/>
                <a:cs typeface="Twentieth Century"/>
                <a:sym typeface="Twentieth Century"/>
              </a:endParaRPr>
            </a:p>
          </p:txBody>
        </p:sp>
        <p:sp>
          <p:nvSpPr>
            <p:cNvPr id="356" name="Google Shape;356;p15"/>
            <p:cNvSpPr/>
            <p:nvPr/>
          </p:nvSpPr>
          <p:spPr>
            <a:xfrm rot="5400000">
              <a:off x="4063988" y="1427382"/>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4131146" y="46117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txBox="1"/>
            <p:nvPr/>
          </p:nvSpPr>
          <p:spPr>
            <a:xfrm>
              <a:off x="4163164" y="49319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 départ de la course</a:t>
              </a:r>
              <a:endParaRPr sz="1600" b="1">
                <a:solidFill>
                  <a:schemeClr val="dk1"/>
                </a:solidFill>
                <a:latin typeface="Twentieth Century"/>
                <a:ea typeface="Twentieth Century"/>
                <a:cs typeface="Twentieth Century"/>
                <a:sym typeface="Twentieth Century"/>
              </a:endParaRPr>
            </a:p>
          </p:txBody>
        </p:sp>
        <p:sp>
          <p:nvSpPr>
            <p:cNvPr id="359" name="Google Shape;359;p15"/>
            <p:cNvSpPr/>
            <p:nvPr/>
          </p:nvSpPr>
          <p:spPr>
            <a:xfrm rot="5400000">
              <a:off x="4063988" y="267575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4131146" y="170954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txBox="1"/>
            <p:nvPr/>
          </p:nvSpPr>
          <p:spPr>
            <a:xfrm>
              <a:off x="4163164" y="174156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Twentieth Century"/>
                <a:buNone/>
              </a:pPr>
              <a:r>
                <a:rPr lang="fr-FR" sz="1600" b="1">
                  <a:solidFill>
                    <a:schemeClr val="dk1"/>
                  </a:solidFill>
                  <a:latin typeface="Twentieth Century"/>
                  <a:ea typeface="Twentieth Century"/>
                  <a:cs typeface="Twentieth Century"/>
                  <a:sym typeface="Twentieth Century"/>
                </a:rPr>
                <a:t>Les moyens logistiques ( vidéos – traps- live )</a:t>
              </a:r>
              <a:endParaRPr/>
            </a:p>
          </p:txBody>
        </p:sp>
        <p:sp>
          <p:nvSpPr>
            <p:cNvPr id="362" name="Google Shape;362;p15"/>
            <p:cNvSpPr/>
            <p:nvPr/>
          </p:nvSpPr>
          <p:spPr>
            <a:xfrm rot="5400000">
              <a:off x="4063988" y="392412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4131146" y="2957913"/>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txBox="1"/>
            <p:nvPr/>
          </p:nvSpPr>
          <p:spPr>
            <a:xfrm>
              <a:off x="4163164" y="2989931"/>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 secrétariat et l’informatique – Les résultats </a:t>
              </a:r>
              <a:endParaRPr sz="1600" b="1">
                <a:solidFill>
                  <a:schemeClr val="dk1"/>
                </a:solidFill>
                <a:latin typeface="Twentieth Century"/>
                <a:ea typeface="Twentieth Century"/>
                <a:cs typeface="Twentieth Century"/>
                <a:sym typeface="Twentieth Century"/>
              </a:endParaRPr>
            </a:p>
          </p:txBody>
        </p:sp>
        <p:sp>
          <p:nvSpPr>
            <p:cNvPr id="365" name="Google Shape;365;p15"/>
            <p:cNvSpPr/>
            <p:nvPr/>
          </p:nvSpPr>
          <p:spPr>
            <a:xfrm>
              <a:off x="4687945" y="4548309"/>
              <a:ext cx="2055411"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4131146" y="4206284"/>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txBox="1"/>
            <p:nvPr/>
          </p:nvSpPr>
          <p:spPr>
            <a:xfrm>
              <a:off x="4163164" y="4238302"/>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Les demandes de vérifications -Les réclamations</a:t>
              </a:r>
              <a:endParaRPr sz="1600" b="1">
                <a:solidFill>
                  <a:schemeClr val="dk1"/>
                </a:solidFill>
                <a:latin typeface="Twentieth Century"/>
                <a:ea typeface="Twentieth Century"/>
                <a:cs typeface="Twentieth Century"/>
                <a:sym typeface="Twentieth Century"/>
              </a:endParaRPr>
            </a:p>
          </p:txBody>
        </p:sp>
        <p:sp>
          <p:nvSpPr>
            <p:cNvPr id="368" name="Google Shape;368;p15"/>
            <p:cNvSpPr/>
            <p:nvPr/>
          </p:nvSpPr>
          <p:spPr>
            <a:xfrm rot="-5400000">
              <a:off x="6127224" y="392412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6194383" y="4206284"/>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txBox="1"/>
            <p:nvPr/>
          </p:nvSpPr>
          <p:spPr>
            <a:xfrm>
              <a:off x="6226401" y="4238302"/>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Les incidents de course</a:t>
              </a:r>
              <a:endParaRPr sz="1600" b="1">
                <a:solidFill>
                  <a:schemeClr val="dk1"/>
                </a:solidFill>
                <a:latin typeface="Twentieth Century"/>
                <a:ea typeface="Twentieth Century"/>
                <a:cs typeface="Twentieth Century"/>
                <a:sym typeface="Twentieth Century"/>
              </a:endParaRPr>
            </a:p>
          </p:txBody>
        </p:sp>
        <p:sp>
          <p:nvSpPr>
            <p:cNvPr id="371" name="Google Shape;371;p15"/>
            <p:cNvSpPr/>
            <p:nvPr/>
          </p:nvSpPr>
          <p:spPr>
            <a:xfrm rot="-5400000">
              <a:off x="6127224" y="2675753"/>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6194383" y="2957913"/>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txBox="1"/>
            <p:nvPr/>
          </p:nvSpPr>
          <p:spPr>
            <a:xfrm>
              <a:off x="6226401" y="2989931"/>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Les recours au jury d’appel</a:t>
              </a:r>
              <a:endParaRPr sz="1600" b="1">
                <a:solidFill>
                  <a:schemeClr val="dk1"/>
                </a:solidFill>
                <a:latin typeface="Twentieth Century"/>
                <a:ea typeface="Twentieth Century"/>
                <a:cs typeface="Twentieth Century"/>
                <a:sym typeface="Twentieth Century"/>
              </a:endParaRPr>
            </a:p>
          </p:txBody>
        </p:sp>
        <p:sp>
          <p:nvSpPr>
            <p:cNvPr id="374" name="Google Shape;374;p15"/>
            <p:cNvSpPr/>
            <p:nvPr/>
          </p:nvSpPr>
          <p:spPr>
            <a:xfrm rot="-5400000">
              <a:off x="6127224" y="1427382"/>
              <a:ext cx="1240089" cy="93112"/>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6194383" y="170954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txBox="1"/>
            <p:nvPr/>
          </p:nvSpPr>
          <p:spPr>
            <a:xfrm>
              <a:off x="6226401" y="174156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Twentieth Century"/>
                <a:buNone/>
              </a:pPr>
              <a:r>
                <a:rPr lang="fr-FR" sz="1600" b="1">
                  <a:solidFill>
                    <a:schemeClr val="dk1"/>
                  </a:solidFill>
                  <a:latin typeface="Twentieth Century"/>
                  <a:ea typeface="Twentieth Century"/>
                  <a:cs typeface="Twentieth Century"/>
                  <a:sym typeface="Twentieth Century"/>
                </a:rPr>
                <a:t>Le contrôle des informations techniques à envoyer à la FFCK</a:t>
              </a:r>
              <a:endParaRPr/>
            </a:p>
          </p:txBody>
        </p:sp>
        <p:sp>
          <p:nvSpPr>
            <p:cNvPr id="377" name="Google Shape;377;p15"/>
            <p:cNvSpPr/>
            <p:nvPr/>
          </p:nvSpPr>
          <p:spPr>
            <a:xfrm>
              <a:off x="6194383" y="461172"/>
              <a:ext cx="1721822" cy="1093182"/>
            </a:xfrm>
            <a:prstGeom prst="roundRect">
              <a:avLst>
                <a:gd name="adj" fmla="val 10000"/>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txBox="1"/>
            <p:nvPr/>
          </p:nvSpPr>
          <p:spPr>
            <a:xfrm>
              <a:off x="6226401" y="493190"/>
              <a:ext cx="1657786" cy="102914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fr-FR" sz="1600" b="1">
                  <a:solidFill>
                    <a:schemeClr val="dk1"/>
                  </a:solidFill>
                  <a:latin typeface="Calibri"/>
                  <a:ea typeface="Calibri"/>
                  <a:cs typeface="Calibri"/>
                  <a:sym typeface="Calibri"/>
                </a:rPr>
                <a:t>Après la course - Le rapport du JA</a:t>
              </a:r>
              <a:endParaRPr sz="1600" b="1">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txBox="1">
            <a:spLocks noGrp="1"/>
          </p:cNvSpPr>
          <p:nvPr>
            <p:ph type="title"/>
          </p:nvPr>
        </p:nvSpPr>
        <p:spPr>
          <a:xfrm>
            <a:off x="900113" y="188913"/>
            <a:ext cx="8062912" cy="13684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POINTS PRINCIPAUX À CONNAITRE</a:t>
            </a:r>
            <a:endParaRPr/>
          </a:p>
        </p:txBody>
      </p:sp>
      <p:grpSp>
        <p:nvGrpSpPr>
          <p:cNvPr id="384" name="Google Shape;384;p16"/>
          <p:cNvGrpSpPr/>
          <p:nvPr/>
        </p:nvGrpSpPr>
        <p:grpSpPr>
          <a:xfrm>
            <a:off x="685800" y="1608136"/>
            <a:ext cx="7990656" cy="4721847"/>
            <a:chOff x="0" y="51344"/>
            <a:chExt cx="7990656" cy="4721847"/>
          </a:xfrm>
        </p:grpSpPr>
        <p:sp>
          <p:nvSpPr>
            <p:cNvPr id="385" name="Google Shape;385;p16"/>
            <p:cNvSpPr/>
            <p:nvPr/>
          </p:nvSpPr>
          <p:spPr>
            <a:xfrm>
              <a:off x="0" y="1195725"/>
              <a:ext cx="7990656" cy="4788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0414" y="51344"/>
              <a:ext cx="7608283" cy="1424820"/>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txBox="1"/>
            <p:nvPr/>
          </p:nvSpPr>
          <p:spPr>
            <a:xfrm>
              <a:off x="449968" y="120898"/>
              <a:ext cx="7469175" cy="1285712"/>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La réunion des Chefs d’équipes : elle est menée par le R1 et le JA et s’adresse aux responsables des clubs ou structure d’entraînement, entraîneurs, membres de la CNA, représentants FFCK / Quand? Généralement la veille lors des N1 , le samedi après midi pour les N2 – N3</a:t>
              </a:r>
              <a:endParaRPr/>
            </a:p>
          </p:txBody>
        </p:sp>
        <p:sp>
          <p:nvSpPr>
            <p:cNvPr id="388" name="Google Shape;388;p16"/>
            <p:cNvSpPr/>
            <p:nvPr/>
          </p:nvSpPr>
          <p:spPr>
            <a:xfrm>
              <a:off x="0" y="2814887"/>
              <a:ext cx="7990656" cy="4788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80414" y="1777125"/>
              <a:ext cx="7608283" cy="1318202"/>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txBox="1"/>
            <p:nvPr/>
          </p:nvSpPr>
          <p:spPr>
            <a:xfrm>
              <a:off x="444763" y="1841474"/>
              <a:ext cx="7479585" cy="1189504"/>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Les contrôles anti dopage : la présence d'un délégué AFLD désigné parla CNA ou par défaut par l’organisateur –  Il assiste et contribue au bon déroulement des contrôles – Escortes hommes et femmes l’escorte doit être du même genre que l’athlète contrôlé</a:t>
              </a:r>
              <a:endParaRPr/>
            </a:p>
          </p:txBody>
        </p:sp>
        <p:sp>
          <p:nvSpPr>
            <p:cNvPr id="391" name="Google Shape;391;p16"/>
            <p:cNvSpPr/>
            <p:nvPr/>
          </p:nvSpPr>
          <p:spPr>
            <a:xfrm>
              <a:off x="0" y="4294391"/>
              <a:ext cx="7990656" cy="4788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80414" y="3396287"/>
              <a:ext cx="7608283" cy="1178543"/>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txBox="1"/>
            <p:nvPr/>
          </p:nvSpPr>
          <p:spPr>
            <a:xfrm>
              <a:off x="437946" y="3453819"/>
              <a:ext cx="7493219" cy="1063479"/>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None/>
              </a:pPr>
              <a:r>
                <a:rPr lang="fr-FR" sz="1800" b="1">
                  <a:solidFill>
                    <a:schemeClr val="dk1"/>
                  </a:solidFill>
                  <a:latin typeface="Twentieth Century"/>
                  <a:ea typeface="Twentieth Century"/>
                  <a:cs typeface="Twentieth Century"/>
                  <a:sym typeface="Twentieth Century"/>
                </a:rPr>
                <a:t>La sécurité Les points clés : Un responsable sécurité identifié , Un dispositif de sécurité adapté au niveau des compétiteurs et aux caractéristiques du parcours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7"/>
          <p:cNvSpPr txBox="1">
            <a:spLocks noGrp="1"/>
          </p:cNvSpPr>
          <p:nvPr>
            <p:ph type="title"/>
          </p:nvPr>
        </p:nvSpPr>
        <p:spPr>
          <a:xfrm>
            <a:off x="971550" y="188913"/>
            <a:ext cx="7777163" cy="1152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POINTS PRINCIPAUX À CONNAITRE</a:t>
            </a:r>
            <a:endParaRPr/>
          </a:p>
        </p:txBody>
      </p:sp>
      <p:grpSp>
        <p:nvGrpSpPr>
          <p:cNvPr id="399" name="Google Shape;399;p17"/>
          <p:cNvGrpSpPr/>
          <p:nvPr/>
        </p:nvGrpSpPr>
        <p:grpSpPr>
          <a:xfrm>
            <a:off x="685800" y="1340768"/>
            <a:ext cx="8134672" cy="5073874"/>
            <a:chOff x="0" y="144015"/>
            <a:chExt cx="8134672" cy="5073874"/>
          </a:xfrm>
        </p:grpSpPr>
        <p:sp>
          <p:nvSpPr>
            <p:cNvPr id="400" name="Google Shape;400;p17"/>
            <p:cNvSpPr/>
            <p:nvPr/>
          </p:nvSpPr>
          <p:spPr>
            <a:xfrm>
              <a:off x="0" y="1818333"/>
              <a:ext cx="8134672"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357807" y="144015"/>
              <a:ext cx="7745407" cy="1943790"/>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txBox="1"/>
            <p:nvPr/>
          </p:nvSpPr>
          <p:spPr>
            <a:xfrm>
              <a:off x="452695" y="238903"/>
              <a:ext cx="7555631" cy="1754014"/>
            </a:xfrm>
            <a:prstGeom prst="rect">
              <a:avLst/>
            </a:prstGeom>
            <a:noFill/>
            <a:ln>
              <a:noFill/>
            </a:ln>
          </p:spPr>
          <p:txBody>
            <a:bodyPr spcFirstLastPara="1" wrap="square" lIns="215225" tIns="0" rIns="215225" bIns="0" anchor="ctr" anchorCtr="0">
              <a:noAutofit/>
            </a:bodyPr>
            <a:lstStyle/>
            <a:p>
              <a:pPr marL="0" marR="0" lvl="0" indent="0" algn="l" rtl="0">
                <a:lnSpc>
                  <a:spcPct val="90000"/>
                </a:lnSpc>
                <a:spcBef>
                  <a:spcPts val="0"/>
                </a:spcBef>
                <a:spcAft>
                  <a:spcPts val="0"/>
                </a:spcAft>
                <a:buNone/>
              </a:pPr>
              <a:r>
                <a:rPr lang="fr-FR" sz="1600" b="1">
                  <a:solidFill>
                    <a:schemeClr val="dk1"/>
                  </a:solidFill>
                  <a:latin typeface="Twentieth Century"/>
                  <a:ea typeface="Twentieth Century"/>
                  <a:cs typeface="Twentieth Century"/>
                  <a:sym typeface="Twentieth Century"/>
                </a:rPr>
                <a:t>La démonstration du parcours : le JA valide les modalités - A l’issue de la démonstration, Il organise la réunion du comité d’approbation du parcours. Un délai de 20 min doit être respecté entre l’approbation du parcours et le début de la course. </a:t>
              </a:r>
              <a:r>
                <a:rPr lang="fr-FR" sz="1600" b="1">
                  <a:solidFill>
                    <a:srgbClr val="FF0000"/>
                  </a:solidFill>
                  <a:latin typeface="Twentieth Century"/>
                  <a:ea typeface="Twentieth Century"/>
                  <a:cs typeface="Twentieth Century"/>
                  <a:sym typeface="Twentieth Century"/>
                </a:rPr>
                <a:t>Composition du comité d’approbation </a:t>
              </a:r>
              <a:r>
                <a:rPr lang="fr-FR" sz="1600" b="1">
                  <a:solidFill>
                    <a:schemeClr val="dk1"/>
                  </a:solidFill>
                  <a:latin typeface="Twentieth Century"/>
                  <a:ea typeface="Twentieth Century"/>
                  <a:cs typeface="Twentieth Century"/>
                  <a:sym typeface="Twentieth Century"/>
                </a:rPr>
                <a:t>: le JA / le R1/ Le ou les  traceurs, Le représentant des entraîneurs (non compétiteur et différent de celui du jury d’appel) Obligatoirement un nombre impair</a:t>
              </a:r>
              <a:endParaRPr/>
            </a:p>
          </p:txBody>
        </p:sp>
        <p:sp>
          <p:nvSpPr>
            <p:cNvPr id="403" name="Google Shape;403;p17"/>
            <p:cNvSpPr/>
            <p:nvPr/>
          </p:nvSpPr>
          <p:spPr>
            <a:xfrm>
              <a:off x="0" y="2992159"/>
              <a:ext cx="8134672"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a:off x="374486" y="2354107"/>
              <a:ext cx="7745407" cy="920386"/>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txBox="1"/>
            <p:nvPr/>
          </p:nvSpPr>
          <p:spPr>
            <a:xfrm>
              <a:off x="419416" y="2399037"/>
              <a:ext cx="7655547" cy="830526"/>
            </a:xfrm>
            <a:prstGeom prst="rect">
              <a:avLst/>
            </a:prstGeom>
            <a:noFill/>
            <a:ln>
              <a:noFill/>
            </a:ln>
          </p:spPr>
          <p:txBody>
            <a:bodyPr spcFirstLastPara="1" wrap="square" lIns="215225" tIns="0" rIns="215225" bIns="0" anchor="ctr" anchorCtr="0">
              <a:noAutofit/>
            </a:bodyPr>
            <a:lstStyle/>
            <a:p>
              <a:pPr marL="0" marR="0" lvl="0" indent="0" algn="l" rtl="0">
                <a:lnSpc>
                  <a:spcPct val="90000"/>
                </a:lnSpc>
                <a:spcBef>
                  <a:spcPts val="0"/>
                </a:spcBef>
                <a:spcAft>
                  <a:spcPts val="0"/>
                </a:spcAft>
                <a:buNone/>
              </a:pPr>
              <a:r>
                <a:rPr lang="fr-FR" sz="1600" b="1">
                  <a:solidFill>
                    <a:schemeClr val="dk1"/>
                  </a:solidFill>
                  <a:latin typeface="Twentieth Century"/>
                  <a:ea typeface="Twentieth Century"/>
                  <a:cs typeface="Twentieth Century"/>
                  <a:sym typeface="Twentieth Century"/>
                </a:rPr>
                <a:t>Le temps :  un élément essentiel dans l’organisation d’une course - Respecter le règlement / 20 minutes entre l’approbation du parcours et le 1</a:t>
              </a:r>
              <a:r>
                <a:rPr lang="fr-FR" sz="1600" b="1" baseline="30000">
                  <a:solidFill>
                    <a:schemeClr val="dk1"/>
                  </a:solidFill>
                  <a:latin typeface="Twentieth Century"/>
                  <a:ea typeface="Twentieth Century"/>
                  <a:cs typeface="Twentieth Century"/>
                  <a:sym typeface="Twentieth Century"/>
                </a:rPr>
                <a:t>er</a:t>
              </a:r>
              <a:r>
                <a:rPr lang="fr-FR" sz="1600" b="1">
                  <a:solidFill>
                    <a:schemeClr val="dk1"/>
                  </a:solidFill>
                  <a:latin typeface="Twentieth Century"/>
                  <a:ea typeface="Twentieth Century"/>
                  <a:cs typeface="Twentieth Century"/>
                  <a:sym typeface="Twentieth Century"/>
                </a:rPr>
                <a:t> départ / 45 minutes entre chaque manche d’une même catégorie</a:t>
              </a:r>
              <a:endParaRPr/>
            </a:p>
          </p:txBody>
        </p:sp>
        <p:sp>
          <p:nvSpPr>
            <p:cNvPr id="406" name="Google Shape;406;p17"/>
            <p:cNvSpPr/>
            <p:nvPr/>
          </p:nvSpPr>
          <p:spPr>
            <a:xfrm>
              <a:off x="0" y="4814689"/>
              <a:ext cx="8134672"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387270" y="3481759"/>
              <a:ext cx="7745407" cy="1569089"/>
            </a:xfrm>
            <a:prstGeom prst="roundRect">
              <a:avLst>
                <a:gd name="adj" fmla="val 16667"/>
              </a:avLst>
            </a:prstGeom>
            <a:solidFill>
              <a:srgbClr val="62B3C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txBox="1"/>
            <p:nvPr/>
          </p:nvSpPr>
          <p:spPr>
            <a:xfrm>
              <a:off x="463867" y="3558356"/>
              <a:ext cx="7592213" cy="1415895"/>
            </a:xfrm>
            <a:prstGeom prst="rect">
              <a:avLst/>
            </a:prstGeom>
            <a:noFill/>
            <a:ln>
              <a:noFill/>
            </a:ln>
          </p:spPr>
          <p:txBody>
            <a:bodyPr spcFirstLastPara="1" wrap="square" lIns="215225" tIns="0" rIns="215225" bIns="0" anchor="ctr" anchorCtr="0">
              <a:noAutofit/>
            </a:bodyPr>
            <a:lstStyle/>
            <a:p>
              <a:pPr marL="0" marR="0" lvl="0" indent="0" algn="l" rtl="0">
                <a:lnSpc>
                  <a:spcPct val="90000"/>
                </a:lnSpc>
                <a:spcBef>
                  <a:spcPts val="0"/>
                </a:spcBef>
                <a:spcAft>
                  <a:spcPts val="0"/>
                </a:spcAft>
                <a:buNone/>
              </a:pPr>
              <a:r>
                <a:rPr lang="fr-FR" sz="1600" b="1">
                  <a:solidFill>
                    <a:schemeClr val="dk1"/>
                  </a:solidFill>
                  <a:latin typeface="Twentieth Century"/>
                  <a:ea typeface="Twentieth Century"/>
                  <a:cs typeface="Twentieth Century"/>
                  <a:sym typeface="Twentieth Century"/>
                </a:rPr>
                <a:t>L’organisation du jugement : Juge contrôle des pénalités / Juges de portes par secteur / Les fonctions des juges sur les secteurs /Juge transmetteur /Juge premier/Juge second/Juge à l’arrivée /Autres fonctions: /Juges vérificateur/Juge contrôleur des embarcations et des équipements /Juges remplaçants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8"/>
          <p:cNvSpPr txBox="1">
            <a:spLocks noGrp="1"/>
          </p:cNvSpPr>
          <p:nvPr>
            <p:ph type="title"/>
          </p:nvPr>
        </p:nvSpPr>
        <p:spPr>
          <a:xfrm>
            <a:off x="900113" y="333375"/>
            <a:ext cx="7558087" cy="1439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LA RÉUNION DES JUGES ET OFFICIELS</a:t>
            </a:r>
            <a:endParaRPr/>
          </a:p>
        </p:txBody>
      </p:sp>
      <p:grpSp>
        <p:nvGrpSpPr>
          <p:cNvPr id="414" name="Google Shape;414;p18"/>
          <p:cNvGrpSpPr/>
          <p:nvPr/>
        </p:nvGrpSpPr>
        <p:grpSpPr>
          <a:xfrm>
            <a:off x="685801" y="1631154"/>
            <a:ext cx="7990656" cy="4963845"/>
            <a:chOff x="0" y="74361"/>
            <a:chExt cx="7990656" cy="4963845"/>
          </a:xfrm>
        </p:grpSpPr>
        <p:sp>
          <p:nvSpPr>
            <p:cNvPr id="415" name="Google Shape;415;p18"/>
            <p:cNvSpPr/>
            <p:nvPr/>
          </p:nvSpPr>
          <p:spPr>
            <a:xfrm>
              <a:off x="0" y="847322"/>
              <a:ext cx="7990656"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380414" y="74361"/>
              <a:ext cx="7608283" cy="1009121"/>
            </a:xfrm>
            <a:prstGeom prst="roundRect">
              <a:avLst>
                <a:gd name="adj" fmla="val 16667"/>
              </a:avLst>
            </a:prstGeom>
            <a:solidFill>
              <a:srgbClr val="45838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txBox="1"/>
            <p:nvPr/>
          </p:nvSpPr>
          <p:spPr>
            <a:xfrm>
              <a:off x="429675" y="123622"/>
              <a:ext cx="7509761" cy="910599"/>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1">
                  <a:solidFill>
                    <a:schemeClr val="dk1"/>
                  </a:solidFill>
                  <a:latin typeface="Calibri"/>
                  <a:ea typeface="Calibri"/>
                  <a:cs typeface="Calibri"/>
                  <a:sym typeface="Calibri"/>
                </a:rPr>
                <a:t>Le rappel du programme et des horaires de la journée</a:t>
              </a:r>
              <a:endParaRPr/>
            </a:p>
          </p:txBody>
        </p:sp>
        <p:sp>
          <p:nvSpPr>
            <p:cNvPr id="418" name="Google Shape;418;p18"/>
            <p:cNvSpPr/>
            <p:nvPr/>
          </p:nvSpPr>
          <p:spPr>
            <a:xfrm>
              <a:off x="0" y="2109884"/>
              <a:ext cx="7990656"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a:off x="380414" y="1336922"/>
              <a:ext cx="7608283" cy="1009121"/>
            </a:xfrm>
            <a:prstGeom prst="roundRect">
              <a:avLst>
                <a:gd name="adj" fmla="val 16667"/>
              </a:avLst>
            </a:prstGeom>
            <a:solidFill>
              <a:srgbClr val="79B2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txBox="1"/>
            <p:nvPr/>
          </p:nvSpPr>
          <p:spPr>
            <a:xfrm>
              <a:off x="429675" y="1386183"/>
              <a:ext cx="7509761" cy="910599"/>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1">
                  <a:solidFill>
                    <a:schemeClr val="dk1"/>
                  </a:solidFill>
                  <a:latin typeface="Calibri"/>
                  <a:ea typeface="Calibri"/>
                  <a:cs typeface="Calibri"/>
                  <a:sym typeface="Calibri"/>
                </a:rPr>
                <a:t>Les prévisions météo et leurs incidences</a:t>
              </a:r>
              <a:endParaRPr/>
            </a:p>
          </p:txBody>
        </p:sp>
        <p:sp>
          <p:nvSpPr>
            <p:cNvPr id="421" name="Google Shape;421;p18"/>
            <p:cNvSpPr/>
            <p:nvPr/>
          </p:nvSpPr>
          <p:spPr>
            <a:xfrm>
              <a:off x="0" y="3372445"/>
              <a:ext cx="7990656"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380414" y="2599484"/>
              <a:ext cx="7608283" cy="1009121"/>
            </a:xfrm>
            <a:prstGeom prst="roundRect">
              <a:avLst>
                <a:gd name="adj" fmla="val 16667"/>
              </a:avLst>
            </a:prstGeom>
            <a:solidFill>
              <a:srgbClr val="BDD8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txBox="1"/>
            <p:nvPr/>
          </p:nvSpPr>
          <p:spPr>
            <a:xfrm>
              <a:off x="429675" y="2648745"/>
              <a:ext cx="7509761" cy="910599"/>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1">
                  <a:solidFill>
                    <a:schemeClr val="dk1"/>
                  </a:solidFill>
                  <a:latin typeface="Calibri"/>
                  <a:ea typeface="Calibri"/>
                  <a:cs typeface="Calibri"/>
                  <a:sym typeface="Calibri"/>
                </a:rPr>
                <a:t>Les possibilités de restauration</a:t>
              </a:r>
              <a:endParaRPr/>
            </a:p>
          </p:txBody>
        </p:sp>
        <p:sp>
          <p:nvSpPr>
            <p:cNvPr id="424" name="Google Shape;424;p18"/>
            <p:cNvSpPr/>
            <p:nvPr/>
          </p:nvSpPr>
          <p:spPr>
            <a:xfrm>
              <a:off x="0" y="4635006"/>
              <a:ext cx="7990656" cy="403200"/>
            </a:xfrm>
            <a:prstGeom prst="rect">
              <a:avLst/>
            </a:prstGeom>
            <a:solidFill>
              <a:srgbClr val="FFC000">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380414" y="3862045"/>
              <a:ext cx="7608283" cy="1009121"/>
            </a:xfrm>
            <a:prstGeom prst="roundRect">
              <a:avLst>
                <a:gd name="adj" fmla="val 16667"/>
              </a:avLst>
            </a:prstGeom>
            <a:solidFill>
              <a:srgbClr val="79B2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txBox="1"/>
            <p:nvPr/>
          </p:nvSpPr>
          <p:spPr>
            <a:xfrm>
              <a:off x="429675" y="3911306"/>
              <a:ext cx="7509761" cy="910599"/>
            </a:xfrm>
            <a:prstGeom prst="rect">
              <a:avLst/>
            </a:prstGeom>
            <a:noFill/>
            <a:ln>
              <a:noFill/>
            </a:ln>
          </p:spPr>
          <p:txBody>
            <a:bodyPr spcFirstLastPara="1" wrap="square" lIns="211400" tIns="0" rIns="211400" bIns="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fr-FR" sz="2400" b="1">
                  <a:solidFill>
                    <a:schemeClr val="dk1"/>
                  </a:solidFill>
                  <a:latin typeface="Calibri"/>
                  <a:ea typeface="Calibri"/>
                  <a:cs typeface="Calibri"/>
                  <a:sym typeface="Calibri"/>
                </a:rPr>
                <a:t>Les données techniques: nombre de compétiteurs, nombre de portes, nombre de secteurs,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9"/>
          <p:cNvSpPr txBox="1"/>
          <p:nvPr/>
        </p:nvSpPr>
        <p:spPr>
          <a:xfrm>
            <a:off x="900113" y="188913"/>
            <a:ext cx="7920037" cy="10080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FR" sz="3600" cap="none">
                <a:solidFill>
                  <a:schemeClr val="dk1"/>
                </a:solidFill>
                <a:latin typeface="Cambria"/>
                <a:ea typeface="Cambria"/>
                <a:cs typeface="Cambria"/>
                <a:sym typeface="Cambria"/>
              </a:rPr>
              <a:t>LA RÉUNION DES JUGES ET OFFICIELS</a:t>
            </a:r>
            <a:endParaRPr/>
          </a:p>
        </p:txBody>
      </p:sp>
      <p:grpSp>
        <p:nvGrpSpPr>
          <p:cNvPr id="432" name="Google Shape;432;p19"/>
          <p:cNvGrpSpPr/>
          <p:nvPr/>
        </p:nvGrpSpPr>
        <p:grpSpPr>
          <a:xfrm>
            <a:off x="611560" y="1161114"/>
            <a:ext cx="8208912" cy="5327586"/>
            <a:chOff x="0" y="180386"/>
            <a:chExt cx="8208912" cy="5327586"/>
          </a:xfrm>
        </p:grpSpPr>
        <p:sp>
          <p:nvSpPr>
            <p:cNvPr id="433" name="Google Shape;433;p19"/>
            <p:cNvSpPr/>
            <p:nvPr/>
          </p:nvSpPr>
          <p:spPr>
            <a:xfrm>
              <a:off x="0" y="873316"/>
              <a:ext cx="8208912" cy="226800"/>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393610" y="180386"/>
              <a:ext cx="7809665" cy="914869"/>
            </a:xfrm>
            <a:prstGeom prst="roundRect">
              <a:avLst>
                <a:gd name="adj" fmla="val 16667"/>
              </a:avLst>
            </a:prstGeom>
            <a:solidFill>
              <a:srgbClr val="45838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txBox="1"/>
            <p:nvPr/>
          </p:nvSpPr>
          <p:spPr>
            <a:xfrm>
              <a:off x="438270" y="225046"/>
              <a:ext cx="7720345" cy="825549"/>
            </a:xfrm>
            <a:prstGeom prst="rect">
              <a:avLst/>
            </a:prstGeom>
            <a:noFill/>
            <a:ln>
              <a:noFill/>
            </a:ln>
          </p:spPr>
          <p:txBody>
            <a:bodyPr spcFirstLastPara="1" wrap="square" lIns="217175" tIns="0" rIns="217175" bIns="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2000" b="1">
                  <a:solidFill>
                    <a:schemeClr val="dk1"/>
                  </a:solidFill>
                  <a:latin typeface="Calibri"/>
                  <a:ea typeface="Calibri"/>
                  <a:cs typeface="Calibri"/>
                  <a:sym typeface="Calibri"/>
                </a:rPr>
                <a:t>Les évolutions récentes du règlement</a:t>
              </a:r>
              <a:endParaRPr sz="2000">
                <a:solidFill>
                  <a:schemeClr val="dk1"/>
                </a:solidFill>
                <a:latin typeface="Calibri"/>
                <a:ea typeface="Calibri"/>
                <a:cs typeface="Calibri"/>
                <a:sym typeface="Calibri"/>
              </a:endParaRPr>
            </a:p>
          </p:txBody>
        </p:sp>
        <p:sp>
          <p:nvSpPr>
            <p:cNvPr id="436" name="Google Shape;436;p19"/>
            <p:cNvSpPr/>
            <p:nvPr/>
          </p:nvSpPr>
          <p:spPr>
            <a:xfrm>
              <a:off x="0" y="1930745"/>
              <a:ext cx="8208912" cy="226800"/>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393610" y="1237815"/>
              <a:ext cx="7809665" cy="914869"/>
            </a:xfrm>
            <a:prstGeom prst="roundRect">
              <a:avLst>
                <a:gd name="adj" fmla="val 16667"/>
              </a:avLst>
            </a:prstGeom>
            <a:solidFill>
              <a:srgbClr val="6BA9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txBox="1"/>
            <p:nvPr/>
          </p:nvSpPr>
          <p:spPr>
            <a:xfrm>
              <a:off x="438270" y="1282475"/>
              <a:ext cx="7720345" cy="825549"/>
            </a:xfrm>
            <a:prstGeom prst="rect">
              <a:avLst/>
            </a:prstGeom>
            <a:noFill/>
            <a:ln>
              <a:noFill/>
            </a:ln>
          </p:spPr>
          <p:txBody>
            <a:bodyPr spcFirstLastPara="1" wrap="square" lIns="217175" tIns="0" rIns="217175" bIns="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fr-FR" sz="2000" b="1">
                  <a:solidFill>
                    <a:schemeClr val="dk1"/>
                  </a:solidFill>
                  <a:latin typeface="Calibri"/>
                  <a:ea typeface="Calibri"/>
                  <a:cs typeface="Calibri"/>
                  <a:sym typeface="Calibri"/>
                </a:rPr>
                <a:t>La communication entre les juges – les gestes </a:t>
              </a:r>
              <a:endParaRPr sz="2000">
                <a:solidFill>
                  <a:schemeClr val="dk1"/>
                </a:solidFill>
                <a:latin typeface="Calibri"/>
                <a:ea typeface="Calibri"/>
                <a:cs typeface="Calibri"/>
                <a:sym typeface="Calibri"/>
              </a:endParaRPr>
            </a:p>
          </p:txBody>
        </p:sp>
        <p:sp>
          <p:nvSpPr>
            <p:cNvPr id="439" name="Google Shape;439;p19"/>
            <p:cNvSpPr/>
            <p:nvPr/>
          </p:nvSpPr>
          <p:spPr>
            <a:xfrm>
              <a:off x="0" y="2988174"/>
              <a:ext cx="8208912" cy="226800"/>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393610" y="2295244"/>
              <a:ext cx="7809665" cy="914869"/>
            </a:xfrm>
            <a:prstGeom prst="roundRect">
              <a:avLst>
                <a:gd name="adj" fmla="val 16667"/>
              </a:avLst>
            </a:prstGeom>
            <a:solidFill>
              <a:srgbClr val="A2C9D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txBox="1"/>
            <p:nvPr/>
          </p:nvSpPr>
          <p:spPr>
            <a:xfrm>
              <a:off x="438270" y="2339904"/>
              <a:ext cx="7720345" cy="825549"/>
            </a:xfrm>
            <a:prstGeom prst="rect">
              <a:avLst/>
            </a:prstGeom>
            <a:noFill/>
            <a:ln>
              <a:noFill/>
            </a:ln>
          </p:spPr>
          <p:txBody>
            <a:bodyPr spcFirstLastPara="1" wrap="square" lIns="217175" tIns="0" rIns="217175" bIns="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a:solidFill>
                    <a:schemeClr val="dk1"/>
                  </a:solidFill>
                  <a:latin typeface="Calibri"/>
                  <a:ea typeface="Calibri"/>
                  <a:cs typeface="Calibri"/>
                  <a:sym typeface="Calibri"/>
                </a:rPr>
                <a:t>Le rôle des juges transmetteurs – juges premiers – juges seconds</a:t>
              </a:r>
              <a:endParaRPr sz="2000">
                <a:solidFill>
                  <a:schemeClr val="dk1"/>
                </a:solidFill>
                <a:latin typeface="Calibri"/>
                <a:ea typeface="Calibri"/>
                <a:cs typeface="Calibri"/>
                <a:sym typeface="Calibri"/>
              </a:endParaRPr>
            </a:p>
          </p:txBody>
        </p:sp>
        <p:sp>
          <p:nvSpPr>
            <p:cNvPr id="442" name="Google Shape;442;p19"/>
            <p:cNvSpPr/>
            <p:nvPr/>
          </p:nvSpPr>
          <p:spPr>
            <a:xfrm>
              <a:off x="0" y="4134643"/>
              <a:ext cx="8208912" cy="226800"/>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393610" y="3352674"/>
              <a:ext cx="7809665" cy="1003909"/>
            </a:xfrm>
            <a:prstGeom prst="roundRect">
              <a:avLst>
                <a:gd name="adj" fmla="val 16667"/>
              </a:avLst>
            </a:prstGeom>
            <a:solidFill>
              <a:srgbClr val="A2C9D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txBox="1"/>
            <p:nvPr/>
          </p:nvSpPr>
          <p:spPr>
            <a:xfrm>
              <a:off x="442617" y="3401681"/>
              <a:ext cx="7711651" cy="905895"/>
            </a:xfrm>
            <a:prstGeom prst="rect">
              <a:avLst/>
            </a:prstGeom>
            <a:noFill/>
            <a:ln>
              <a:noFill/>
            </a:ln>
          </p:spPr>
          <p:txBody>
            <a:bodyPr spcFirstLastPara="1" wrap="square" lIns="217175" tIns="0" rIns="217175" bIns="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a:solidFill>
                    <a:schemeClr val="dk1"/>
                  </a:solidFill>
                  <a:latin typeface="Calibri"/>
                  <a:ea typeface="Calibri"/>
                  <a:cs typeface="Calibri"/>
                  <a:sym typeface="Calibri"/>
                </a:rPr>
                <a:t>Toutes les pénalités doivent être justifiées par écrit (dessin….).  / Indiquer par écrit tout incident ou modification des conditions de course, niveau d’eau, vent , gêne, matériel ou autre. Que s’est-il passé? À partir de quel dossard ?</a:t>
              </a:r>
              <a:endParaRPr sz="2000">
                <a:solidFill>
                  <a:schemeClr val="dk1"/>
                </a:solidFill>
                <a:latin typeface="Calibri"/>
                <a:ea typeface="Calibri"/>
                <a:cs typeface="Calibri"/>
                <a:sym typeface="Calibri"/>
              </a:endParaRPr>
            </a:p>
          </p:txBody>
        </p:sp>
        <p:sp>
          <p:nvSpPr>
            <p:cNvPr id="445" name="Google Shape;445;p19"/>
            <p:cNvSpPr/>
            <p:nvPr/>
          </p:nvSpPr>
          <p:spPr>
            <a:xfrm>
              <a:off x="0" y="5281172"/>
              <a:ext cx="8208912" cy="226800"/>
            </a:xfrm>
            <a:prstGeom prst="rect">
              <a:avLst/>
            </a:prstGeom>
            <a:solidFill>
              <a:srgbClr val="FFC000">
                <a:alpha val="89803"/>
              </a:srgbClr>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393610" y="4499143"/>
              <a:ext cx="7809665" cy="914869"/>
            </a:xfrm>
            <a:prstGeom prst="roundRect">
              <a:avLst>
                <a:gd name="adj" fmla="val 16667"/>
              </a:avLst>
            </a:prstGeom>
            <a:solidFill>
              <a:srgbClr val="6BA9B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txBox="1"/>
            <p:nvPr/>
          </p:nvSpPr>
          <p:spPr>
            <a:xfrm>
              <a:off x="438270" y="4543803"/>
              <a:ext cx="7720345" cy="825549"/>
            </a:xfrm>
            <a:prstGeom prst="rect">
              <a:avLst/>
            </a:prstGeom>
            <a:noFill/>
            <a:ln>
              <a:noFill/>
            </a:ln>
          </p:spPr>
          <p:txBody>
            <a:bodyPr spcFirstLastPara="1" wrap="square" lIns="217175" tIns="0" rIns="217175" bIns="0"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fr-FR" sz="2000" b="1">
                  <a:solidFill>
                    <a:schemeClr val="dk1"/>
                  </a:solidFill>
                  <a:latin typeface="Calibri"/>
                  <a:ea typeface="Calibri"/>
                  <a:cs typeface="Calibri"/>
                  <a:sym typeface="Calibri"/>
                </a:rPr>
                <a:t>Insister sur le bon remplissage des fiches-  ex: les dossards surtout lors des finales / les changements de fiche ou pas entre catégories etc….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827088" y="260350"/>
            <a:ext cx="7993062" cy="1081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SURVOL DES STRUCTURES FÉDÉRALES</a:t>
            </a:r>
            <a:endParaRPr/>
          </a:p>
        </p:txBody>
      </p:sp>
      <p:grpSp>
        <p:nvGrpSpPr>
          <p:cNvPr id="155" name="Google Shape;155;p2"/>
          <p:cNvGrpSpPr/>
          <p:nvPr/>
        </p:nvGrpSpPr>
        <p:grpSpPr>
          <a:xfrm>
            <a:off x="831108" y="1526226"/>
            <a:ext cx="7985342" cy="4885668"/>
            <a:chOff x="4020" y="41441"/>
            <a:chExt cx="7985342" cy="4885668"/>
          </a:xfrm>
        </p:grpSpPr>
        <p:sp>
          <p:nvSpPr>
            <p:cNvPr id="156" name="Google Shape;156;p2"/>
            <p:cNvSpPr/>
            <p:nvPr/>
          </p:nvSpPr>
          <p:spPr>
            <a:xfrm rot="5400000">
              <a:off x="-367966" y="1386618"/>
              <a:ext cx="1626514" cy="196360"/>
            </a:xfrm>
            <a:prstGeom prst="rect">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20" y="345355"/>
              <a:ext cx="2181787" cy="1309072"/>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txBox="1"/>
            <p:nvPr/>
          </p:nvSpPr>
          <p:spPr>
            <a:xfrm>
              <a:off x="42361" y="383696"/>
              <a:ext cx="2105105" cy="12323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Les Adhérents</a:t>
              </a:r>
              <a:endParaRPr/>
            </a:p>
          </p:txBody>
        </p:sp>
        <p:sp>
          <p:nvSpPr>
            <p:cNvPr id="159" name="Google Shape;159;p2"/>
            <p:cNvSpPr/>
            <p:nvPr/>
          </p:nvSpPr>
          <p:spPr>
            <a:xfrm rot="5400000">
              <a:off x="-367966" y="3022959"/>
              <a:ext cx="1626514" cy="196360"/>
            </a:xfrm>
            <a:prstGeom prst="rect">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020" y="1981696"/>
              <a:ext cx="2181787" cy="1309072"/>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txBox="1"/>
            <p:nvPr/>
          </p:nvSpPr>
          <p:spPr>
            <a:xfrm>
              <a:off x="42361" y="2020037"/>
              <a:ext cx="2105105" cy="12323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Les Clubs</a:t>
              </a:r>
              <a:endParaRPr/>
            </a:p>
          </p:txBody>
        </p:sp>
        <p:sp>
          <p:nvSpPr>
            <p:cNvPr id="162" name="Google Shape;162;p2"/>
            <p:cNvSpPr/>
            <p:nvPr/>
          </p:nvSpPr>
          <p:spPr>
            <a:xfrm>
              <a:off x="450203" y="3841129"/>
              <a:ext cx="2891951" cy="196360"/>
            </a:xfrm>
            <a:prstGeom prst="rect">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020" y="3618037"/>
              <a:ext cx="2181787" cy="1309072"/>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txBox="1"/>
            <p:nvPr/>
          </p:nvSpPr>
          <p:spPr>
            <a:xfrm>
              <a:off x="42361" y="3656378"/>
              <a:ext cx="2105105" cy="12323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Les Comités Départementaux</a:t>
              </a:r>
              <a:endParaRPr/>
            </a:p>
          </p:txBody>
        </p:sp>
        <p:sp>
          <p:nvSpPr>
            <p:cNvPr id="165" name="Google Shape;165;p2"/>
            <p:cNvSpPr/>
            <p:nvPr/>
          </p:nvSpPr>
          <p:spPr>
            <a:xfrm rot="-5400000">
              <a:off x="2458403" y="2947550"/>
              <a:ext cx="1777331" cy="196360"/>
            </a:xfrm>
            <a:prstGeom prst="rect">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905798" y="3618037"/>
              <a:ext cx="2181787" cy="1309072"/>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txBox="1"/>
            <p:nvPr/>
          </p:nvSpPr>
          <p:spPr>
            <a:xfrm>
              <a:off x="2944139" y="3656378"/>
              <a:ext cx="2105105" cy="12323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Les Comités Régionaux</a:t>
              </a:r>
              <a:endParaRPr/>
            </a:p>
          </p:txBody>
        </p:sp>
        <p:sp>
          <p:nvSpPr>
            <p:cNvPr id="168" name="Google Shape;168;p2"/>
            <p:cNvSpPr/>
            <p:nvPr/>
          </p:nvSpPr>
          <p:spPr>
            <a:xfrm rot="-5400000">
              <a:off x="2458403" y="1158112"/>
              <a:ext cx="1777331" cy="196360"/>
            </a:xfrm>
            <a:prstGeom prst="rect">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905798" y="1677782"/>
              <a:ext cx="2181787" cy="1612987"/>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txBox="1"/>
            <p:nvPr/>
          </p:nvSpPr>
          <p:spPr>
            <a:xfrm>
              <a:off x="2953041" y="1725025"/>
              <a:ext cx="2087301" cy="15185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Les Commissions Nationales d’Activités ( CNA ): force de propositions , axes de décisions</a:t>
              </a:r>
              <a:endParaRPr/>
            </a:p>
          </p:txBody>
        </p:sp>
        <p:sp>
          <p:nvSpPr>
            <p:cNvPr id="171" name="Google Shape;171;p2"/>
            <p:cNvSpPr/>
            <p:nvPr/>
          </p:nvSpPr>
          <p:spPr>
            <a:xfrm>
              <a:off x="3351981" y="264533"/>
              <a:ext cx="2891951" cy="196360"/>
            </a:xfrm>
            <a:prstGeom prst="rect">
              <a:avLst/>
            </a:prstGeom>
            <a:solidFill>
              <a:srgbClr val="0070C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05798" y="41441"/>
              <a:ext cx="2181787" cy="1309072"/>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txBox="1"/>
            <p:nvPr/>
          </p:nvSpPr>
          <p:spPr>
            <a:xfrm>
              <a:off x="2944139" y="79782"/>
              <a:ext cx="2105105" cy="12323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 Bureau Exécutif ( BEX </a:t>
              </a:r>
              <a:r>
                <a:rPr lang="fr-FR" sz="1800">
                  <a:solidFill>
                    <a:srgbClr val="0070C0"/>
                  </a:solidFill>
                  <a:latin typeface="Twentieth Century"/>
                  <a:ea typeface="Twentieth Century"/>
                  <a:cs typeface="Twentieth Century"/>
                  <a:sym typeface="Twentieth Century"/>
                </a:rPr>
                <a:t>) : vote les documents issus des CNS &amp; autres </a:t>
              </a:r>
              <a:endParaRPr/>
            </a:p>
          </p:txBody>
        </p:sp>
        <p:sp>
          <p:nvSpPr>
            <p:cNvPr id="174" name="Google Shape;174;p2"/>
            <p:cNvSpPr/>
            <p:nvPr/>
          </p:nvSpPr>
          <p:spPr>
            <a:xfrm>
              <a:off x="5807575" y="41441"/>
              <a:ext cx="2181787" cy="1309072"/>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txBox="1"/>
            <p:nvPr/>
          </p:nvSpPr>
          <p:spPr>
            <a:xfrm>
              <a:off x="5845916" y="79782"/>
              <a:ext cx="2105105" cy="123239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fr-FR" sz="1800" b="1">
                  <a:solidFill>
                    <a:srgbClr val="0070C0"/>
                  </a:solidFill>
                  <a:latin typeface="Twentieth Century"/>
                  <a:ea typeface="Twentieth Century"/>
                  <a:cs typeface="Twentieth Century"/>
                  <a:sym typeface="Twentieth Century"/>
                </a:rPr>
                <a:t>Le Conseil Fédéral </a:t>
              </a:r>
              <a:r>
                <a:rPr lang="fr-FR" sz="1800">
                  <a:solidFill>
                    <a:srgbClr val="0070C0"/>
                  </a:solidFill>
                  <a:latin typeface="Twentieth Century"/>
                  <a:ea typeface="Twentieth Century"/>
                  <a:cs typeface="Twentieth Century"/>
                  <a:sym typeface="Twentieth Century"/>
                </a:rPr>
                <a:t>: Orientation politique de la Fédération</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0"/>
          <p:cNvSpPr txBox="1">
            <a:spLocks noGrp="1"/>
          </p:cNvSpPr>
          <p:nvPr>
            <p:ph type="title"/>
          </p:nvPr>
        </p:nvSpPr>
        <p:spPr>
          <a:xfrm>
            <a:off x="938213" y="382588"/>
            <a:ext cx="7634287" cy="103028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fr-FR" sz="3600"/>
              <a:t> PRINCIPAUX POINTS À CONNAITRE</a:t>
            </a:r>
            <a:endParaRPr/>
          </a:p>
        </p:txBody>
      </p:sp>
      <p:grpSp>
        <p:nvGrpSpPr>
          <p:cNvPr id="453" name="Google Shape;453;p20"/>
          <p:cNvGrpSpPr/>
          <p:nvPr/>
        </p:nvGrpSpPr>
        <p:grpSpPr>
          <a:xfrm>
            <a:off x="491175" y="1115975"/>
            <a:ext cx="8487525" cy="5741801"/>
            <a:chOff x="-16996" y="-311343"/>
            <a:chExt cx="8827379" cy="6332636"/>
          </a:xfrm>
        </p:grpSpPr>
        <p:sp>
          <p:nvSpPr>
            <p:cNvPr id="454" name="Google Shape;454;p20"/>
            <p:cNvSpPr/>
            <p:nvPr/>
          </p:nvSpPr>
          <p:spPr>
            <a:xfrm>
              <a:off x="0" y="4281520"/>
              <a:ext cx="8784976" cy="1739773"/>
            </a:xfrm>
            <a:prstGeom prst="rect">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txBox="1"/>
            <p:nvPr/>
          </p:nvSpPr>
          <p:spPr>
            <a:xfrm>
              <a:off x="9" y="4111842"/>
              <a:ext cx="8784900" cy="190920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None/>
              </a:pPr>
              <a:endParaRPr sz="1400" b="1" i="1">
                <a:solidFill>
                  <a:schemeClr val="accent2"/>
                </a:solidFill>
                <a:latin typeface="Twentieth Century"/>
                <a:ea typeface="Twentieth Century"/>
                <a:cs typeface="Twentieth Century"/>
                <a:sym typeface="Twentieth Century"/>
              </a:endParaRPr>
            </a:p>
            <a:p>
              <a:pPr marL="0" marR="0" lvl="0" indent="0" algn="l" rtl="0">
                <a:lnSpc>
                  <a:spcPct val="90000"/>
                </a:lnSpc>
                <a:spcBef>
                  <a:spcPts val="490"/>
                </a:spcBef>
                <a:spcAft>
                  <a:spcPts val="0"/>
                </a:spcAft>
                <a:buNone/>
              </a:pPr>
              <a:r>
                <a:rPr lang="fr-FR" sz="1500" b="1" i="1">
                  <a:solidFill>
                    <a:schemeClr val="accent2"/>
                  </a:solidFill>
                  <a:latin typeface="Twentieth Century"/>
                  <a:ea typeface="Twentieth Century"/>
                  <a:cs typeface="Twentieth Century"/>
                  <a:sym typeface="Twentieth Century"/>
                </a:rPr>
                <a:t>Les réclamations </a:t>
              </a:r>
              <a:r>
                <a:rPr lang="fr-FR" sz="1500" b="0" i="1">
                  <a:solidFill>
                    <a:schemeClr val="accent2"/>
                  </a:solidFill>
                  <a:latin typeface="Twentieth Century"/>
                  <a:ea typeface="Twentieth Century"/>
                  <a:cs typeface="Twentieth Century"/>
                  <a:sym typeface="Twentieth Century"/>
                </a:rPr>
                <a:t>ne portent pas sur les faits de jugement mais sur</a:t>
              </a:r>
              <a:r>
                <a:rPr lang="fr-FR" sz="1500" b="0">
                  <a:solidFill>
                    <a:schemeClr val="accent2"/>
                  </a:solidFill>
                  <a:latin typeface="Twentieth Century"/>
                  <a:ea typeface="Twentieth Century"/>
                  <a:cs typeface="Twentieth Century"/>
                  <a:sym typeface="Twentieth Century"/>
                </a:rPr>
                <a:t> </a:t>
              </a:r>
              <a:r>
                <a:rPr lang="fr-FR" sz="1500">
                  <a:solidFill>
                    <a:schemeClr val="accent2"/>
                  </a:solidFill>
                  <a:latin typeface="Twentieth Century"/>
                  <a:ea typeface="Twentieth Century"/>
                  <a:cs typeface="Twentieth Century"/>
                  <a:sym typeface="Twentieth Century"/>
                </a:rPr>
                <a:t>les irrégularités manifestes dans le déroulement de la compétition: modification du niveau d’eau, présence d’objet dans l'eau, Le changement de position de la porte, la gêne lors du dépassement d’un compétiteur, de mauvaises conditions météorologiques //La procédure: Par un chef d'équipe auprès du bureau des réclamations ou du JA -</a:t>
              </a:r>
              <a:r>
                <a:rPr lang="fr-FR" sz="1500" b="1" i="1">
                  <a:solidFill>
                    <a:schemeClr val="accent2"/>
                  </a:solidFill>
                  <a:latin typeface="Twentieth Century"/>
                  <a:ea typeface="Twentieth Century"/>
                  <a:cs typeface="Twentieth Century"/>
                  <a:sym typeface="Twentieth Century"/>
                </a:rPr>
                <a:t>L’intention de porter réclamation</a:t>
              </a:r>
              <a:r>
                <a:rPr lang="fr-FR" sz="1500">
                  <a:solidFill>
                    <a:schemeClr val="accent2"/>
                  </a:solidFill>
                  <a:latin typeface="Twentieth Century"/>
                  <a:ea typeface="Twentieth Century"/>
                  <a:cs typeface="Twentieth Century"/>
                  <a:sym typeface="Twentieth Century"/>
                </a:rPr>
                <a:t>: dans un délai de 5 minutes après affichage des résultats officieux de l’épreuve.// </a:t>
              </a:r>
              <a:r>
                <a:rPr lang="fr-FR" sz="1500" b="1" i="1">
                  <a:solidFill>
                    <a:schemeClr val="accent2"/>
                  </a:solidFill>
                  <a:latin typeface="Twentieth Century"/>
                  <a:ea typeface="Twentieth Century"/>
                  <a:cs typeface="Twentieth Century"/>
                  <a:sym typeface="Twentieth Century"/>
                </a:rPr>
                <a:t>la réclamation par écrit</a:t>
              </a:r>
              <a:r>
                <a:rPr lang="fr-FR" sz="1500">
                  <a:solidFill>
                    <a:schemeClr val="accent2"/>
                  </a:solidFill>
                  <a:latin typeface="Twentieth Century"/>
                  <a:ea typeface="Twentieth Century"/>
                  <a:cs typeface="Twentieth Century"/>
                  <a:sym typeface="Twentieth Century"/>
                </a:rPr>
                <a:t>, doit être déposée plus tard 20 minutes après l’affichage des résultats officieux.</a:t>
              </a:r>
              <a:endParaRPr sz="1500"/>
            </a:p>
          </p:txBody>
        </p:sp>
        <p:sp>
          <p:nvSpPr>
            <p:cNvPr id="456" name="Google Shape;456;p20"/>
            <p:cNvSpPr/>
            <p:nvPr/>
          </p:nvSpPr>
          <p:spPr>
            <a:xfrm rot="10800000">
              <a:off x="15583" y="-273170"/>
              <a:ext cx="8794800" cy="4588800"/>
            </a:xfrm>
            <a:prstGeom prst="upArrowCallout">
              <a:avLst>
                <a:gd name="adj1" fmla="val 3268"/>
                <a:gd name="adj2" fmla="val 36410"/>
                <a:gd name="adj3" fmla="val 22797"/>
                <a:gd name="adj4" fmla="val 74186"/>
              </a:avLst>
            </a:prstGeom>
            <a:solidFill>
              <a:srgbClr val="22159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57" name="Google Shape;457;p20"/>
            <p:cNvSpPr txBox="1"/>
            <p:nvPr/>
          </p:nvSpPr>
          <p:spPr>
            <a:xfrm>
              <a:off x="-16996" y="-311343"/>
              <a:ext cx="8784900" cy="1909200"/>
            </a:xfrm>
            <a:prstGeom prst="rect">
              <a:avLst/>
            </a:prstGeom>
            <a:noFill/>
            <a:ln>
              <a:noFill/>
            </a:ln>
          </p:spPr>
          <p:txBody>
            <a:bodyPr spcFirstLastPara="1" wrap="square" lIns="113775" tIns="113775" rIns="113775" bIns="113775" anchor="ctr" anchorCtr="0">
              <a:noAutofit/>
            </a:bodyPr>
            <a:lstStyle/>
            <a:p>
              <a:pPr marL="0" marR="0" lvl="0" indent="0" algn="l" rtl="0">
                <a:lnSpc>
                  <a:spcPct val="90000"/>
                </a:lnSpc>
                <a:spcBef>
                  <a:spcPts val="0"/>
                </a:spcBef>
                <a:spcAft>
                  <a:spcPts val="0"/>
                </a:spcAft>
                <a:buNone/>
              </a:pPr>
              <a:r>
                <a:rPr lang="fr-FR" sz="1700" b="1" i="1" u="sng">
                  <a:solidFill>
                    <a:schemeClr val="lt1"/>
                  </a:solidFill>
                  <a:latin typeface="Twentieth Century"/>
                  <a:ea typeface="Twentieth Century"/>
                  <a:cs typeface="Twentieth Century"/>
                  <a:sym typeface="Twentieth Century"/>
                </a:rPr>
                <a:t>Les demandes de vérifications  </a:t>
              </a:r>
              <a:r>
                <a:rPr lang="fr-FR" sz="1500" b="0" i="1">
                  <a:solidFill>
                    <a:schemeClr val="lt1"/>
                  </a:solidFill>
                  <a:latin typeface="Twentieth Century"/>
                  <a:ea typeface="Twentieth Century"/>
                  <a:cs typeface="Twentieth Century"/>
                  <a:sym typeface="Twentieth Century"/>
                </a:rPr>
                <a:t>portent  sur les questions touchant  au jugement et au chronométrage/ La demande est adressée au JA dans les10’ après l’horaire de parution  de la fiche de pénalité. une demande de vérification ne peut être formulée à l’encontre d’un compétiteur. Une seule demande est possible par compétiteur et par course; si la demande aboutit positivement alors le demandeur récupère son droit de poser une autre demande de vérification. Le juge arbitre fait son enquête en exploitant toutes les informations à sa disposition. Après avoir statué, La décision du JA devient définitive. Elle ne peut être contestée. Seule la procédure peut être portée devant le jury d’appel. Si cela conduit à une modification des résultats, tous les athlètes affectés par celle-ci en sont informés par voie d’affichage</a:t>
              </a:r>
              <a:endParaRPr sz="1500" b="0" i="1">
                <a:solidFill>
                  <a:schemeClr val="lt1"/>
                </a:solidFill>
                <a:latin typeface="Twentieth Century"/>
                <a:ea typeface="Twentieth Century"/>
                <a:cs typeface="Twentieth Century"/>
                <a:sym typeface="Twentieth Century"/>
              </a:endParaRPr>
            </a:p>
          </p:txBody>
        </p:sp>
        <p:sp>
          <p:nvSpPr>
            <p:cNvPr id="458" name="Google Shape;458;p20"/>
            <p:cNvSpPr/>
            <p:nvPr/>
          </p:nvSpPr>
          <p:spPr>
            <a:xfrm>
              <a:off x="9" y="1678869"/>
              <a:ext cx="8784900" cy="1677900"/>
            </a:xfrm>
            <a:prstGeom prst="rect">
              <a:avLst/>
            </a:prstGeom>
            <a:solidFill>
              <a:srgbClr val="C4D897">
                <a:alpha val="89803"/>
              </a:srgbClr>
            </a:solidFill>
            <a:ln w="25400" cap="flat" cmpd="sng">
              <a:solidFill>
                <a:srgbClr val="D1E4E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txBox="1"/>
            <p:nvPr/>
          </p:nvSpPr>
          <p:spPr>
            <a:xfrm>
              <a:off x="15584" y="1678869"/>
              <a:ext cx="8784900" cy="1623000"/>
            </a:xfrm>
            <a:prstGeom prst="rect">
              <a:avLst/>
            </a:prstGeom>
            <a:noFill/>
            <a:ln>
              <a:noFill/>
            </a:ln>
          </p:spPr>
          <p:txBody>
            <a:bodyPr spcFirstLastPara="1" wrap="square" lIns="85325" tIns="15225" rIns="85325" bIns="15225" anchor="ctr" anchorCtr="0">
              <a:spAutoFit/>
            </a:bodyPr>
            <a:lstStyle/>
            <a:p>
              <a:pPr marL="0" marR="0" lvl="0" indent="0" algn="l" rtl="0">
                <a:lnSpc>
                  <a:spcPct val="90000"/>
                </a:lnSpc>
                <a:spcBef>
                  <a:spcPts val="0"/>
                </a:spcBef>
                <a:spcAft>
                  <a:spcPts val="0"/>
                </a:spcAft>
                <a:buNone/>
              </a:pPr>
              <a:r>
                <a:rPr lang="fr-FR" sz="1300" b="1" u="sng">
                  <a:solidFill>
                    <a:schemeClr val="dk1"/>
                  </a:solidFill>
                  <a:latin typeface="Twentieth Century"/>
                  <a:ea typeface="Twentieth Century"/>
                  <a:cs typeface="Twentieth Century"/>
                  <a:sym typeface="Twentieth Century"/>
                </a:rPr>
                <a:t>Annexe 4 : </a:t>
              </a:r>
              <a:r>
                <a:rPr lang="fr-FR" sz="1300" b="1">
                  <a:solidFill>
                    <a:schemeClr val="dk1"/>
                  </a:solidFill>
                  <a:latin typeface="Twentieth Century"/>
                  <a:ea typeface="Twentieth Century"/>
                  <a:cs typeface="Twentieth Century"/>
                  <a:sym typeface="Twentieth Century"/>
                </a:rPr>
                <a:t>En l’absence de vidéo officielle</a:t>
              </a:r>
              <a:r>
                <a:rPr lang="fr-FR" sz="1300">
                  <a:solidFill>
                    <a:schemeClr val="dk1"/>
                  </a:solidFill>
                  <a:latin typeface="Twentieth Century"/>
                  <a:ea typeface="Twentieth Century"/>
                  <a:cs typeface="Twentieth Century"/>
                  <a:sym typeface="Twentieth Century"/>
                </a:rPr>
                <a:t>, en N1, N2, un chef d’équipe désirant faire une demande de vérification peut déposer une vidéo non officielle auprès du juge arbitre, uniquement pour démentir une pénalité de 50, dans le cas d’erreur manifeste. Cette demande est accompagnée d’une caution de 100 euros à l’ordre de la FFCK, déposée au bureau de réclamation.  Le juge arbitre ou son adjoint estime la recevabilité de cette vidéo en termes de qualité, de profondeur de champ, d’angle de vue et si elle apporte une preuve irréfutable d’erreur. Si elle est non recevable, la caution est encaissée sans autre forme de recours possible. Si elle est recevable, la séquence est regardée en l’absence du chef d’équipe une ou deux fois à vitesse réelle, avant une prise de décision motivée définitive. Elle est notifiée par le juge arbitre, et affichée. En cas de décision favorable à l'athlète, la caution de 100 euros est rendue. Dans le cas contraire, la caution est encaissée. </a:t>
              </a:r>
              <a:endParaRPr sz="130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1"/>
          <p:cNvSpPr/>
          <p:nvPr/>
        </p:nvSpPr>
        <p:spPr>
          <a:xfrm>
            <a:off x="607368" y="810191"/>
            <a:ext cx="8352928" cy="604780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fr-FR" sz="1400">
                <a:solidFill>
                  <a:schemeClr val="dk1"/>
                </a:solidFill>
                <a:latin typeface="Twentieth Century"/>
                <a:ea typeface="Twentieth Century"/>
                <a:cs typeface="Twentieth Century"/>
                <a:sym typeface="Twentieth Century"/>
              </a:rPr>
              <a:t>Uniquement sur N2 et N1</a:t>
            </a:r>
            <a:endParaRPr sz="1400">
              <a:solidFill>
                <a:schemeClr val="dk1"/>
              </a:solidFill>
              <a:latin typeface="Twentieth Century"/>
              <a:ea typeface="Twentieth Century"/>
              <a:cs typeface="Twentieth Century"/>
              <a:sym typeface="Twentieth Century"/>
            </a:endParaRPr>
          </a:p>
          <a:p>
            <a:pPr marL="285750" marR="0" lvl="0" indent="-285750" algn="l" rtl="0">
              <a:spcBef>
                <a:spcPts val="0"/>
              </a:spcBef>
              <a:spcAft>
                <a:spcPts val="0"/>
              </a:spcAft>
              <a:buClr>
                <a:schemeClr val="dk1"/>
              </a:buClr>
              <a:buSzPts val="1500"/>
              <a:buFont typeface="Arial"/>
              <a:buChar char="•"/>
            </a:pPr>
            <a:r>
              <a:rPr lang="fr-FR" sz="1500">
                <a:solidFill>
                  <a:schemeClr val="dk1"/>
                </a:solidFill>
                <a:latin typeface="Twentieth Century"/>
                <a:ea typeface="Twentieth Century"/>
                <a:cs typeface="Twentieth Century"/>
                <a:sym typeface="Twentieth Century"/>
              </a:rPr>
              <a:t>Le chef d’équipe renseigne sa demande de vérification.</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S’il dépose une vidéo, elle doit être accompagnée du chèque de 100€ à l’ordre de la FFCK </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Précisez-lui, que s’il fait ce dépôt vous pouvez estimer que cette vidéo est non recevable, soit parce qu’elle ne correspond pas aux cas possibles soit parce que l’image ne montrera rien qui justifie une modification de la pénalité de 50 et que dans ces cas, le chèque sera encaissé.</a:t>
            </a:r>
            <a:endParaRPr/>
          </a:p>
          <a:p>
            <a:pPr marL="0" marR="0" lvl="0" indent="0" algn="l" rtl="0">
              <a:spcBef>
                <a:spcPts val="0"/>
              </a:spcBef>
              <a:spcAft>
                <a:spcPts val="0"/>
              </a:spcAft>
              <a:buNone/>
            </a:pPr>
            <a:endParaRPr sz="15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Vous regarderez d’abord les documents des juges pour voir si elle est recevable car il n’est pas question de regarder une vidéo concernant des cas de demi-tête ou entrée de partie de tête dans le mauvais sens.</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Seulement pour une erreur flagrante : porte omise alors que le compétiteur est bien passé au milieu des portes,  50 attribué sûrement à un autre dossard ou pénalité mise alors que le compétiteur a déjà commencé la suivante; </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Tout cela sans oublier d’alerter les juges sur l’importance et la précision de leurs justifications.</a:t>
            </a:r>
            <a:endParaRPr/>
          </a:p>
          <a:p>
            <a:pPr marL="0" marR="0" lvl="0" indent="0" algn="l" rtl="0">
              <a:spcBef>
                <a:spcPts val="0"/>
              </a:spcBef>
              <a:spcAft>
                <a:spcPts val="0"/>
              </a:spcAft>
              <a:buNone/>
            </a:pPr>
            <a:endParaRPr sz="15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Un petit rappel des CAS de renégociation est nécessaire surtout après cette période d’inactivité, les juges ont besoin d’un petit rafraichissement des connaissances : Notamment de toujours noter s’il y a eu renégociation (R ou Ren) ou renégociation impossible (R imp.) parce que mauvais sens au premier franchissement ou…… a commencé la porte suivante, notamment le cas d’esquimau sous deux plans de portes en enfilade : la deuxième est commencée donc la première n’est pas renégociable. Ces précisions seront d’autant plus nécessaires pour appréhender la recevabilité d’une vidéo. </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fr-FR" sz="1500">
                <a:solidFill>
                  <a:schemeClr val="dk1"/>
                </a:solidFill>
                <a:latin typeface="Twentieth Century"/>
                <a:ea typeface="Twentieth Century"/>
                <a:cs typeface="Twentieth Century"/>
                <a:sym typeface="Twentieth Century"/>
              </a:rPr>
              <a:t>Je vous remercie de votre implication, et nous serons amenés à faire un bilan et à l’améliorer, l’amender,  au regard de nos expériences.                                                                                                  </a:t>
            </a:r>
            <a:endParaRPr/>
          </a:p>
          <a:p>
            <a:pPr marL="0" marR="0" lvl="0" indent="0" algn="r" rtl="0">
              <a:spcBef>
                <a:spcPts val="0"/>
              </a:spcBef>
              <a:spcAft>
                <a:spcPts val="0"/>
              </a:spcAft>
              <a:buNone/>
            </a:pPr>
            <a:endParaRPr sz="1400">
              <a:solidFill>
                <a:schemeClr val="dk1"/>
              </a:solidFill>
              <a:latin typeface="Twentieth Century"/>
              <a:ea typeface="Twentieth Century"/>
              <a:cs typeface="Twentieth Century"/>
              <a:sym typeface="Twentieth Century"/>
            </a:endParaRPr>
          </a:p>
          <a:p>
            <a:pPr marL="0" marR="0" lvl="0" indent="0" algn="r" rtl="0">
              <a:spcBef>
                <a:spcPts val="0"/>
              </a:spcBef>
              <a:spcAft>
                <a:spcPts val="0"/>
              </a:spcAft>
              <a:buNone/>
            </a:pPr>
            <a:r>
              <a:rPr lang="fr-FR" sz="1400">
                <a:solidFill>
                  <a:schemeClr val="dk1"/>
                </a:solidFill>
                <a:latin typeface="Twentieth Century"/>
                <a:ea typeface="Twentieth Century"/>
                <a:cs typeface="Twentieth Century"/>
                <a:sym typeface="Twentieth Century"/>
              </a:rPr>
              <a:t> LA CNA</a:t>
            </a:r>
            <a:endParaRPr sz="1400">
              <a:solidFill>
                <a:schemeClr val="dk1"/>
              </a:solidFill>
              <a:latin typeface="Twentieth Century"/>
              <a:ea typeface="Twentieth Century"/>
              <a:cs typeface="Twentieth Century"/>
              <a:sym typeface="Twentieth Century"/>
            </a:endParaRPr>
          </a:p>
        </p:txBody>
      </p:sp>
      <p:sp>
        <p:nvSpPr>
          <p:cNvPr id="465" name="Google Shape;465;p21"/>
          <p:cNvSpPr txBox="1"/>
          <p:nvPr/>
        </p:nvSpPr>
        <p:spPr>
          <a:xfrm>
            <a:off x="755576" y="263272"/>
            <a:ext cx="806489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0000FF"/>
                </a:solidFill>
                <a:latin typeface="Twentieth Century"/>
                <a:ea typeface="Twentieth Century"/>
                <a:cs typeface="Twentieth Century"/>
                <a:sym typeface="Twentieth Century"/>
              </a:rPr>
              <a:t>PROTOCOLE A OBSERVER</a:t>
            </a:r>
            <a:endParaRPr/>
          </a:p>
          <a:p>
            <a:pPr marL="0" marR="0" lvl="0" indent="0" algn="ctr" rtl="0">
              <a:spcBef>
                <a:spcPts val="0"/>
              </a:spcBef>
              <a:spcAft>
                <a:spcPts val="0"/>
              </a:spcAft>
              <a:buNone/>
            </a:pPr>
            <a:r>
              <a:rPr lang="fr-FR" sz="1800" b="1">
                <a:solidFill>
                  <a:srgbClr val="0000FF"/>
                </a:solidFill>
                <a:latin typeface="Twentieth Century"/>
                <a:ea typeface="Twentieth Century"/>
                <a:cs typeface="Twentieth Century"/>
                <a:sym typeface="Twentieth Century"/>
              </a:rPr>
              <a:t>LORS D’UNE DEMANDE DE VERIFICATION AVEC DEPÔT DE VIDEO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2"/>
          <p:cNvSpPr txBox="1">
            <a:spLocks noGrp="1"/>
          </p:cNvSpPr>
          <p:nvPr>
            <p:ph type="title"/>
          </p:nvPr>
        </p:nvSpPr>
        <p:spPr>
          <a:xfrm>
            <a:off x="1187450" y="260350"/>
            <a:ext cx="7270750" cy="7207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LE JURY D’APPEL </a:t>
            </a:r>
            <a:r>
              <a:rPr lang="fr-FR" sz="1800"/>
              <a:t>(</a:t>
            </a:r>
            <a:r>
              <a:rPr lang="fr-FR" sz="1600"/>
              <a:t>Hors championnat de France)</a:t>
            </a:r>
            <a:endParaRPr sz="1600"/>
          </a:p>
        </p:txBody>
      </p:sp>
      <p:sp>
        <p:nvSpPr>
          <p:cNvPr id="471" name="Google Shape;471;p22"/>
          <p:cNvSpPr txBox="1">
            <a:spLocks noGrp="1"/>
          </p:cNvSpPr>
          <p:nvPr>
            <p:ph type="body" idx="1"/>
          </p:nvPr>
        </p:nvSpPr>
        <p:spPr>
          <a:xfrm>
            <a:off x="755650" y="981075"/>
            <a:ext cx="3960814" cy="4103688"/>
          </a:xfrm>
          <a:prstGeom prst="rect">
            <a:avLst/>
          </a:prstGeom>
          <a:solidFill>
            <a:srgbClr val="3B90A2"/>
          </a:solid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SzPct val="100000"/>
              <a:buFont typeface="Arial"/>
              <a:buChar char="•"/>
            </a:pPr>
            <a:r>
              <a:rPr lang="fr-FR">
                <a:solidFill>
                  <a:srgbClr val="FFFF00"/>
                </a:solidFill>
              </a:rPr>
              <a:t>Sa composition </a:t>
            </a:r>
            <a:endParaRPr/>
          </a:p>
          <a:p>
            <a:pPr marL="228600" lvl="0" indent="-228600" algn="l" rtl="0">
              <a:lnSpc>
                <a:spcPct val="110000"/>
              </a:lnSpc>
              <a:spcBef>
                <a:spcPts val="700"/>
              </a:spcBef>
              <a:spcAft>
                <a:spcPts val="0"/>
              </a:spcAft>
              <a:buSzPct val="100000"/>
              <a:buFont typeface="Arial"/>
              <a:buChar char="•"/>
            </a:pPr>
            <a:r>
              <a:rPr lang="fr-FR">
                <a:solidFill>
                  <a:srgbClr val="FFFF00"/>
                </a:solidFill>
              </a:rPr>
              <a:t>Président du Jury d’Appel: Le Président de la Commission Régionale slalom ou son représentant pour les courses régionales et le président de la CNA ou son représentant pour les courses interrégionales et nationales</a:t>
            </a:r>
            <a:endParaRPr/>
          </a:p>
          <a:p>
            <a:pPr marL="228600" lvl="0" indent="-228600" algn="l" rtl="0">
              <a:lnSpc>
                <a:spcPct val="110000"/>
              </a:lnSpc>
              <a:spcBef>
                <a:spcPts val="700"/>
              </a:spcBef>
              <a:spcAft>
                <a:spcPts val="0"/>
              </a:spcAft>
              <a:buSzPct val="100000"/>
              <a:buFont typeface="Arial"/>
              <a:buChar char="•"/>
            </a:pPr>
            <a:r>
              <a:rPr lang="fr-FR">
                <a:solidFill>
                  <a:srgbClr val="FFFF00"/>
                </a:solidFill>
              </a:rPr>
              <a:t>Le R1 ou son représentant (qui ne peut pas être un compétiteur)</a:t>
            </a:r>
            <a:endParaRPr/>
          </a:p>
          <a:p>
            <a:pPr marL="228600" lvl="0" indent="-228600" algn="l" rtl="0">
              <a:lnSpc>
                <a:spcPct val="110000"/>
              </a:lnSpc>
              <a:spcBef>
                <a:spcPts val="700"/>
              </a:spcBef>
              <a:spcAft>
                <a:spcPts val="0"/>
              </a:spcAft>
              <a:buSzPct val="100000"/>
              <a:buFont typeface="Arial"/>
              <a:buChar char="•"/>
            </a:pPr>
            <a:r>
              <a:rPr lang="fr-FR">
                <a:solidFill>
                  <a:srgbClr val="FFFF00"/>
                </a:solidFill>
              </a:rPr>
              <a:t>un représentant soit des chefs d’équipes, soit des entraîneurs, soit des compétiteurs.</a:t>
            </a:r>
            <a:endParaRPr/>
          </a:p>
          <a:p>
            <a:pPr marL="228600" lvl="0" indent="-111125" algn="l" rtl="0">
              <a:lnSpc>
                <a:spcPct val="110000"/>
              </a:lnSpc>
              <a:spcBef>
                <a:spcPts val="700"/>
              </a:spcBef>
              <a:spcAft>
                <a:spcPts val="0"/>
              </a:spcAft>
              <a:buSzPct val="100000"/>
              <a:buFont typeface="Arial"/>
              <a:buNone/>
            </a:pPr>
            <a:endParaRPr>
              <a:solidFill>
                <a:srgbClr val="595959"/>
              </a:solidFill>
            </a:endParaRPr>
          </a:p>
        </p:txBody>
      </p:sp>
      <p:sp>
        <p:nvSpPr>
          <p:cNvPr id="472" name="Google Shape;472;p22"/>
          <p:cNvSpPr txBox="1">
            <a:spLocks noGrp="1"/>
          </p:cNvSpPr>
          <p:nvPr>
            <p:ph type="body" idx="2"/>
          </p:nvPr>
        </p:nvSpPr>
        <p:spPr>
          <a:xfrm>
            <a:off x="4716464" y="981075"/>
            <a:ext cx="4248150" cy="4103688"/>
          </a:xfrm>
          <a:prstGeom prst="rect">
            <a:avLst/>
          </a:prstGeom>
          <a:solidFill>
            <a:srgbClr val="27606C"/>
          </a:solidFill>
          <a:ln>
            <a:noFill/>
          </a:ln>
        </p:spPr>
        <p:txBody>
          <a:bodyPr spcFirstLastPara="1" wrap="square" lIns="91425" tIns="45700" rIns="91425" bIns="45700" anchor="t" anchorCtr="0">
            <a:normAutofit lnSpcReduction="10000"/>
          </a:bodyPr>
          <a:lstStyle/>
          <a:p>
            <a:pPr marL="180975" lvl="1" indent="0" algn="just" rtl="0">
              <a:lnSpc>
                <a:spcPct val="80000"/>
              </a:lnSpc>
              <a:spcBef>
                <a:spcPts val="0"/>
              </a:spcBef>
              <a:spcAft>
                <a:spcPts val="0"/>
              </a:spcAft>
              <a:buSzPts val="2000"/>
              <a:buFont typeface="Arial"/>
              <a:buNone/>
            </a:pPr>
            <a:r>
              <a:rPr lang="fr-FR" sz="2000" b="1">
                <a:solidFill>
                  <a:srgbClr val="92D050"/>
                </a:solidFill>
              </a:rPr>
              <a:t>Attention! </a:t>
            </a:r>
            <a:endParaRPr/>
          </a:p>
          <a:p>
            <a:pPr marL="446088" lvl="1" indent="-265113" algn="just" rtl="0">
              <a:lnSpc>
                <a:spcPct val="80000"/>
              </a:lnSpc>
              <a:spcBef>
                <a:spcPts val="700"/>
              </a:spcBef>
              <a:spcAft>
                <a:spcPts val="0"/>
              </a:spcAft>
              <a:buSzPts val="2000"/>
              <a:buFont typeface="Arial"/>
              <a:buChar char="•"/>
            </a:pPr>
            <a:r>
              <a:rPr lang="fr-FR" sz="2000" b="1">
                <a:solidFill>
                  <a:srgbClr val="92D050"/>
                </a:solidFill>
              </a:rPr>
              <a:t>les faits de jugement ne peuvent pas faire l’objet d’un appel au jury.</a:t>
            </a:r>
            <a:endParaRPr/>
          </a:p>
          <a:p>
            <a:pPr marL="446088" lvl="1" indent="-265113" algn="just" rtl="0">
              <a:lnSpc>
                <a:spcPct val="80000"/>
              </a:lnSpc>
              <a:spcBef>
                <a:spcPts val="700"/>
              </a:spcBef>
              <a:spcAft>
                <a:spcPts val="0"/>
              </a:spcAft>
              <a:buSzPts val="2000"/>
              <a:buFont typeface="Arial"/>
              <a:buChar char="•"/>
            </a:pPr>
            <a:r>
              <a:rPr lang="fr-FR" sz="2000" b="1">
                <a:solidFill>
                  <a:srgbClr val="92D050"/>
                </a:solidFill>
              </a:rPr>
              <a:t>Il faut qu’il y ait eu réclamation dans les règles au préalable  </a:t>
            </a:r>
            <a:endParaRPr/>
          </a:p>
          <a:p>
            <a:pPr marL="446088" lvl="1" indent="-138112" algn="just" rtl="0">
              <a:lnSpc>
                <a:spcPct val="80000"/>
              </a:lnSpc>
              <a:spcBef>
                <a:spcPts val="700"/>
              </a:spcBef>
              <a:spcAft>
                <a:spcPts val="0"/>
              </a:spcAft>
              <a:buSzPts val="2000"/>
              <a:buFont typeface="Arial"/>
              <a:buNone/>
            </a:pPr>
            <a:endParaRPr sz="2000" b="1">
              <a:solidFill>
                <a:srgbClr val="92D050"/>
              </a:solidFill>
            </a:endParaRPr>
          </a:p>
          <a:p>
            <a:pPr marL="446088" lvl="1" indent="-265113" algn="just" rtl="0">
              <a:lnSpc>
                <a:spcPct val="80000"/>
              </a:lnSpc>
              <a:spcBef>
                <a:spcPts val="700"/>
              </a:spcBef>
              <a:spcAft>
                <a:spcPts val="0"/>
              </a:spcAft>
              <a:buSzPts val="2000"/>
              <a:buFont typeface="Arial"/>
              <a:buChar char="•"/>
            </a:pPr>
            <a:r>
              <a:rPr lang="fr-FR" sz="2000" b="1">
                <a:solidFill>
                  <a:srgbClr val="92D050"/>
                </a:solidFill>
              </a:rPr>
              <a:t>Seule la procédure peut faire l’objet d’un appel</a:t>
            </a:r>
            <a:endParaRPr/>
          </a:p>
          <a:p>
            <a:pPr marL="446088" lvl="1" indent="-138112" algn="just" rtl="0">
              <a:lnSpc>
                <a:spcPct val="80000"/>
              </a:lnSpc>
              <a:spcBef>
                <a:spcPts val="700"/>
              </a:spcBef>
              <a:spcAft>
                <a:spcPts val="0"/>
              </a:spcAft>
              <a:buSzPts val="2000"/>
              <a:buFont typeface="Arial"/>
              <a:buNone/>
            </a:pPr>
            <a:endParaRPr sz="2000" b="1">
              <a:solidFill>
                <a:srgbClr val="92D050"/>
              </a:solidFill>
            </a:endParaRPr>
          </a:p>
          <a:p>
            <a:pPr marL="446088" lvl="1" indent="-265113" algn="just" rtl="0">
              <a:lnSpc>
                <a:spcPct val="80000"/>
              </a:lnSpc>
              <a:spcBef>
                <a:spcPts val="700"/>
              </a:spcBef>
              <a:spcAft>
                <a:spcPts val="0"/>
              </a:spcAft>
              <a:buSzPts val="2000"/>
              <a:buFont typeface="Arial"/>
              <a:buChar char="•"/>
            </a:pPr>
            <a:r>
              <a:rPr lang="fr-FR" sz="2000" b="1">
                <a:solidFill>
                  <a:srgbClr val="92D050"/>
                </a:solidFill>
              </a:rPr>
              <a:t>D’un point de vue disciplinaire, tout licencié peut saisir le jury d’appel lors de comportements anti sportif</a:t>
            </a:r>
            <a:endParaRPr/>
          </a:p>
          <a:p>
            <a:pPr marL="228600" lvl="0" indent="-101600" algn="l" rtl="0">
              <a:lnSpc>
                <a:spcPct val="110000"/>
              </a:lnSpc>
              <a:spcBef>
                <a:spcPts val="700"/>
              </a:spcBef>
              <a:spcAft>
                <a:spcPts val="0"/>
              </a:spcAft>
              <a:buSzPts val="2000"/>
              <a:buFont typeface="Arial"/>
              <a:buNone/>
            </a:pPr>
            <a:endParaRPr>
              <a:solidFill>
                <a:srgbClr val="595959"/>
              </a:solidFill>
            </a:endParaRPr>
          </a:p>
        </p:txBody>
      </p:sp>
      <p:sp>
        <p:nvSpPr>
          <p:cNvPr id="473" name="Google Shape;473;p22"/>
          <p:cNvSpPr/>
          <p:nvPr/>
        </p:nvSpPr>
        <p:spPr>
          <a:xfrm>
            <a:off x="755650" y="5084763"/>
            <a:ext cx="8208963" cy="16319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a:solidFill>
                  <a:srgbClr val="142952"/>
                </a:solidFill>
                <a:latin typeface="Twentieth Century"/>
                <a:ea typeface="Twentieth Century"/>
                <a:cs typeface="Twentieth Century"/>
                <a:sym typeface="Twentieth Century"/>
              </a:rPr>
              <a:t>Le jury d’appel mène son enquête:</a:t>
            </a:r>
            <a:endParaRPr/>
          </a:p>
          <a:p>
            <a:pPr marL="0" marR="0" lvl="0" indent="0" algn="ctr" rtl="0">
              <a:spcBef>
                <a:spcPts val="0"/>
              </a:spcBef>
              <a:spcAft>
                <a:spcPts val="0"/>
              </a:spcAft>
              <a:buNone/>
            </a:pPr>
            <a:r>
              <a:rPr lang="fr-FR" sz="2000">
                <a:solidFill>
                  <a:srgbClr val="142952"/>
                </a:solidFill>
                <a:latin typeface="Twentieth Century"/>
                <a:ea typeface="Twentieth Century"/>
                <a:cs typeface="Twentieth Century"/>
                <a:sym typeface="Twentieth Century"/>
              </a:rPr>
              <a:t>Il consulte les juges et autres officiels</a:t>
            </a:r>
            <a:endParaRPr/>
          </a:p>
          <a:p>
            <a:pPr marL="0" marR="0" lvl="0" indent="0" algn="ctr" rtl="0">
              <a:spcBef>
                <a:spcPts val="0"/>
              </a:spcBef>
              <a:spcAft>
                <a:spcPts val="0"/>
              </a:spcAft>
              <a:buNone/>
            </a:pPr>
            <a:r>
              <a:rPr lang="fr-FR" sz="2000">
                <a:solidFill>
                  <a:srgbClr val="142952"/>
                </a:solidFill>
                <a:latin typeface="Twentieth Century"/>
                <a:ea typeface="Twentieth Century"/>
                <a:cs typeface="Twentieth Century"/>
                <a:sym typeface="Twentieth Century"/>
              </a:rPr>
              <a:t>Entend les parties mises en cause</a:t>
            </a:r>
            <a:endParaRPr/>
          </a:p>
          <a:p>
            <a:pPr marL="0" marR="0" lvl="0" indent="0" algn="ctr" rtl="0">
              <a:spcBef>
                <a:spcPts val="0"/>
              </a:spcBef>
              <a:spcAft>
                <a:spcPts val="0"/>
              </a:spcAft>
              <a:buNone/>
            </a:pPr>
            <a:r>
              <a:rPr lang="fr-FR" sz="2000">
                <a:solidFill>
                  <a:srgbClr val="142952"/>
                </a:solidFill>
                <a:latin typeface="Twentieth Century"/>
                <a:ea typeface="Twentieth Century"/>
                <a:cs typeface="Twentieth Century"/>
                <a:sym typeface="Twentieth Century"/>
              </a:rPr>
              <a:t>Prend connaissance de tous les éléments d’information nécessaires pour pouvoir rendre sa décision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2">
                                            <p:txEl>
                                              <p:pRg st="0" end="0"/>
                                            </p:txEl>
                                          </p:spTgt>
                                        </p:tgtEl>
                                        <p:attrNameLst>
                                          <p:attrName>style.visibility</p:attrName>
                                        </p:attrNameLst>
                                      </p:cBhvr>
                                      <p:to>
                                        <p:strVal val="visible"/>
                                      </p:to>
                                    </p:set>
                                    <p:animEffect transition="in" filter="fade">
                                      <p:cBhvr>
                                        <p:cTn id="12" dur="1000"/>
                                        <p:tgtEl>
                                          <p:spTgt spid="4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2">
                                            <p:txEl>
                                              <p:pRg st="1" end="1"/>
                                            </p:txEl>
                                          </p:spTgt>
                                        </p:tgtEl>
                                        <p:attrNameLst>
                                          <p:attrName>style.visibility</p:attrName>
                                        </p:attrNameLst>
                                      </p:cBhvr>
                                      <p:to>
                                        <p:strVal val="visible"/>
                                      </p:to>
                                    </p:set>
                                    <p:animEffect transition="in" filter="fade">
                                      <p:cBhvr>
                                        <p:cTn id="17" dur="1000"/>
                                        <p:tgtEl>
                                          <p:spTgt spid="4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2">
                                            <p:txEl>
                                              <p:pRg st="2" end="2"/>
                                            </p:txEl>
                                          </p:spTgt>
                                        </p:tgtEl>
                                        <p:attrNameLst>
                                          <p:attrName>style.visibility</p:attrName>
                                        </p:attrNameLst>
                                      </p:cBhvr>
                                      <p:to>
                                        <p:strVal val="visible"/>
                                      </p:to>
                                    </p:set>
                                    <p:animEffect transition="in" filter="fade">
                                      <p:cBhvr>
                                        <p:cTn id="22" dur="1000"/>
                                        <p:tgtEl>
                                          <p:spTgt spid="4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2">
                                            <p:txEl>
                                              <p:pRg st="3" end="3"/>
                                            </p:txEl>
                                          </p:spTgt>
                                        </p:tgtEl>
                                        <p:attrNameLst>
                                          <p:attrName>style.visibility</p:attrName>
                                        </p:attrNameLst>
                                      </p:cBhvr>
                                      <p:to>
                                        <p:strVal val="visible"/>
                                      </p:to>
                                    </p:set>
                                    <p:animEffect transition="in" filter="fade">
                                      <p:cBhvr>
                                        <p:cTn id="27" dur="1000"/>
                                        <p:tgtEl>
                                          <p:spTgt spid="4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2">
                                            <p:txEl>
                                              <p:pRg st="4" end="4"/>
                                            </p:txEl>
                                          </p:spTgt>
                                        </p:tgtEl>
                                        <p:attrNameLst>
                                          <p:attrName>style.visibility</p:attrName>
                                        </p:attrNameLst>
                                      </p:cBhvr>
                                      <p:to>
                                        <p:strVal val="visible"/>
                                      </p:to>
                                    </p:set>
                                    <p:animEffect transition="in" filter="fade">
                                      <p:cBhvr>
                                        <p:cTn id="32" dur="1000"/>
                                        <p:tgtEl>
                                          <p:spTgt spid="47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2">
                                            <p:txEl>
                                              <p:pRg st="5" end="5"/>
                                            </p:txEl>
                                          </p:spTgt>
                                        </p:tgtEl>
                                        <p:attrNameLst>
                                          <p:attrName>style.visibility</p:attrName>
                                        </p:attrNameLst>
                                      </p:cBhvr>
                                      <p:to>
                                        <p:strVal val="visible"/>
                                      </p:to>
                                    </p:set>
                                    <p:animEffect transition="in" filter="fade">
                                      <p:cBhvr>
                                        <p:cTn id="37" dur="1000"/>
                                        <p:tgtEl>
                                          <p:spTgt spid="47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2">
                                            <p:txEl>
                                              <p:pRg st="6" end="6"/>
                                            </p:txEl>
                                          </p:spTgt>
                                        </p:tgtEl>
                                        <p:attrNameLst>
                                          <p:attrName>style.visibility</p:attrName>
                                        </p:attrNameLst>
                                      </p:cBhvr>
                                      <p:to>
                                        <p:strVal val="visible"/>
                                      </p:to>
                                    </p:set>
                                    <p:animEffect transition="in" filter="fade">
                                      <p:cBhvr>
                                        <p:cTn id="42" dur="1000"/>
                                        <p:tgtEl>
                                          <p:spTgt spid="47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2">
                                            <p:txEl>
                                              <p:pRg st="7" end="7"/>
                                            </p:txEl>
                                          </p:spTgt>
                                        </p:tgtEl>
                                        <p:attrNameLst>
                                          <p:attrName>style.visibility</p:attrName>
                                        </p:attrNameLst>
                                      </p:cBhvr>
                                      <p:to>
                                        <p:strVal val="visible"/>
                                      </p:to>
                                    </p:set>
                                    <p:animEffect transition="in" filter="fade">
                                      <p:cBhvr>
                                        <p:cTn id="47" dur="1000"/>
                                        <p:tgtEl>
                                          <p:spTgt spid="47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73">
                                            <p:txEl>
                                              <p:pRg st="0" end="0"/>
                                            </p:txEl>
                                          </p:spTgt>
                                        </p:tgtEl>
                                        <p:attrNameLst>
                                          <p:attrName>style.visibility</p:attrName>
                                        </p:attrNameLst>
                                      </p:cBhvr>
                                      <p:to>
                                        <p:strVal val="visible"/>
                                      </p:to>
                                    </p:set>
                                    <p:animEffect transition="in" filter="fade">
                                      <p:cBhvr>
                                        <p:cTn id="52" dur="1000"/>
                                        <p:tgtEl>
                                          <p:spTgt spid="47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3">
                                            <p:txEl>
                                              <p:pRg st="1" end="1"/>
                                            </p:txEl>
                                          </p:spTgt>
                                        </p:tgtEl>
                                        <p:attrNameLst>
                                          <p:attrName>style.visibility</p:attrName>
                                        </p:attrNameLst>
                                      </p:cBhvr>
                                      <p:to>
                                        <p:strVal val="visible"/>
                                      </p:to>
                                    </p:set>
                                    <p:animEffect transition="in" filter="fade">
                                      <p:cBhvr>
                                        <p:cTn id="57" dur="1000"/>
                                        <p:tgtEl>
                                          <p:spTgt spid="47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73">
                                            <p:txEl>
                                              <p:pRg st="2" end="2"/>
                                            </p:txEl>
                                          </p:spTgt>
                                        </p:tgtEl>
                                        <p:attrNameLst>
                                          <p:attrName>style.visibility</p:attrName>
                                        </p:attrNameLst>
                                      </p:cBhvr>
                                      <p:to>
                                        <p:strVal val="visible"/>
                                      </p:to>
                                    </p:set>
                                    <p:animEffect transition="in" filter="fade">
                                      <p:cBhvr>
                                        <p:cTn id="62" dur="1000"/>
                                        <p:tgtEl>
                                          <p:spTgt spid="473">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73">
                                            <p:txEl>
                                              <p:pRg st="3" end="3"/>
                                            </p:txEl>
                                          </p:spTgt>
                                        </p:tgtEl>
                                        <p:attrNameLst>
                                          <p:attrName>style.visibility</p:attrName>
                                        </p:attrNameLst>
                                      </p:cBhvr>
                                      <p:to>
                                        <p:strVal val="visible"/>
                                      </p:to>
                                    </p:set>
                                    <p:animEffect transition="in" filter="fade">
                                      <p:cBhvr>
                                        <p:cTn id="67" dur="1000"/>
                                        <p:tgtEl>
                                          <p:spTgt spid="4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3"/>
          <p:cNvSpPr txBox="1">
            <a:spLocks noGrp="1"/>
          </p:cNvSpPr>
          <p:nvPr>
            <p:ph type="title"/>
          </p:nvPr>
        </p:nvSpPr>
        <p:spPr>
          <a:xfrm>
            <a:off x="6253163" y="457200"/>
            <a:ext cx="2319337" cy="119697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None/>
            </a:pPr>
            <a:r>
              <a:rPr lang="fr-FR" sz="2800"/>
              <a:t>SECTION 2</a:t>
            </a:r>
            <a:endParaRPr/>
          </a:p>
        </p:txBody>
      </p:sp>
      <p:sp>
        <p:nvSpPr>
          <p:cNvPr id="479" name="Google Shape;479;p23"/>
          <p:cNvSpPr txBox="1">
            <a:spLocks noGrp="1"/>
          </p:cNvSpPr>
          <p:nvPr>
            <p:ph type="body" idx="2"/>
          </p:nvPr>
        </p:nvSpPr>
        <p:spPr>
          <a:xfrm>
            <a:off x="6253163" y="1741488"/>
            <a:ext cx="2319337" cy="416401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fr-FR" sz="2400">
                <a:solidFill>
                  <a:schemeClr val="lt1"/>
                </a:solidFill>
              </a:rPr>
              <a:t>Pour rappel</a:t>
            </a:r>
            <a:endParaRPr sz="2400">
              <a:solidFill>
                <a:schemeClr val="lt1"/>
              </a:solidFill>
            </a:endParaRPr>
          </a:p>
        </p:txBody>
      </p:sp>
      <p:sp>
        <p:nvSpPr>
          <p:cNvPr id="480" name="Google Shape;480;p23"/>
          <p:cNvSpPr txBox="1">
            <a:spLocks noGrp="1"/>
          </p:cNvSpPr>
          <p:nvPr>
            <p:ph type="body" idx="1"/>
          </p:nvPr>
        </p:nvSpPr>
        <p:spPr>
          <a:xfrm>
            <a:off x="571500" y="457200"/>
            <a:ext cx="4621213" cy="5995988"/>
          </a:xfrm>
          <a:prstGeom prst="rect">
            <a:avLst/>
          </a:prstGeom>
          <a:solidFill>
            <a:srgbClr val="FFFF99"/>
          </a:solidFill>
          <a:ln w="57150" cap="flat" cmpd="sng">
            <a:solidFill>
              <a:srgbClr val="27606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lnSpcReduction="10000"/>
          </a:bodyPr>
          <a:lstStyle/>
          <a:p>
            <a:pPr marL="0" marR="0" lvl="0" indent="0" algn="l" rtl="0">
              <a:lnSpc>
                <a:spcPct val="110000"/>
              </a:lnSpc>
              <a:spcBef>
                <a:spcPts val="0"/>
              </a:spcBef>
              <a:spcAft>
                <a:spcPts val="0"/>
              </a:spcAft>
              <a:buClr>
                <a:schemeClr val="dk2"/>
              </a:buClr>
              <a:buSzPts val="3200"/>
              <a:buFont typeface="Arial"/>
              <a:buNone/>
            </a:pPr>
            <a:r>
              <a:rPr lang="fr-FR" sz="3200" b="1" i="0" u="none" strike="noStrike" cap="none">
                <a:solidFill>
                  <a:schemeClr val="dk1"/>
                </a:solidFill>
                <a:latin typeface="Cambria"/>
                <a:ea typeface="Cambria"/>
                <a:cs typeface="Cambria"/>
                <a:sym typeface="Cambria"/>
              </a:rPr>
              <a:t> </a:t>
            </a:r>
            <a:r>
              <a:rPr lang="fr-FR" sz="2100" b="1" i="0" u="none" strike="noStrike" cap="none">
                <a:solidFill>
                  <a:schemeClr val="dk1"/>
                </a:solidFill>
                <a:latin typeface="Cambria"/>
                <a:ea typeface="Cambria"/>
                <a:cs typeface="Cambria"/>
                <a:sym typeface="Cambria"/>
              </a:rPr>
              <a:t>Le Tracé</a:t>
            </a:r>
            <a:endParaRPr/>
          </a:p>
          <a:p>
            <a:pPr marL="342900" marR="0" lvl="0" indent="-342900" algn="l" rtl="0">
              <a:lnSpc>
                <a:spcPct val="110000"/>
              </a:lnSpc>
              <a:spcBef>
                <a:spcPts val="420"/>
              </a:spcBef>
              <a:spcAft>
                <a:spcPts val="0"/>
              </a:spcAft>
              <a:buClr>
                <a:schemeClr val="dk2"/>
              </a:buClr>
              <a:buSzPts val="2100"/>
              <a:buFont typeface="Arial"/>
              <a:buChar char="•"/>
            </a:pPr>
            <a:r>
              <a:rPr lang="fr-FR" sz="2100" b="0" i="0" u="none" strike="noStrike" cap="none">
                <a:solidFill>
                  <a:schemeClr val="dk1"/>
                </a:solidFill>
                <a:latin typeface="Cambria"/>
                <a:ea typeface="Cambria"/>
                <a:cs typeface="Cambria"/>
                <a:sym typeface="Cambria"/>
              </a:rPr>
              <a:t>Le parcours de slalom, d’une longueur </a:t>
            </a:r>
            <a:r>
              <a:rPr lang="fr-FR" sz="2100" b="1" i="0" u="none" strike="noStrike" cap="none">
                <a:solidFill>
                  <a:srgbClr val="FF0000"/>
                </a:solidFill>
                <a:latin typeface="Cambria"/>
                <a:ea typeface="Cambria"/>
                <a:cs typeface="Cambria"/>
                <a:sym typeface="Cambria"/>
              </a:rPr>
              <a:t>de 150m à 400m </a:t>
            </a:r>
            <a:r>
              <a:rPr lang="fr-FR" sz="2100" b="0" i="0" u="none" strike="noStrike" cap="none">
                <a:solidFill>
                  <a:schemeClr val="dk1"/>
                </a:solidFill>
                <a:latin typeface="Cambria"/>
                <a:ea typeface="Cambria"/>
                <a:cs typeface="Cambria"/>
                <a:sym typeface="Cambria"/>
              </a:rPr>
              <a:t>maximum de la ligne de départ à la ligne d’arrivée, comprend 18 à 25 portes dont </a:t>
            </a:r>
            <a:r>
              <a:rPr lang="fr-FR" sz="2100" b="1" i="0" u="none" strike="noStrike" cap="none">
                <a:solidFill>
                  <a:srgbClr val="FF0000"/>
                </a:solidFill>
                <a:latin typeface="Cambria"/>
                <a:ea typeface="Cambria"/>
                <a:cs typeface="Cambria"/>
                <a:sym typeface="Cambria"/>
              </a:rPr>
              <a:t>6 ou 8 </a:t>
            </a:r>
            <a:r>
              <a:rPr lang="fr-FR" sz="2100" b="0" i="0" u="none" strike="noStrike" cap="none">
                <a:solidFill>
                  <a:schemeClr val="dk1"/>
                </a:solidFill>
                <a:latin typeface="Cambria"/>
                <a:ea typeface="Cambria"/>
                <a:cs typeface="Cambria"/>
                <a:sym typeface="Cambria"/>
              </a:rPr>
              <a:t>sont à franchir dans le sens inverse du courant. Le tracé est conçu pour offrir les mêmes conditions de navigation aux athlètes bordés droit ou gauche en C1 et C2.</a:t>
            </a:r>
            <a:endParaRPr/>
          </a:p>
          <a:p>
            <a:pPr marL="342900" marR="0" lvl="0" indent="-342900" algn="l" rtl="0">
              <a:lnSpc>
                <a:spcPct val="110000"/>
              </a:lnSpc>
              <a:spcBef>
                <a:spcPts val="420"/>
              </a:spcBef>
              <a:spcAft>
                <a:spcPts val="0"/>
              </a:spcAft>
              <a:buClr>
                <a:schemeClr val="dk2"/>
              </a:buClr>
              <a:buSzPts val="2100"/>
              <a:buFont typeface="Arial"/>
              <a:buChar char="•"/>
            </a:pPr>
            <a:r>
              <a:rPr lang="fr-FR" sz="2100" b="0" i="0" u="none" strike="noStrike" cap="none">
                <a:solidFill>
                  <a:schemeClr val="dk1"/>
                </a:solidFill>
                <a:latin typeface="Cambria"/>
                <a:ea typeface="Cambria"/>
                <a:cs typeface="Cambria"/>
                <a:sym typeface="Cambria"/>
              </a:rPr>
              <a:t>La dernière porte est située entre 15 m et 25 m de la ligne d'arrivée.</a:t>
            </a:r>
            <a:endParaRPr/>
          </a:p>
          <a:p>
            <a:pPr marL="342900" marR="0" lvl="0" indent="-342900" algn="l" rtl="0">
              <a:lnSpc>
                <a:spcPct val="110000"/>
              </a:lnSpc>
              <a:spcBef>
                <a:spcPts val="420"/>
              </a:spcBef>
              <a:spcAft>
                <a:spcPts val="0"/>
              </a:spcAft>
              <a:buClr>
                <a:schemeClr val="dk2"/>
              </a:buClr>
              <a:buSzPts val="2100"/>
              <a:buFont typeface="Arial"/>
              <a:buChar char="•"/>
            </a:pPr>
            <a:r>
              <a:rPr lang="fr-FR" sz="2100" b="0" i="0" u="none" strike="noStrike" cap="none">
                <a:solidFill>
                  <a:schemeClr val="dk1"/>
                </a:solidFill>
                <a:latin typeface="Cambria"/>
                <a:ea typeface="Cambria"/>
                <a:cs typeface="Cambria"/>
                <a:sym typeface="Cambria"/>
              </a:rPr>
              <a:t>Le temps pour la meilleure embarcation de la course devrait se rapprocher de 95 secondes</a:t>
            </a:r>
            <a:endParaRPr sz="2100" b="1" i="0" u="none" strike="noStrike" cap="none">
              <a:solidFill>
                <a:schemeClr val="dk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0">
                                            <p:txEl>
                                              <p:pRg st="0" end="0"/>
                                            </p:txEl>
                                          </p:spTgt>
                                        </p:tgtEl>
                                        <p:attrNameLst>
                                          <p:attrName>style.visibility</p:attrName>
                                        </p:attrNameLst>
                                      </p:cBhvr>
                                      <p:to>
                                        <p:strVal val="visible"/>
                                      </p:to>
                                    </p:set>
                                    <p:animEffect transition="in" filter="fade">
                                      <p:cBhvr>
                                        <p:cTn id="7" dur="1000"/>
                                        <p:tgtEl>
                                          <p:spTgt spid="4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0">
                                            <p:txEl>
                                              <p:pRg st="1" end="1"/>
                                            </p:txEl>
                                          </p:spTgt>
                                        </p:tgtEl>
                                        <p:attrNameLst>
                                          <p:attrName>style.visibility</p:attrName>
                                        </p:attrNameLst>
                                      </p:cBhvr>
                                      <p:to>
                                        <p:strVal val="visible"/>
                                      </p:to>
                                    </p:set>
                                    <p:animEffect transition="in" filter="fade">
                                      <p:cBhvr>
                                        <p:cTn id="12" dur="1000"/>
                                        <p:tgtEl>
                                          <p:spTgt spid="4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0">
                                            <p:txEl>
                                              <p:pRg st="2" end="2"/>
                                            </p:txEl>
                                          </p:spTgt>
                                        </p:tgtEl>
                                        <p:attrNameLst>
                                          <p:attrName>style.visibility</p:attrName>
                                        </p:attrNameLst>
                                      </p:cBhvr>
                                      <p:to>
                                        <p:strVal val="visible"/>
                                      </p:to>
                                    </p:set>
                                    <p:animEffect transition="in" filter="fade">
                                      <p:cBhvr>
                                        <p:cTn id="17" dur="1000"/>
                                        <p:tgtEl>
                                          <p:spTgt spid="4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0">
                                            <p:txEl>
                                              <p:pRg st="3" end="3"/>
                                            </p:txEl>
                                          </p:spTgt>
                                        </p:tgtEl>
                                        <p:attrNameLst>
                                          <p:attrName>style.visibility</p:attrName>
                                        </p:attrNameLst>
                                      </p:cBhvr>
                                      <p:to>
                                        <p:strVal val="visible"/>
                                      </p:to>
                                    </p:set>
                                    <p:animEffect transition="in" filter="fade">
                                      <p:cBhvr>
                                        <p:cTn id="22" dur="1000"/>
                                        <p:tgtEl>
                                          <p:spTgt spid="4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4"/>
          <p:cNvSpPr txBox="1">
            <a:spLocks noGrp="1"/>
          </p:cNvSpPr>
          <p:nvPr>
            <p:ph type="title"/>
          </p:nvPr>
        </p:nvSpPr>
        <p:spPr>
          <a:xfrm>
            <a:off x="685800" y="115888"/>
            <a:ext cx="7772400" cy="19462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fr-FR" sz="4000">
                <a:solidFill>
                  <a:srgbClr val="142952"/>
                </a:solidFill>
              </a:rPr>
              <a:t>SECTION 2 : LES RÈGLES PARTICULIÈRES</a:t>
            </a:r>
            <a:br>
              <a:rPr lang="fr-FR" sz="4000">
                <a:solidFill>
                  <a:srgbClr val="142952"/>
                </a:solidFill>
              </a:rPr>
            </a:br>
            <a:r>
              <a:rPr lang="fr-FR" sz="2200" b="1"/>
              <a:t>ARTICLE RP 41 - FRANCHISSEMENT DES PORTES ET PÉNALITÉS ..</a:t>
            </a:r>
            <a:br>
              <a:rPr lang="fr-FR" sz="2200" b="1"/>
            </a:br>
            <a:r>
              <a:rPr lang="fr-FR"/>
              <a:t/>
            </a:r>
            <a:br>
              <a:rPr lang="fr-FR"/>
            </a:br>
            <a:endParaRPr/>
          </a:p>
        </p:txBody>
      </p:sp>
      <p:sp>
        <p:nvSpPr>
          <p:cNvPr id="486" name="Google Shape;486;p24"/>
          <p:cNvSpPr txBox="1">
            <a:spLocks noGrp="1"/>
          </p:cNvSpPr>
          <p:nvPr>
            <p:ph type="body" idx="1"/>
          </p:nvPr>
        </p:nvSpPr>
        <p:spPr>
          <a:xfrm>
            <a:off x="755650" y="1989138"/>
            <a:ext cx="4176713" cy="3384550"/>
          </a:xfrm>
          <a:prstGeom prst="rect">
            <a:avLst/>
          </a:prstGeom>
          <a:solidFill>
            <a:srgbClr val="A0D1DC"/>
          </a:solidFill>
          <a:ln w="57150" cap="flat" cmpd="sng">
            <a:solidFill>
              <a:srgbClr val="FFC000"/>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SzPct val="100000"/>
              <a:buFont typeface="Arial"/>
              <a:buChar char="•"/>
            </a:pPr>
            <a:r>
              <a:rPr lang="fr-FR" b="1">
                <a:solidFill>
                  <a:srgbClr val="142952"/>
                </a:solidFill>
              </a:rPr>
              <a:t>Article RP 41.2 - Début de franchissement</a:t>
            </a:r>
            <a:endParaRPr/>
          </a:p>
          <a:p>
            <a:pPr marL="228600" lvl="0" indent="-228600" algn="l" rtl="0">
              <a:lnSpc>
                <a:spcPct val="110000"/>
              </a:lnSpc>
              <a:spcBef>
                <a:spcPts val="700"/>
              </a:spcBef>
              <a:spcAft>
                <a:spcPts val="0"/>
              </a:spcAft>
              <a:buSzPct val="100000"/>
              <a:buFont typeface="Arial"/>
              <a:buChar char="•"/>
            </a:pPr>
            <a:r>
              <a:rPr lang="fr-FR">
                <a:solidFill>
                  <a:srgbClr val="142952"/>
                </a:solidFill>
              </a:rPr>
              <a:t>Le franchissement d'une porte commence :</a:t>
            </a:r>
            <a:endParaRPr/>
          </a:p>
          <a:p>
            <a:pPr marL="228600" lvl="0" indent="-228600" algn="l" rtl="0">
              <a:lnSpc>
                <a:spcPct val="110000"/>
              </a:lnSpc>
              <a:spcBef>
                <a:spcPts val="700"/>
              </a:spcBef>
              <a:spcAft>
                <a:spcPts val="0"/>
              </a:spcAft>
              <a:buSzPct val="100000"/>
              <a:buFont typeface="Arial"/>
              <a:buChar char="•"/>
            </a:pPr>
            <a:r>
              <a:rPr lang="fr-FR">
                <a:solidFill>
                  <a:srgbClr val="142952"/>
                </a:solidFill>
              </a:rPr>
              <a:t> lorsque le bateau, le corps, la pagaie, ou l'équipement touche une fiche,</a:t>
            </a:r>
            <a:endParaRPr/>
          </a:p>
          <a:p>
            <a:pPr marL="228600" lvl="0" indent="-228600" algn="l" rtl="0">
              <a:lnSpc>
                <a:spcPct val="110000"/>
              </a:lnSpc>
              <a:spcBef>
                <a:spcPts val="700"/>
              </a:spcBef>
              <a:spcAft>
                <a:spcPts val="0"/>
              </a:spcAft>
              <a:buSzPct val="100000"/>
              <a:buFont typeface="Arial"/>
              <a:buChar char="•"/>
            </a:pPr>
            <a:r>
              <a:rPr lang="fr-FR">
                <a:solidFill>
                  <a:srgbClr val="142952"/>
                </a:solidFill>
              </a:rPr>
              <a:t> lorsqu’une partie de la tête du compétiteur (ou de l'un des deux équipiers en C2) franchit le plan de la porte.</a:t>
            </a:r>
            <a:endParaRPr/>
          </a:p>
        </p:txBody>
      </p:sp>
      <p:sp>
        <p:nvSpPr>
          <p:cNvPr id="487" name="Google Shape;487;p24"/>
          <p:cNvSpPr txBox="1">
            <a:spLocks noGrp="1"/>
          </p:cNvSpPr>
          <p:nvPr>
            <p:ph type="body" idx="2"/>
          </p:nvPr>
        </p:nvSpPr>
        <p:spPr>
          <a:xfrm>
            <a:off x="5003800" y="1989138"/>
            <a:ext cx="3889375" cy="3384550"/>
          </a:xfrm>
          <a:prstGeom prst="rect">
            <a:avLst/>
          </a:prstGeom>
          <a:solidFill>
            <a:srgbClr val="E4D598"/>
          </a:solidFill>
          <a:ln w="57150" cap="flat" cmpd="sng">
            <a:solidFill>
              <a:srgbClr val="27606C"/>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800"/>
              <a:buFont typeface="Arial"/>
              <a:buChar char="•"/>
            </a:pPr>
            <a:r>
              <a:rPr lang="fr-FR" sz="1800" b="1">
                <a:solidFill>
                  <a:srgbClr val="142952"/>
                </a:solidFill>
              </a:rPr>
              <a:t>Article RP 41.3 - Fin de franchissement</a:t>
            </a:r>
            <a:endParaRPr/>
          </a:p>
          <a:p>
            <a:pPr marL="228600" lvl="0" indent="-228600" algn="l" rtl="0">
              <a:lnSpc>
                <a:spcPct val="110000"/>
              </a:lnSpc>
              <a:spcBef>
                <a:spcPts val="700"/>
              </a:spcBef>
              <a:spcAft>
                <a:spcPts val="0"/>
              </a:spcAft>
              <a:buSzPts val="2000"/>
              <a:buFont typeface="Arial"/>
              <a:buChar char="•"/>
            </a:pPr>
            <a:r>
              <a:rPr lang="fr-FR">
                <a:solidFill>
                  <a:srgbClr val="142952"/>
                </a:solidFill>
              </a:rPr>
              <a:t>Le franchissement d'une porte est terminé quand le franchissement d'une des portes suivantes est commencé ou lorsque la ligne d'arrivée est franchie.</a:t>
            </a:r>
            <a:endParaRPr/>
          </a:p>
          <a:p>
            <a:pPr marL="0" lvl="0" indent="0" algn="l" rtl="0">
              <a:lnSpc>
                <a:spcPct val="110000"/>
              </a:lnSpc>
              <a:spcBef>
                <a:spcPts val="700"/>
              </a:spcBef>
              <a:spcAft>
                <a:spcPts val="0"/>
              </a:spcAft>
              <a:buSzPts val="2000"/>
              <a:buFont typeface="Arial"/>
              <a:buNone/>
            </a:pPr>
            <a:endParaRPr>
              <a:solidFill>
                <a:srgbClr val="595959"/>
              </a:solidFill>
            </a:endParaRPr>
          </a:p>
        </p:txBody>
      </p:sp>
      <p:sp>
        <p:nvSpPr>
          <p:cNvPr id="488" name="Google Shape;488;p24"/>
          <p:cNvSpPr txBox="1"/>
          <p:nvPr/>
        </p:nvSpPr>
        <p:spPr>
          <a:xfrm>
            <a:off x="685800" y="5445125"/>
            <a:ext cx="8207375" cy="9239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42952"/>
              </a:buClr>
              <a:buSzPts val="1800"/>
              <a:buFont typeface="Arial"/>
              <a:buNone/>
            </a:pPr>
            <a:r>
              <a:rPr lang="fr-FR" sz="1800">
                <a:solidFill>
                  <a:srgbClr val="142952"/>
                </a:solidFill>
                <a:latin typeface="Arial"/>
                <a:ea typeface="Arial"/>
                <a:cs typeface="Arial"/>
                <a:sym typeface="Arial"/>
              </a:rPr>
              <a:t>Toutes les portes doivent être franchies dans l'ordre de leur numérotation et dans le sens indiqué par les plaquettes. Le sens de présentation de l’embarcation est indifférent.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animEffect transition="in" filter="fade">
                                      <p:cBhvr>
                                        <p:cTn id="7" dur="1000"/>
                                        <p:tgtEl>
                                          <p:spTgt spid="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xEl>
                                              <p:pRg st="1" end="1"/>
                                            </p:txEl>
                                          </p:spTgt>
                                        </p:tgtEl>
                                        <p:attrNameLst>
                                          <p:attrName>style.visibility</p:attrName>
                                        </p:attrNameLst>
                                      </p:cBhvr>
                                      <p:to>
                                        <p:strVal val="visible"/>
                                      </p:to>
                                    </p:set>
                                    <p:animEffect transition="in" filter="fade">
                                      <p:cBhvr>
                                        <p:cTn id="12" dur="1000"/>
                                        <p:tgtEl>
                                          <p:spTgt spid="4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6">
                                            <p:txEl>
                                              <p:pRg st="2" end="2"/>
                                            </p:txEl>
                                          </p:spTgt>
                                        </p:tgtEl>
                                        <p:attrNameLst>
                                          <p:attrName>style.visibility</p:attrName>
                                        </p:attrNameLst>
                                      </p:cBhvr>
                                      <p:to>
                                        <p:strVal val="visible"/>
                                      </p:to>
                                    </p:set>
                                    <p:animEffect transition="in" filter="fade">
                                      <p:cBhvr>
                                        <p:cTn id="17" dur="1000"/>
                                        <p:tgtEl>
                                          <p:spTgt spid="4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6">
                                            <p:txEl>
                                              <p:pRg st="3" end="3"/>
                                            </p:txEl>
                                          </p:spTgt>
                                        </p:tgtEl>
                                        <p:attrNameLst>
                                          <p:attrName>style.visibility</p:attrName>
                                        </p:attrNameLst>
                                      </p:cBhvr>
                                      <p:to>
                                        <p:strVal val="visible"/>
                                      </p:to>
                                    </p:set>
                                    <p:animEffect transition="in" filter="fade">
                                      <p:cBhvr>
                                        <p:cTn id="22" dur="1000"/>
                                        <p:tgtEl>
                                          <p:spTgt spid="4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7">
                                            <p:txEl>
                                              <p:pRg st="0" end="0"/>
                                            </p:txEl>
                                          </p:spTgt>
                                        </p:tgtEl>
                                        <p:attrNameLst>
                                          <p:attrName>style.visibility</p:attrName>
                                        </p:attrNameLst>
                                      </p:cBhvr>
                                      <p:to>
                                        <p:strVal val="visible"/>
                                      </p:to>
                                    </p:set>
                                    <p:animEffect transition="in" filter="fade">
                                      <p:cBhvr>
                                        <p:cTn id="27" dur="1000"/>
                                        <p:tgtEl>
                                          <p:spTgt spid="4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7">
                                            <p:txEl>
                                              <p:pRg st="1" end="1"/>
                                            </p:txEl>
                                          </p:spTgt>
                                        </p:tgtEl>
                                        <p:attrNameLst>
                                          <p:attrName>style.visibility</p:attrName>
                                        </p:attrNameLst>
                                      </p:cBhvr>
                                      <p:to>
                                        <p:strVal val="visible"/>
                                      </p:to>
                                    </p:set>
                                    <p:animEffect transition="in" filter="fade">
                                      <p:cBhvr>
                                        <p:cTn id="32" dur="1000"/>
                                        <p:tgtEl>
                                          <p:spTgt spid="48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7">
                                            <p:txEl>
                                              <p:pRg st="2" end="2"/>
                                            </p:txEl>
                                          </p:spTgt>
                                        </p:tgtEl>
                                        <p:attrNameLst>
                                          <p:attrName>style.visibility</p:attrName>
                                        </p:attrNameLst>
                                      </p:cBhvr>
                                      <p:to>
                                        <p:strVal val="visible"/>
                                      </p:to>
                                    </p:set>
                                    <p:animEffect transition="in" filter="fade">
                                      <p:cBhvr>
                                        <p:cTn id="37" dur="1000"/>
                                        <p:tgtEl>
                                          <p:spTgt spid="48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8"/>
                                        </p:tgtEl>
                                        <p:attrNameLst>
                                          <p:attrName>style.visibility</p:attrName>
                                        </p:attrNameLst>
                                      </p:cBhvr>
                                      <p:to>
                                        <p:strVal val="visible"/>
                                      </p:to>
                                    </p:set>
                                    <p:animEffect transition="in" filter="fade">
                                      <p:cBhvr>
                                        <p:cTn id="42" dur="1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5"/>
          <p:cNvSpPr txBox="1">
            <a:spLocks noGrp="1"/>
          </p:cNvSpPr>
          <p:nvPr>
            <p:ph type="title"/>
          </p:nvPr>
        </p:nvSpPr>
        <p:spPr>
          <a:xfrm>
            <a:off x="6095463" y="3172296"/>
            <a:ext cx="2301669" cy="61674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None/>
            </a:pPr>
            <a:r>
              <a:rPr lang="fr-FR"/>
              <a:t>POUR RAPPEL</a:t>
            </a:r>
            <a:br>
              <a:rPr lang="fr-FR"/>
            </a:br>
            <a:endParaRPr/>
          </a:p>
        </p:txBody>
      </p:sp>
      <p:sp>
        <p:nvSpPr>
          <p:cNvPr id="494" name="Google Shape;494;p25"/>
          <p:cNvSpPr txBox="1">
            <a:spLocks noGrp="1"/>
          </p:cNvSpPr>
          <p:nvPr>
            <p:ph type="body" idx="1"/>
          </p:nvPr>
        </p:nvSpPr>
        <p:spPr>
          <a:xfrm>
            <a:off x="573788" y="260648"/>
            <a:ext cx="4862308" cy="6264696"/>
          </a:xfrm>
          <a:prstGeom prst="rect">
            <a:avLst/>
          </a:prstGeom>
          <a:solidFill>
            <a:srgbClr val="FFFF99"/>
          </a:solidFill>
          <a:ln w="57150" cap="flat" cmpd="sng">
            <a:solidFill>
              <a:srgbClr val="27606C"/>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00"/>
              <a:buNone/>
            </a:pPr>
            <a:endParaRPr sz="1600" b="1">
              <a:solidFill>
                <a:srgbClr val="C00000"/>
              </a:solidFill>
            </a:endParaRPr>
          </a:p>
          <a:p>
            <a:pPr marL="0" lvl="0" indent="0" algn="ctr" rtl="0">
              <a:lnSpc>
                <a:spcPct val="110000"/>
              </a:lnSpc>
              <a:spcBef>
                <a:spcPts val="700"/>
              </a:spcBef>
              <a:spcAft>
                <a:spcPts val="0"/>
              </a:spcAft>
              <a:buSzPts val="2400"/>
              <a:buNone/>
            </a:pPr>
            <a:r>
              <a:rPr lang="fr-FR">
                <a:solidFill>
                  <a:srgbClr val="506326"/>
                </a:solidFill>
              </a:rPr>
              <a:t>    </a:t>
            </a:r>
            <a:r>
              <a:rPr lang="fr-FR" sz="1600" b="1">
                <a:solidFill>
                  <a:srgbClr val="FF0000"/>
                </a:solidFill>
              </a:rPr>
              <a:t>LE DEPLACEMENT INTENTIONNEL devient renégociable</a:t>
            </a:r>
            <a:r>
              <a:rPr lang="fr-FR" sz="1600" b="1" u="sng">
                <a:solidFill>
                  <a:schemeClr val="hlink"/>
                </a:solidFill>
                <a:hlinkClick r:id="rId3"/>
              </a:rPr>
              <a:t>Vidéo</a:t>
            </a:r>
            <a:endParaRPr sz="1600" b="1">
              <a:solidFill>
                <a:srgbClr val="FF0000"/>
              </a:solidFill>
            </a:endParaRPr>
          </a:p>
          <a:p>
            <a:pPr marL="0" lvl="0" indent="0" algn="ctr" rtl="0">
              <a:lnSpc>
                <a:spcPct val="110000"/>
              </a:lnSpc>
              <a:spcBef>
                <a:spcPts val="700"/>
              </a:spcBef>
              <a:spcAft>
                <a:spcPts val="0"/>
              </a:spcAft>
              <a:buSzPts val="1600"/>
              <a:buNone/>
            </a:pPr>
            <a:r>
              <a:rPr lang="fr-FR" sz="1600" b="1">
                <a:solidFill>
                  <a:srgbClr val="A13939"/>
                </a:solidFill>
              </a:rPr>
              <a:t>    </a:t>
            </a:r>
            <a:r>
              <a:rPr lang="fr-FR" sz="1600">
                <a:solidFill>
                  <a:srgbClr val="506326"/>
                </a:solidFill>
              </a:rPr>
              <a:t> </a:t>
            </a:r>
            <a:r>
              <a:rPr lang="fr-FR" sz="1600" b="1">
                <a:solidFill>
                  <a:srgbClr val="FF0000"/>
                </a:solidFill>
              </a:rPr>
              <a:t>Les caractéristiques des gilets d’aide à la flottabilité</a:t>
            </a:r>
            <a:endParaRPr sz="1600" b="1">
              <a:solidFill>
                <a:srgbClr val="FF0000"/>
              </a:solidFill>
            </a:endParaRPr>
          </a:p>
          <a:p>
            <a:pPr marL="228600" lvl="0" indent="-228600" algn="l" rtl="0">
              <a:lnSpc>
                <a:spcPct val="110000"/>
              </a:lnSpc>
              <a:spcBef>
                <a:spcPts val="700"/>
              </a:spcBef>
              <a:spcAft>
                <a:spcPts val="0"/>
              </a:spcAft>
              <a:buSzPts val="1200"/>
              <a:buChar char="•"/>
            </a:pPr>
            <a:r>
              <a:rPr lang="fr-FR" sz="1200"/>
              <a:t>Une aide à la flottabilité doit avoir une mousse de flottaison qui ne peut pas être enlevée sur le haut du torse devant et derrière, au-dessus de la taille. Épaisseur minimale de 20 mm et d'une surface minimale de 400 cm² à l'avant et 400 cm2 à l'arrière pour toutes les tailles.</a:t>
            </a:r>
            <a:endParaRPr/>
          </a:p>
          <a:p>
            <a:pPr marL="228600" lvl="0" indent="-228600" algn="l" rtl="0">
              <a:lnSpc>
                <a:spcPct val="110000"/>
              </a:lnSpc>
              <a:spcBef>
                <a:spcPts val="700"/>
              </a:spcBef>
              <a:spcAft>
                <a:spcPts val="0"/>
              </a:spcAft>
              <a:buSzPts val="1200"/>
              <a:buChar char="•"/>
            </a:pPr>
            <a:r>
              <a:rPr lang="fr-FR" sz="1200"/>
              <a:t>Une aide à la flottabilité peut avoir une mousse de flottaison supplémentaire qui ne peut pas être enlevée à l'avant sous la taille. Cette mousse supplémentaire ne doit pas représenter plus de 50 pour cent de la mousse de flottaison totale. Cette mousse de flottaison supplémentaire doit faire partie de l'aide à la flottabilité et être non détachable. Cette mousse de flottaison supplémentaire peut être liée « à la jupe ».</a:t>
            </a:r>
            <a:endParaRPr/>
          </a:p>
          <a:p>
            <a:pPr marL="228600" lvl="0" indent="-228600" algn="l" rtl="0">
              <a:lnSpc>
                <a:spcPct val="110000"/>
              </a:lnSpc>
              <a:spcBef>
                <a:spcPts val="700"/>
              </a:spcBef>
              <a:spcAft>
                <a:spcPts val="0"/>
              </a:spcAft>
              <a:buSzPts val="1200"/>
              <a:buChar char="•"/>
            </a:pPr>
            <a:r>
              <a:rPr lang="fr-FR" sz="1200"/>
              <a:t>Une aide à la flottabilité doit avoir des bretelles de chaque côté pour supporter des charges de levage lors des activités de sauvetage.</a:t>
            </a:r>
            <a:endParaRPr/>
          </a:p>
          <a:p>
            <a:pPr marL="228600" lvl="0" indent="-228600" algn="l" rtl="0">
              <a:lnSpc>
                <a:spcPct val="110000"/>
              </a:lnSpc>
              <a:spcBef>
                <a:spcPts val="700"/>
              </a:spcBef>
              <a:spcAft>
                <a:spcPts val="0"/>
              </a:spcAft>
              <a:buSzPts val="1200"/>
              <a:buChar char="•"/>
            </a:pPr>
            <a:r>
              <a:rPr lang="fr-FR" sz="1200"/>
              <a:t>Pour éviter que l'utilisateur ne glisse pendant les activités de sauvetage, une aide à la flottabilité doit être conçue avec des sangles latérales de chaque côté ou une sangle d'entrejambe.</a:t>
            </a:r>
            <a:endParaRPr/>
          </a:p>
          <a:p>
            <a:pPr marL="0" lvl="0" indent="0" algn="ctr" rtl="0">
              <a:lnSpc>
                <a:spcPct val="110000"/>
              </a:lnSpc>
              <a:spcBef>
                <a:spcPts val="700"/>
              </a:spcBef>
              <a:spcAft>
                <a:spcPts val="0"/>
              </a:spcAft>
              <a:buSzPts val="1600"/>
              <a:buNone/>
            </a:pPr>
            <a:endParaRPr sz="1600" b="1">
              <a:solidFill>
                <a:srgbClr val="6B2626"/>
              </a:solidFill>
            </a:endParaRPr>
          </a:p>
        </p:txBody>
      </p:sp>
      <p:sp>
        <p:nvSpPr>
          <p:cNvPr id="495" name="Google Shape;495;p25"/>
          <p:cNvSpPr txBox="1">
            <a:spLocks noGrp="1"/>
          </p:cNvSpPr>
          <p:nvPr>
            <p:ph type="body" idx="2"/>
          </p:nvPr>
        </p:nvSpPr>
        <p:spPr>
          <a:xfrm>
            <a:off x="6084168" y="843948"/>
            <a:ext cx="2560340" cy="4214946"/>
          </a:xfrm>
          <a:prstGeom prst="rect">
            <a:avLst/>
          </a:prstGeom>
          <a:noFill/>
          <a:ln>
            <a:noFill/>
          </a:ln>
        </p:spPr>
        <p:txBody>
          <a:bodyPr spcFirstLastPara="1" wrap="square" lIns="91425" tIns="45700" rIns="91425" bIns="45700" anchor="t" anchorCtr="0">
            <a:normAutofit fontScale="97500"/>
          </a:bodyPr>
          <a:lstStyle/>
          <a:p>
            <a:pPr marL="0" lvl="0" indent="0" algn="l" rtl="0">
              <a:lnSpc>
                <a:spcPct val="110000"/>
              </a:lnSpc>
              <a:spcBef>
                <a:spcPts val="0"/>
              </a:spcBef>
              <a:spcAft>
                <a:spcPts val="0"/>
              </a:spcAft>
              <a:buSzPct val="100000"/>
              <a:buNone/>
            </a:pPr>
            <a:r>
              <a:rPr lang="fr-FR" sz="1600"/>
              <a:t>Au 1</a:t>
            </a:r>
            <a:r>
              <a:rPr lang="fr-FR" sz="1600" baseline="30000"/>
              <a:t>er</a:t>
            </a:r>
            <a:r>
              <a:rPr lang="fr-FR" sz="1600"/>
              <a:t> janvier 2022 modifications sur le règlement international et donc applicables depuis la validation du conseil fédéral  voir ci-contre</a:t>
            </a:r>
            <a:endParaRPr sz="1600"/>
          </a:p>
        </p:txBody>
      </p:sp>
      <p:sp>
        <p:nvSpPr>
          <p:cNvPr id="496" name="Google Shape;496;p25"/>
          <p:cNvSpPr/>
          <p:nvPr/>
        </p:nvSpPr>
        <p:spPr>
          <a:xfrm>
            <a:off x="666063" y="692696"/>
            <a:ext cx="256084" cy="284169"/>
          </a:xfrm>
          <a:prstGeom prst="curvedRightArrow">
            <a:avLst>
              <a:gd name="adj1" fmla="val 25000"/>
              <a:gd name="adj2" fmla="val 50000"/>
              <a:gd name="adj3" fmla="val 25000"/>
            </a:avLst>
          </a:prstGeom>
          <a:solidFill>
            <a:srgbClr val="FF0000"/>
          </a:solidFill>
          <a:ln w="25400" cap="flat" cmpd="sng">
            <a:solidFill>
              <a:srgbClr val="4783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97" name="Google Shape;497;p25"/>
          <p:cNvSpPr/>
          <p:nvPr/>
        </p:nvSpPr>
        <p:spPr>
          <a:xfrm>
            <a:off x="666063" y="1484784"/>
            <a:ext cx="256084" cy="284169"/>
          </a:xfrm>
          <a:prstGeom prst="curvedRightArrow">
            <a:avLst>
              <a:gd name="adj1" fmla="val 25000"/>
              <a:gd name="adj2" fmla="val 50000"/>
              <a:gd name="adj3" fmla="val 25000"/>
            </a:avLst>
          </a:prstGeom>
          <a:solidFill>
            <a:srgbClr val="FF0000"/>
          </a:solidFill>
          <a:ln w="25400" cap="flat" cmpd="sng">
            <a:solidFill>
              <a:srgbClr val="4783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498" name="Google Shape;498;p25"/>
          <p:cNvSpPr/>
          <p:nvPr/>
        </p:nvSpPr>
        <p:spPr>
          <a:xfrm>
            <a:off x="5715920" y="4221088"/>
            <a:ext cx="3419872"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a:p>
            <a:pPr marL="285750" marR="0" lvl="0" indent="-285750" algn="l" rtl="0">
              <a:spcBef>
                <a:spcPts val="0"/>
              </a:spcBef>
              <a:spcAft>
                <a:spcPts val="0"/>
              </a:spcAft>
              <a:buClr>
                <a:schemeClr val="lt1"/>
              </a:buClr>
              <a:buSzPts val="1800"/>
              <a:buFont typeface="Arial"/>
              <a:buChar char="•"/>
            </a:pPr>
            <a:r>
              <a:rPr lang="fr-FR" sz="1800">
                <a:solidFill>
                  <a:schemeClr val="lt1"/>
                </a:solidFill>
                <a:latin typeface="Twentieth Century"/>
                <a:ea typeface="Twentieth Century"/>
                <a:cs typeface="Twentieth Century"/>
                <a:sym typeface="Twentieth Century"/>
              </a:rPr>
              <a:t>Suppression de la caution de 15€ lors de dépôt de réclamation</a:t>
            </a:r>
            <a:endParaRPr/>
          </a:p>
          <a:p>
            <a:pPr marL="285750" marR="0" lvl="0" indent="-285750" algn="l" rtl="0">
              <a:spcBef>
                <a:spcPts val="0"/>
              </a:spcBef>
              <a:spcAft>
                <a:spcPts val="0"/>
              </a:spcAft>
              <a:buClr>
                <a:schemeClr val="lt1"/>
              </a:buClr>
              <a:buSzPts val="1800"/>
              <a:buFont typeface="Arial"/>
              <a:buChar char="•"/>
            </a:pPr>
            <a:r>
              <a:rPr lang="fr-FR" sz="1800">
                <a:solidFill>
                  <a:schemeClr val="lt1"/>
                </a:solidFill>
                <a:latin typeface="Twentieth Century"/>
                <a:ea typeface="Twentieth Century"/>
                <a:cs typeface="Twentieth Century"/>
                <a:sym typeface="Twentieth Century"/>
              </a:rPr>
              <a:t>Dépôt de vidéo non officielle uniquement sur N2 et N1 cf annexe  4 et dans des cas bien précis d’erreur manifeste et uniquement pour des 50</a:t>
            </a:r>
            <a:endParaRPr/>
          </a:p>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499" name="Google Shape;499;p25" descr="Euro"/>
          <p:cNvPicPr preferRelativeResize="0"/>
          <p:nvPr/>
        </p:nvPicPr>
        <p:blipFill rotWithShape="1">
          <a:blip r:embed="rId4">
            <a:alphaModFix/>
          </a:blip>
          <a:srcRect/>
          <a:stretch/>
        </p:blipFill>
        <p:spPr>
          <a:xfrm>
            <a:off x="6926891" y="3789040"/>
            <a:ext cx="638815" cy="638815"/>
          </a:xfrm>
          <a:prstGeom prst="rect">
            <a:avLst/>
          </a:prstGeom>
          <a:noFill/>
          <a:ln>
            <a:noFill/>
          </a:ln>
        </p:spPr>
      </p:pic>
      <p:sp>
        <p:nvSpPr>
          <p:cNvPr id="500" name="Google Shape;500;p25"/>
          <p:cNvSpPr/>
          <p:nvPr/>
        </p:nvSpPr>
        <p:spPr>
          <a:xfrm>
            <a:off x="5715920" y="1362045"/>
            <a:ext cx="360040" cy="288032"/>
          </a:xfrm>
          <a:prstGeom prst="left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01" name="Google Shape;501;p25"/>
          <p:cNvSpPr txBox="1"/>
          <p:nvPr/>
        </p:nvSpPr>
        <p:spPr>
          <a:xfrm>
            <a:off x="6156176" y="404664"/>
            <a:ext cx="23042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dk1"/>
                </a:solidFill>
                <a:latin typeface="Twentieth Century"/>
                <a:ea typeface="Twentieth Century"/>
                <a:cs typeface="Twentieth Century"/>
                <a:sym typeface="Twentieth Century"/>
              </a:rPr>
              <a:t>M</a:t>
            </a:r>
            <a:r>
              <a:rPr lang="fr-FR" sz="1800" b="1">
                <a:solidFill>
                  <a:srgbClr val="FF0000"/>
                </a:solidFill>
                <a:latin typeface="Twentieth Century"/>
                <a:ea typeface="Twentieth Century"/>
                <a:cs typeface="Twentieth Century"/>
                <a:sym typeface="Twentieth Century"/>
              </a:rPr>
              <a:t>MODIFICATIONS</a:t>
            </a:r>
            <a:endParaRPr sz="1800" b="1">
              <a:solidFill>
                <a:schemeClr val="dk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500"/>
                                        <p:tgtEl>
                                          <p:spTgt spid="4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500"/>
                                        <p:tgtEl>
                                          <p:spTgt spid="4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9"/>
                                        </p:tgtEl>
                                        <p:attrNameLst>
                                          <p:attrName>style.visibility</p:attrName>
                                        </p:attrNameLst>
                                      </p:cBhvr>
                                      <p:to>
                                        <p:strVal val="visible"/>
                                      </p:to>
                                    </p:set>
                                    <p:animEffect transition="in" filter="fade">
                                      <p:cBhvr>
                                        <p:cTn id="17" dur="1000"/>
                                        <p:tgtEl>
                                          <p:spTgt spid="499"/>
                                        </p:tgtEl>
                                      </p:cBhvr>
                                    </p:animEffect>
                                  </p:childTnLst>
                                </p:cTn>
                              </p:par>
                              <p:par>
                                <p:cTn id="18" presetID="10" presetClass="entr" presetSubtype="0" fill="hold" nodeType="withEffect">
                                  <p:stCondLst>
                                    <p:cond delay="0"/>
                                  </p:stCondLst>
                                  <p:childTnLst>
                                    <p:set>
                                      <p:cBhvr>
                                        <p:cTn id="19" dur="1" fill="hold">
                                          <p:stCondLst>
                                            <p:cond delay="0"/>
                                          </p:stCondLst>
                                        </p:cTn>
                                        <p:tgtEl>
                                          <p:spTgt spid="498"/>
                                        </p:tgtEl>
                                        <p:attrNameLst>
                                          <p:attrName>style.visibility</p:attrName>
                                        </p:attrNameLst>
                                      </p:cBhvr>
                                      <p:to>
                                        <p:strVal val="visible"/>
                                      </p:to>
                                    </p:set>
                                    <p:animEffect transition="in" filter="fade">
                                      <p:cBhvr>
                                        <p:cTn id="20" dur="10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6"/>
          <p:cNvSpPr txBox="1">
            <a:spLocks noGrp="1"/>
          </p:cNvSpPr>
          <p:nvPr>
            <p:ph type="body" idx="2"/>
          </p:nvPr>
        </p:nvSpPr>
        <p:spPr>
          <a:xfrm>
            <a:off x="9438723" y="3395101"/>
            <a:ext cx="541603" cy="220935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400"/>
              <a:buNone/>
            </a:pPr>
            <a:endParaRPr/>
          </a:p>
        </p:txBody>
      </p:sp>
      <p:sp>
        <p:nvSpPr>
          <p:cNvPr id="507" name="Google Shape;507;p26"/>
          <p:cNvSpPr txBox="1">
            <a:spLocks noGrp="1"/>
          </p:cNvSpPr>
          <p:nvPr>
            <p:ph type="title"/>
          </p:nvPr>
        </p:nvSpPr>
        <p:spPr>
          <a:xfrm>
            <a:off x="6253163" y="457200"/>
            <a:ext cx="2319337" cy="11969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None/>
            </a:pPr>
            <a:r>
              <a:rPr lang="fr-FR"/>
              <a:t>RAPPEL </a:t>
            </a:r>
            <a:br>
              <a:rPr lang="fr-FR"/>
            </a:br>
            <a:r>
              <a:rPr lang="fr-FR"/>
              <a:t>RÈGLES PARTICULIERES SLALOM</a:t>
            </a:r>
            <a:br>
              <a:rPr lang="fr-FR"/>
            </a:br>
            <a:endParaRPr/>
          </a:p>
        </p:txBody>
      </p:sp>
      <p:sp>
        <p:nvSpPr>
          <p:cNvPr id="508" name="Google Shape;508;p26"/>
          <p:cNvSpPr txBox="1">
            <a:spLocks noGrp="1"/>
          </p:cNvSpPr>
          <p:nvPr>
            <p:ph type="body" idx="1"/>
          </p:nvPr>
        </p:nvSpPr>
        <p:spPr>
          <a:xfrm>
            <a:off x="573088" y="332656"/>
            <a:ext cx="4863008" cy="6264696"/>
          </a:xfrm>
          <a:prstGeom prst="rect">
            <a:avLst/>
          </a:prstGeom>
          <a:solidFill>
            <a:srgbClr val="FFFF99"/>
          </a:solidFill>
          <a:ln w="57150" cap="flat" cmpd="sng">
            <a:solidFill>
              <a:srgbClr val="27606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fontScale="92500" lnSpcReduction="20000"/>
          </a:bodyPr>
          <a:lstStyle/>
          <a:p>
            <a:pPr marL="0" marR="0" lvl="0" indent="0" algn="l" rtl="0">
              <a:lnSpc>
                <a:spcPct val="110000"/>
              </a:lnSpc>
              <a:spcBef>
                <a:spcPts val="0"/>
              </a:spcBef>
              <a:spcAft>
                <a:spcPts val="0"/>
              </a:spcAft>
              <a:buClr>
                <a:schemeClr val="dk2"/>
              </a:buClr>
              <a:buSzPct val="100000"/>
              <a:buFont typeface="Arial"/>
              <a:buNone/>
            </a:pPr>
            <a:r>
              <a:rPr lang="fr-FR" sz="3200" b="1" i="0" u="none" strike="noStrike" cap="none">
                <a:solidFill>
                  <a:schemeClr val="dk1"/>
                </a:solidFill>
                <a:latin typeface="Cambria"/>
                <a:ea typeface="Cambria"/>
                <a:cs typeface="Cambria"/>
                <a:sym typeface="Cambria"/>
              </a:rPr>
              <a:t> </a:t>
            </a:r>
            <a:r>
              <a:rPr lang="fr-FR" sz="1700" b="1" i="0" u="none" strike="noStrike" cap="none">
                <a:solidFill>
                  <a:srgbClr val="506326"/>
                </a:solidFill>
                <a:latin typeface="Cambria"/>
                <a:ea typeface="Cambria"/>
                <a:cs typeface="Cambria"/>
                <a:sym typeface="Cambria"/>
              </a:rPr>
              <a:t>Article RP SLA 24 - </a:t>
            </a:r>
            <a:r>
              <a:rPr lang="fr-FR" sz="2200" b="1" i="0" u="none" strike="noStrike" cap="none">
                <a:solidFill>
                  <a:srgbClr val="506326"/>
                </a:solidFill>
                <a:latin typeface="Cambria"/>
                <a:ea typeface="Cambria"/>
                <a:cs typeface="Cambria"/>
                <a:sym typeface="Cambria"/>
              </a:rPr>
              <a:t>Fourniture des officiels sur les compétitions</a:t>
            </a:r>
            <a:endParaRPr/>
          </a:p>
          <a:p>
            <a:pPr marL="0" marR="0" lvl="0" indent="0" algn="l" rtl="0">
              <a:lnSpc>
                <a:spcPct val="110000"/>
              </a:lnSpc>
              <a:spcBef>
                <a:spcPts val="314"/>
              </a:spcBef>
              <a:spcAft>
                <a:spcPts val="0"/>
              </a:spcAft>
              <a:buClr>
                <a:schemeClr val="dk2"/>
              </a:buClr>
              <a:buSzPct val="100000"/>
              <a:buFont typeface="Arial"/>
              <a:buNone/>
            </a:pPr>
            <a:r>
              <a:rPr lang="fr-FR" sz="1700" b="1" i="0" u="none" strike="noStrike" cap="none">
                <a:solidFill>
                  <a:srgbClr val="6B2626"/>
                </a:solidFill>
                <a:latin typeface="Cambria"/>
                <a:ea typeface="Cambria"/>
                <a:cs typeface="Cambria"/>
                <a:sym typeface="Cambria"/>
              </a:rPr>
              <a:t>1 juge de 3 à 12 embarcations inscrites</a:t>
            </a:r>
            <a:endParaRPr/>
          </a:p>
          <a:p>
            <a:pPr marL="0" marR="0" lvl="0" indent="0" algn="l" rtl="0">
              <a:lnSpc>
                <a:spcPct val="110000"/>
              </a:lnSpc>
              <a:spcBef>
                <a:spcPts val="314"/>
              </a:spcBef>
              <a:spcAft>
                <a:spcPts val="0"/>
              </a:spcAft>
              <a:buClr>
                <a:schemeClr val="dk2"/>
              </a:buClr>
              <a:buSzPct val="100000"/>
              <a:buFont typeface="Arial"/>
              <a:buNone/>
            </a:pPr>
            <a:r>
              <a:rPr lang="fr-FR" sz="1700" b="1" i="0" u="none" strike="noStrike" cap="none">
                <a:solidFill>
                  <a:srgbClr val="6B2626"/>
                </a:solidFill>
                <a:latin typeface="Cambria"/>
                <a:ea typeface="Cambria"/>
                <a:cs typeface="Cambria"/>
                <a:sym typeface="Cambria"/>
              </a:rPr>
              <a:t>2 juges de 13 à 22 embarcations inscrites</a:t>
            </a:r>
            <a:endParaRPr/>
          </a:p>
          <a:p>
            <a:pPr marL="0" marR="0" lvl="0" indent="0" algn="l" rtl="0">
              <a:lnSpc>
                <a:spcPct val="110000"/>
              </a:lnSpc>
              <a:spcBef>
                <a:spcPts val="314"/>
              </a:spcBef>
              <a:spcAft>
                <a:spcPts val="0"/>
              </a:spcAft>
              <a:buClr>
                <a:schemeClr val="dk2"/>
              </a:buClr>
              <a:buSzPct val="100000"/>
              <a:buFont typeface="Arial"/>
              <a:buNone/>
            </a:pPr>
            <a:r>
              <a:rPr lang="fr-FR" sz="1700" b="1" i="0" u="none" strike="noStrike" cap="none">
                <a:solidFill>
                  <a:srgbClr val="6B2626"/>
                </a:solidFill>
                <a:latin typeface="Cambria"/>
                <a:ea typeface="Cambria"/>
                <a:cs typeface="Cambria"/>
                <a:sym typeface="Cambria"/>
              </a:rPr>
              <a:t>3 juges à partir de 23 embarcations inscrites</a:t>
            </a:r>
            <a:endParaRPr/>
          </a:p>
          <a:p>
            <a:pPr marL="0" marR="0" lvl="0" indent="0" algn="l" rtl="0">
              <a:lnSpc>
                <a:spcPct val="110000"/>
              </a:lnSpc>
              <a:spcBef>
                <a:spcPts val="314"/>
              </a:spcBef>
              <a:spcAft>
                <a:spcPts val="0"/>
              </a:spcAft>
              <a:buClr>
                <a:schemeClr val="dk2"/>
              </a:buClr>
              <a:buSzPct val="100000"/>
              <a:buFont typeface="Arial"/>
              <a:buNone/>
            </a:pPr>
            <a:r>
              <a:rPr lang="fr-FR" sz="1700" b="0" i="0" u="none" strike="noStrike" cap="none">
                <a:solidFill>
                  <a:srgbClr val="506326"/>
                </a:solidFill>
                <a:latin typeface="Cambria"/>
                <a:ea typeface="Cambria"/>
                <a:cs typeface="Cambria"/>
                <a:sym typeface="Cambria"/>
              </a:rPr>
              <a:t>Rappel : </a:t>
            </a:r>
            <a:endParaRPr/>
          </a:p>
          <a:p>
            <a:pPr marL="0" marR="0" lvl="0" indent="0" algn="l" rtl="0">
              <a:lnSpc>
                <a:spcPct val="110000"/>
              </a:lnSpc>
              <a:spcBef>
                <a:spcPts val="314"/>
              </a:spcBef>
              <a:spcAft>
                <a:spcPts val="0"/>
              </a:spcAft>
              <a:buClr>
                <a:schemeClr val="dk2"/>
              </a:buClr>
              <a:buSzPct val="100000"/>
              <a:buFont typeface="Arial"/>
              <a:buNone/>
            </a:pPr>
            <a:r>
              <a:rPr lang="fr-FR" sz="1700" b="0" i="0" u="none" strike="noStrike" cap="none">
                <a:solidFill>
                  <a:srgbClr val="506326"/>
                </a:solidFill>
                <a:latin typeface="Cambria"/>
                <a:ea typeface="Cambria"/>
                <a:cs typeface="Cambria"/>
                <a:sym typeface="Cambria"/>
              </a:rPr>
              <a:t>Le montant de l’amende est de 100€ par phase de course et par juge à régler à l’organisateur.</a:t>
            </a:r>
            <a:endParaRPr/>
          </a:p>
          <a:p>
            <a:pPr marL="0" marR="0" lvl="0" indent="0" algn="l" rtl="0">
              <a:lnSpc>
                <a:spcPct val="110000"/>
              </a:lnSpc>
              <a:spcBef>
                <a:spcPts val="314"/>
              </a:spcBef>
              <a:spcAft>
                <a:spcPts val="0"/>
              </a:spcAft>
              <a:buClr>
                <a:schemeClr val="dk2"/>
              </a:buClr>
              <a:buSzPct val="100000"/>
              <a:buFont typeface="Arial"/>
              <a:buNone/>
            </a:pPr>
            <a:endParaRPr sz="1700" b="0" i="0" u="none" strike="noStrike" cap="none">
              <a:solidFill>
                <a:srgbClr val="506326"/>
              </a:solidFill>
              <a:latin typeface="Cambria"/>
              <a:ea typeface="Cambria"/>
              <a:cs typeface="Cambria"/>
              <a:sym typeface="Cambria"/>
            </a:endParaRPr>
          </a:p>
          <a:p>
            <a:pPr marL="0" marR="0" lvl="0" indent="0" algn="l" rtl="0">
              <a:lnSpc>
                <a:spcPct val="110000"/>
              </a:lnSpc>
              <a:spcBef>
                <a:spcPts val="407"/>
              </a:spcBef>
              <a:spcAft>
                <a:spcPts val="0"/>
              </a:spcAft>
              <a:buClr>
                <a:schemeClr val="dk2"/>
              </a:buClr>
              <a:buSzPct val="100000"/>
              <a:buFont typeface="Arial"/>
              <a:buNone/>
            </a:pPr>
            <a:r>
              <a:rPr lang="fr-FR" sz="2200" b="1" i="1" u="none" strike="noStrike" cap="none">
                <a:solidFill>
                  <a:srgbClr val="506326"/>
                </a:solidFill>
                <a:latin typeface="Cambria"/>
                <a:ea typeface="Cambria"/>
                <a:cs typeface="Cambria"/>
                <a:sym typeface="Cambria"/>
              </a:rPr>
              <a:t>Section 5 : Les réclamations et sanctions</a:t>
            </a:r>
            <a:endParaRPr/>
          </a:p>
          <a:p>
            <a:pPr marL="0" marR="0" lvl="0" indent="0" algn="l" rtl="0">
              <a:lnSpc>
                <a:spcPct val="110000"/>
              </a:lnSpc>
              <a:spcBef>
                <a:spcPts val="314"/>
              </a:spcBef>
              <a:spcAft>
                <a:spcPts val="0"/>
              </a:spcAft>
              <a:buClr>
                <a:schemeClr val="dk2"/>
              </a:buClr>
              <a:buSzPct val="100000"/>
              <a:buFont typeface="Arial"/>
              <a:buNone/>
            </a:pPr>
            <a:r>
              <a:rPr lang="fr-FR" sz="1700" b="1" i="1" u="none" strike="noStrike" cap="none">
                <a:solidFill>
                  <a:srgbClr val="506326"/>
                </a:solidFill>
                <a:latin typeface="Cambria"/>
                <a:ea typeface="Cambria"/>
                <a:cs typeface="Cambria"/>
                <a:sym typeface="Cambria"/>
              </a:rPr>
              <a:t>- Demandes de vérifications</a:t>
            </a:r>
            <a:endParaRPr/>
          </a:p>
          <a:p>
            <a:pPr marL="0" marR="0" lvl="0" indent="0" algn="l" rtl="0">
              <a:lnSpc>
                <a:spcPct val="110000"/>
              </a:lnSpc>
              <a:spcBef>
                <a:spcPts val="314"/>
              </a:spcBef>
              <a:spcAft>
                <a:spcPts val="0"/>
              </a:spcAft>
              <a:buClr>
                <a:schemeClr val="dk2"/>
              </a:buClr>
              <a:buSzPct val="100000"/>
              <a:buFont typeface="Arial"/>
              <a:buNone/>
            </a:pPr>
            <a:r>
              <a:rPr lang="fr-FR" sz="1700" b="1" i="1" u="none" strike="noStrike" cap="none">
                <a:solidFill>
                  <a:srgbClr val="506326"/>
                </a:solidFill>
                <a:latin typeface="Cambria"/>
                <a:ea typeface="Cambria"/>
                <a:cs typeface="Cambria"/>
                <a:sym typeface="Cambria"/>
              </a:rPr>
              <a:t>Elles sont faites  au plus tard </a:t>
            </a:r>
            <a:r>
              <a:rPr lang="fr-FR" sz="1700" b="1" i="1" u="none" strike="noStrike" cap="none">
                <a:solidFill>
                  <a:srgbClr val="FF0000"/>
                </a:solidFill>
                <a:latin typeface="Cambria"/>
                <a:ea typeface="Cambria"/>
                <a:cs typeface="Cambria"/>
                <a:sym typeface="Cambria"/>
              </a:rPr>
              <a:t>10 minutes </a:t>
            </a:r>
            <a:r>
              <a:rPr lang="fr-FR" sz="1700" b="1" i="1" u="none" strike="noStrike" cap="none">
                <a:solidFill>
                  <a:srgbClr val="506326"/>
                </a:solidFill>
                <a:latin typeface="Cambria"/>
                <a:ea typeface="Cambria"/>
                <a:cs typeface="Cambria"/>
                <a:sym typeface="Cambria"/>
              </a:rPr>
              <a:t>après l’affichage des résultats officieux pour être recevables auprès du juge-arbitre pour toute question touchant au jugement ou au chronométrage. </a:t>
            </a:r>
            <a:endParaRPr/>
          </a:p>
          <a:p>
            <a:pPr marL="0" marR="0" lvl="0" indent="0" algn="l" rtl="0">
              <a:lnSpc>
                <a:spcPct val="110000"/>
              </a:lnSpc>
              <a:spcBef>
                <a:spcPts val="314"/>
              </a:spcBef>
              <a:spcAft>
                <a:spcPts val="0"/>
              </a:spcAft>
              <a:buClr>
                <a:schemeClr val="dk2"/>
              </a:buClr>
              <a:buSzPct val="100000"/>
              <a:buFont typeface="Arial"/>
              <a:buNone/>
            </a:pPr>
            <a:r>
              <a:rPr lang="fr-FR" sz="1700" b="1" i="1" u="none" strike="noStrike" cap="none">
                <a:solidFill>
                  <a:srgbClr val="506326"/>
                </a:solidFill>
                <a:latin typeface="Cambria"/>
                <a:ea typeface="Cambria"/>
                <a:cs typeface="Cambria"/>
                <a:sym typeface="Cambria"/>
              </a:rPr>
              <a:t> Une demande de vérification ne peut être faite contre un autre compétiteur.</a:t>
            </a:r>
            <a:endParaRPr/>
          </a:p>
          <a:p>
            <a:pPr marL="0" marR="0" lvl="0" indent="0" algn="l" rtl="0">
              <a:lnSpc>
                <a:spcPct val="110000"/>
              </a:lnSpc>
              <a:spcBef>
                <a:spcPts val="351"/>
              </a:spcBef>
              <a:spcAft>
                <a:spcPts val="0"/>
              </a:spcAft>
              <a:buClr>
                <a:schemeClr val="dk2"/>
              </a:buClr>
              <a:buSzPct val="100000"/>
              <a:buFont typeface="Arial"/>
              <a:buNone/>
            </a:pPr>
            <a:r>
              <a:rPr lang="fr-FR" sz="1900" b="1" i="1" u="none" strike="noStrike" cap="none">
                <a:solidFill>
                  <a:srgbClr val="6B2626"/>
                </a:solidFill>
                <a:highlight>
                  <a:srgbClr val="FFFF00"/>
                </a:highlight>
                <a:latin typeface="Cambria"/>
                <a:ea typeface="Cambria"/>
                <a:cs typeface="Cambria"/>
                <a:sym typeface="Cambria"/>
              </a:rPr>
              <a:t>Une seule demande de vérification est possible par compétiteur et par course. Si la demande aboutit positivement alors le demandeur récupère son droit de poser une demande de vérification.</a:t>
            </a:r>
            <a:endParaRPr/>
          </a:p>
        </p:txBody>
      </p:sp>
      <p:pic>
        <p:nvPicPr>
          <p:cNvPr id="509" name="Google Shape;509;p26" descr="RÃ©sultat de recherche d'images pour &quot;image  pour rÃ©clamations&quot;"/>
          <p:cNvPicPr preferRelativeResize="0"/>
          <p:nvPr/>
        </p:nvPicPr>
        <p:blipFill rotWithShape="1">
          <a:blip r:embed="rId3">
            <a:alphaModFix/>
          </a:blip>
          <a:srcRect/>
          <a:stretch/>
        </p:blipFill>
        <p:spPr>
          <a:xfrm>
            <a:off x="5796136" y="2996952"/>
            <a:ext cx="3188829" cy="2274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xEl>
                                              <p:pRg st="0" end="0"/>
                                            </p:txEl>
                                          </p:spTgt>
                                        </p:tgtEl>
                                        <p:attrNameLst>
                                          <p:attrName>style.visibility</p:attrName>
                                        </p:attrNameLst>
                                      </p:cBhvr>
                                      <p:to>
                                        <p:strVal val="visible"/>
                                      </p:to>
                                    </p:set>
                                    <p:animEffect transition="in" filter="fade">
                                      <p:cBhvr>
                                        <p:cTn id="7" dur="1000"/>
                                        <p:tgtEl>
                                          <p:spTgt spid="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
                                            <p:txEl>
                                              <p:pRg st="1" end="1"/>
                                            </p:txEl>
                                          </p:spTgt>
                                        </p:tgtEl>
                                        <p:attrNameLst>
                                          <p:attrName>style.visibility</p:attrName>
                                        </p:attrNameLst>
                                      </p:cBhvr>
                                      <p:to>
                                        <p:strVal val="visible"/>
                                      </p:to>
                                    </p:set>
                                    <p:animEffect transition="in" filter="fade">
                                      <p:cBhvr>
                                        <p:cTn id="12" dur="1000"/>
                                        <p:tgtEl>
                                          <p:spTgt spid="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8">
                                            <p:txEl>
                                              <p:pRg st="2" end="2"/>
                                            </p:txEl>
                                          </p:spTgt>
                                        </p:tgtEl>
                                        <p:attrNameLst>
                                          <p:attrName>style.visibility</p:attrName>
                                        </p:attrNameLst>
                                      </p:cBhvr>
                                      <p:to>
                                        <p:strVal val="visible"/>
                                      </p:to>
                                    </p:set>
                                    <p:animEffect transition="in" filter="fade">
                                      <p:cBhvr>
                                        <p:cTn id="17" dur="1000"/>
                                        <p:tgtEl>
                                          <p:spTgt spid="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8">
                                            <p:txEl>
                                              <p:pRg st="3" end="3"/>
                                            </p:txEl>
                                          </p:spTgt>
                                        </p:tgtEl>
                                        <p:attrNameLst>
                                          <p:attrName>style.visibility</p:attrName>
                                        </p:attrNameLst>
                                      </p:cBhvr>
                                      <p:to>
                                        <p:strVal val="visible"/>
                                      </p:to>
                                    </p:set>
                                    <p:animEffect transition="in" filter="fade">
                                      <p:cBhvr>
                                        <p:cTn id="22" dur="1000"/>
                                        <p:tgtEl>
                                          <p:spTgt spid="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8">
                                            <p:txEl>
                                              <p:pRg st="4" end="4"/>
                                            </p:txEl>
                                          </p:spTgt>
                                        </p:tgtEl>
                                        <p:attrNameLst>
                                          <p:attrName>style.visibility</p:attrName>
                                        </p:attrNameLst>
                                      </p:cBhvr>
                                      <p:to>
                                        <p:strVal val="visible"/>
                                      </p:to>
                                    </p:set>
                                    <p:animEffect transition="in" filter="fade">
                                      <p:cBhvr>
                                        <p:cTn id="27" dur="1000"/>
                                        <p:tgtEl>
                                          <p:spTgt spid="5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8">
                                            <p:txEl>
                                              <p:pRg st="5" end="5"/>
                                            </p:txEl>
                                          </p:spTgt>
                                        </p:tgtEl>
                                        <p:attrNameLst>
                                          <p:attrName>style.visibility</p:attrName>
                                        </p:attrNameLst>
                                      </p:cBhvr>
                                      <p:to>
                                        <p:strVal val="visible"/>
                                      </p:to>
                                    </p:set>
                                    <p:animEffect transition="in" filter="fade">
                                      <p:cBhvr>
                                        <p:cTn id="32" dur="1000"/>
                                        <p:tgtEl>
                                          <p:spTgt spid="5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8">
                                            <p:txEl>
                                              <p:pRg st="6" end="6"/>
                                            </p:txEl>
                                          </p:spTgt>
                                        </p:tgtEl>
                                        <p:attrNameLst>
                                          <p:attrName>style.visibility</p:attrName>
                                        </p:attrNameLst>
                                      </p:cBhvr>
                                      <p:to>
                                        <p:strVal val="visible"/>
                                      </p:to>
                                    </p:set>
                                    <p:animEffect transition="in" filter="fade">
                                      <p:cBhvr>
                                        <p:cTn id="37" dur="1000"/>
                                        <p:tgtEl>
                                          <p:spTgt spid="5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8">
                                            <p:txEl>
                                              <p:pRg st="7" end="7"/>
                                            </p:txEl>
                                          </p:spTgt>
                                        </p:tgtEl>
                                        <p:attrNameLst>
                                          <p:attrName>style.visibility</p:attrName>
                                        </p:attrNameLst>
                                      </p:cBhvr>
                                      <p:to>
                                        <p:strVal val="visible"/>
                                      </p:to>
                                    </p:set>
                                    <p:animEffect transition="in" filter="fade">
                                      <p:cBhvr>
                                        <p:cTn id="42" dur="1000"/>
                                        <p:tgtEl>
                                          <p:spTgt spid="5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8">
                                            <p:txEl>
                                              <p:pRg st="8" end="8"/>
                                            </p:txEl>
                                          </p:spTgt>
                                        </p:tgtEl>
                                        <p:attrNameLst>
                                          <p:attrName>style.visibility</p:attrName>
                                        </p:attrNameLst>
                                      </p:cBhvr>
                                      <p:to>
                                        <p:strVal val="visible"/>
                                      </p:to>
                                    </p:set>
                                    <p:animEffect transition="in" filter="fade">
                                      <p:cBhvr>
                                        <p:cTn id="47" dur="1000"/>
                                        <p:tgtEl>
                                          <p:spTgt spid="50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8">
                                            <p:txEl>
                                              <p:pRg st="9" end="9"/>
                                            </p:txEl>
                                          </p:spTgt>
                                        </p:tgtEl>
                                        <p:attrNameLst>
                                          <p:attrName>style.visibility</p:attrName>
                                        </p:attrNameLst>
                                      </p:cBhvr>
                                      <p:to>
                                        <p:strVal val="visible"/>
                                      </p:to>
                                    </p:set>
                                    <p:animEffect transition="in" filter="fade">
                                      <p:cBhvr>
                                        <p:cTn id="52" dur="1000"/>
                                        <p:tgtEl>
                                          <p:spTgt spid="50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8">
                                            <p:txEl>
                                              <p:pRg st="10" end="10"/>
                                            </p:txEl>
                                          </p:spTgt>
                                        </p:tgtEl>
                                        <p:attrNameLst>
                                          <p:attrName>style.visibility</p:attrName>
                                        </p:attrNameLst>
                                      </p:cBhvr>
                                      <p:to>
                                        <p:strVal val="visible"/>
                                      </p:to>
                                    </p:set>
                                    <p:animEffect transition="in" filter="fade">
                                      <p:cBhvr>
                                        <p:cTn id="57" dur="1000"/>
                                        <p:tgtEl>
                                          <p:spTgt spid="50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08">
                                            <p:txEl>
                                              <p:pRg st="11" end="11"/>
                                            </p:txEl>
                                          </p:spTgt>
                                        </p:tgtEl>
                                        <p:attrNameLst>
                                          <p:attrName>style.visibility</p:attrName>
                                        </p:attrNameLst>
                                      </p:cBhvr>
                                      <p:to>
                                        <p:strVal val="visible"/>
                                      </p:to>
                                    </p:set>
                                    <p:animEffect transition="in" filter="fade">
                                      <p:cBhvr>
                                        <p:cTn id="62" dur="1000"/>
                                        <p:tgtEl>
                                          <p:spTgt spid="50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fade">
                                      <p:cBhvr>
                                        <p:cTn id="67"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3"/>
        <p:cNvGrpSpPr/>
        <p:nvPr/>
      </p:nvGrpSpPr>
      <p:grpSpPr>
        <a:xfrm>
          <a:off x="0" y="0"/>
          <a:ext cx="0" cy="0"/>
          <a:chOff x="0" y="0"/>
          <a:chExt cx="0" cy="0"/>
        </a:xfrm>
      </p:grpSpPr>
      <p:sp>
        <p:nvSpPr>
          <p:cNvPr id="514" name="Google Shape;514;p27"/>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pic>
        <p:nvPicPr>
          <p:cNvPr id="515" name="Google Shape;515;p27" descr="Une image contenant texte&#10;&#10;Description générée automatiquement"/>
          <p:cNvPicPr preferRelativeResize="0"/>
          <p:nvPr/>
        </p:nvPicPr>
        <p:blipFill rotWithShape="1">
          <a:blip r:embed="rId3">
            <a:alphaModFix/>
          </a:blip>
          <a:srcRect/>
          <a:stretch/>
        </p:blipFill>
        <p:spPr>
          <a:xfrm>
            <a:off x="467544" y="332994"/>
            <a:ext cx="8208911" cy="5639516"/>
          </a:xfrm>
          <a:prstGeom prst="rect">
            <a:avLst/>
          </a:prstGeom>
          <a:noFill/>
          <a:ln>
            <a:noFill/>
          </a:ln>
        </p:spPr>
      </p:pic>
      <p:sp>
        <p:nvSpPr>
          <p:cNvPr id="516" name="Google Shape;516;p27"/>
          <p:cNvSpPr/>
          <p:nvPr/>
        </p:nvSpPr>
        <p:spPr>
          <a:xfrm rot="-5400000">
            <a:off x="4129089" y="1843086"/>
            <a:ext cx="885825" cy="9144000"/>
          </a:xfrm>
          <a:custGeom>
            <a:avLst/>
            <a:gdLst/>
            <a:ahLst/>
            <a:cxnLst/>
            <a:rect l="l" t="t" r="r" b="b"/>
            <a:pathLst>
              <a:path w="885825" h="12192000" extrusionOk="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dk2"/>
          </a:solidFill>
          <a:ln>
            <a:noFill/>
          </a:ln>
        </p:spPr>
      </p:sp>
      <p:sp>
        <p:nvSpPr>
          <p:cNvPr id="517" name="Google Shape;517;p27"/>
          <p:cNvSpPr txBox="1"/>
          <p:nvPr/>
        </p:nvSpPr>
        <p:spPr>
          <a:xfrm>
            <a:off x="899592" y="6305504"/>
            <a:ext cx="75608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lt1"/>
                </a:solidFill>
                <a:latin typeface="Twentieth Century"/>
                <a:ea typeface="Twentieth Century"/>
                <a:cs typeface="Twentieth Century"/>
                <a:sym typeface="Twentieth Century"/>
              </a:rPr>
              <a:t>Côté pratico-pratique : les fiches de jugement légendées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gtEl>
                                        <p:attrNameLst>
                                          <p:attrName>style.visibility</p:attrName>
                                        </p:attrNameLst>
                                      </p:cBhvr>
                                      <p:to>
                                        <p:strVal val="visible"/>
                                      </p:to>
                                    </p:set>
                                    <p:animEffect transition="in" filter="fade">
                                      <p:cBhvr>
                                        <p:cTn id="12" dur="20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28"/>
          <p:cNvPicPr preferRelativeResize="0"/>
          <p:nvPr/>
        </p:nvPicPr>
        <p:blipFill rotWithShape="1">
          <a:blip r:embed="rId3">
            <a:alphaModFix/>
          </a:blip>
          <a:srcRect/>
          <a:stretch/>
        </p:blipFill>
        <p:spPr>
          <a:xfrm>
            <a:off x="3635896" y="1638421"/>
            <a:ext cx="3025755" cy="2950769"/>
          </a:xfrm>
          <a:prstGeom prst="rect">
            <a:avLst/>
          </a:prstGeom>
          <a:noFill/>
          <a:ln>
            <a:noFill/>
          </a:ln>
        </p:spPr>
      </p:pic>
      <p:sp>
        <p:nvSpPr>
          <p:cNvPr id="523" name="Google Shape;523;p28"/>
          <p:cNvSpPr txBox="1">
            <a:spLocks noGrp="1"/>
          </p:cNvSpPr>
          <p:nvPr>
            <p:ph type="title"/>
          </p:nvPr>
        </p:nvSpPr>
        <p:spPr>
          <a:xfrm>
            <a:off x="827088" y="200025"/>
            <a:ext cx="7631112" cy="11779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DOCUMENTS FORMATION</a:t>
            </a:r>
            <a:endParaRPr/>
          </a:p>
        </p:txBody>
      </p:sp>
      <p:sp>
        <p:nvSpPr>
          <p:cNvPr id="524" name="Google Shape;524;p28"/>
          <p:cNvSpPr txBox="1">
            <a:spLocks noGrp="1"/>
          </p:cNvSpPr>
          <p:nvPr>
            <p:ph type="body" idx="2"/>
          </p:nvPr>
        </p:nvSpPr>
        <p:spPr>
          <a:xfrm rot="1408759">
            <a:off x="6123390" y="2997920"/>
            <a:ext cx="2492357" cy="185589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000"/>
              <a:buChar char="•"/>
            </a:pPr>
            <a:r>
              <a:rPr lang="fr-FR" b="1" u="sng">
                <a:solidFill>
                  <a:schemeClr val="hlink"/>
                </a:solidFill>
                <a:hlinkClick r:id="rId4"/>
              </a:rPr>
              <a:t>Quiz – Fiches</a:t>
            </a:r>
            <a:endParaRPr/>
          </a:p>
          <a:p>
            <a:pPr marL="228600" lvl="0" indent="-228600" algn="l" rtl="0">
              <a:lnSpc>
                <a:spcPct val="110000"/>
              </a:lnSpc>
              <a:spcBef>
                <a:spcPts val="700"/>
              </a:spcBef>
              <a:spcAft>
                <a:spcPts val="0"/>
              </a:spcAft>
              <a:buSzPts val="2000"/>
              <a:buChar char="•"/>
            </a:pPr>
            <a:r>
              <a:rPr lang="fr-FR" b="1" u="sng">
                <a:solidFill>
                  <a:schemeClr val="hlink"/>
                </a:solidFill>
                <a:hlinkClick r:id="rId5"/>
              </a:rPr>
              <a:t> </a:t>
            </a:r>
            <a:r>
              <a:rPr lang="fr-FR" b="1" u="sng">
                <a:solidFill>
                  <a:schemeClr val="hlink"/>
                </a:solidFill>
                <a:hlinkClick r:id="rId6"/>
              </a:rPr>
              <a:t>test\3 </a:t>
            </a:r>
            <a:endParaRPr b="1"/>
          </a:p>
        </p:txBody>
      </p:sp>
      <p:sp>
        <p:nvSpPr>
          <p:cNvPr id="525" name="Google Shape;525;p28"/>
          <p:cNvSpPr txBox="1">
            <a:spLocks noGrp="1"/>
          </p:cNvSpPr>
          <p:nvPr>
            <p:ph type="body" idx="1"/>
          </p:nvPr>
        </p:nvSpPr>
        <p:spPr>
          <a:xfrm rot="-616013">
            <a:off x="1160417" y="2980731"/>
            <a:ext cx="2592104" cy="189026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000"/>
              <a:buChar char="•"/>
            </a:pPr>
            <a:r>
              <a:rPr lang="fr-FR" b="1" u="sng">
                <a:solidFill>
                  <a:schemeClr val="hlink"/>
                </a:solidFill>
                <a:hlinkClick r:id="rId7"/>
              </a:rPr>
              <a:t>Formation  juge 2022 2024 .pptx</a:t>
            </a:r>
            <a:endParaRPr b="1">
              <a:solidFill>
                <a:srgbClr val="704B6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9"/>
          <p:cNvSpPr txBox="1">
            <a:spLocks noGrp="1"/>
          </p:cNvSpPr>
          <p:nvPr>
            <p:ph type="subTitle" idx="1"/>
          </p:nvPr>
        </p:nvSpPr>
        <p:spPr>
          <a:xfrm>
            <a:off x="1660525" y="5978525"/>
            <a:ext cx="6034088" cy="74295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600"/>
              <a:buFont typeface="Arial"/>
              <a:buNone/>
            </a:pPr>
            <a:endParaRPr sz="1600" u="sng">
              <a:solidFill>
                <a:schemeClr val="hlink"/>
              </a:solidFill>
              <a:hlinkClick r:id="rId3"/>
            </a:endParaRPr>
          </a:p>
          <a:p>
            <a:pPr marL="0" lvl="0" indent="0" algn="ctr" rtl="0">
              <a:lnSpc>
                <a:spcPct val="100000"/>
              </a:lnSpc>
              <a:spcBef>
                <a:spcPts val="700"/>
              </a:spcBef>
              <a:spcAft>
                <a:spcPts val="0"/>
              </a:spcAft>
              <a:buSzPts val="1500"/>
              <a:buFont typeface="Arial"/>
              <a:buNone/>
            </a:pPr>
            <a:endParaRPr u="sng">
              <a:solidFill>
                <a:schemeClr val="hlink"/>
              </a:solidFill>
              <a:hlinkClick r:id="rId3"/>
            </a:endParaRPr>
          </a:p>
        </p:txBody>
      </p:sp>
      <p:pic>
        <p:nvPicPr>
          <p:cNvPr id="531" name="Google Shape;531;p29"/>
          <p:cNvPicPr preferRelativeResize="0"/>
          <p:nvPr/>
        </p:nvPicPr>
        <p:blipFill rotWithShape="1">
          <a:blip r:embed="rId4">
            <a:alphaModFix/>
          </a:blip>
          <a:srcRect/>
          <a:stretch/>
        </p:blipFill>
        <p:spPr>
          <a:xfrm>
            <a:off x="1475656" y="548680"/>
            <a:ext cx="6390434" cy="5328592"/>
          </a:xfrm>
          <a:prstGeom prst="ellipse">
            <a:avLst/>
          </a:prstGeom>
          <a:noFill/>
          <a:ln>
            <a:noFill/>
          </a:ln>
        </p:spPr>
      </p:pic>
      <p:sp>
        <p:nvSpPr>
          <p:cNvPr id="532" name="Google Shape;532;p29"/>
          <p:cNvSpPr/>
          <p:nvPr/>
        </p:nvSpPr>
        <p:spPr>
          <a:xfrm rot="-752583">
            <a:off x="226302" y="406531"/>
            <a:ext cx="4053245" cy="13388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4050" b="1">
                <a:solidFill>
                  <a:srgbClr val="FFFFFF"/>
                </a:solidFill>
                <a:latin typeface="Twentieth Century"/>
                <a:ea typeface="Twentieth Century"/>
                <a:cs typeface="Twentieth Century"/>
                <a:sym typeface="Twentieth Century"/>
              </a:rPr>
              <a:t>Merci de Votre Attention</a:t>
            </a:r>
            <a:endParaRPr/>
          </a:p>
        </p:txBody>
      </p:sp>
      <p:sp>
        <p:nvSpPr>
          <p:cNvPr id="533" name="Google Shape;533;p29"/>
          <p:cNvSpPr/>
          <p:nvPr/>
        </p:nvSpPr>
        <p:spPr>
          <a:xfrm>
            <a:off x="3352800" y="1628775"/>
            <a:ext cx="2874963" cy="287338"/>
          </a:xfrm>
          <a:prstGeom prst="rect">
            <a:avLst/>
          </a:prstGeom>
          <a:solidFill>
            <a:srgbClr val="FFFF00"/>
          </a:solidFill>
          <a:ln w="25400" cap="flat" cmpd="sng">
            <a:solidFill>
              <a:srgbClr val="3B90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i="1">
                <a:solidFill>
                  <a:schemeClr val="dk1"/>
                </a:solidFill>
                <a:latin typeface="Twentieth Century"/>
                <a:ea typeface="Twentieth Century"/>
                <a:cs typeface="Twentieth Century"/>
                <a:sym typeface="Twentieth Century"/>
              </a:rPr>
              <a:t>FIN</a:t>
            </a:r>
            <a:endParaRPr/>
          </a:p>
        </p:txBody>
      </p:sp>
      <p:pic>
        <p:nvPicPr>
          <p:cNvPr id="534" name="Google Shape;534;p29"/>
          <p:cNvPicPr preferRelativeResize="0"/>
          <p:nvPr/>
        </p:nvPicPr>
        <p:blipFill rotWithShape="1">
          <a:blip r:embed="rId5">
            <a:alphaModFix/>
          </a:blip>
          <a:srcRect/>
          <a:stretch/>
        </p:blipFill>
        <p:spPr>
          <a:xfrm>
            <a:off x="3726746" y="4638317"/>
            <a:ext cx="2127688" cy="890093"/>
          </a:xfrm>
          <a:prstGeom prst="rect">
            <a:avLst/>
          </a:prstGeom>
          <a:noFill/>
          <a:ln>
            <a:noFill/>
          </a:ln>
        </p:spPr>
      </p:pic>
      <p:sp>
        <p:nvSpPr>
          <p:cNvPr id="535" name="Google Shape;535;p29">
            <a:hlinkClick r:id="rId6"/>
          </p:cNvPr>
          <p:cNvSpPr txBox="1"/>
          <p:nvPr/>
        </p:nvSpPr>
        <p:spPr>
          <a:xfrm>
            <a:off x="3823570" y="5980712"/>
            <a:ext cx="26206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Twentieth Century"/>
                <a:ea typeface="Twentieth Century"/>
                <a:cs typeface="Twentieth Century"/>
                <a:sym typeface="Twentieth Century"/>
              </a:rPr>
              <a:t>mailto:cn-slalom@ffck.org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par>
                                <p:cTn id="8" presetID="10" presetClass="entr" presetSubtype="0" fill="hold" nodeType="withEffect">
                                  <p:stCondLst>
                                    <p:cond delay="0"/>
                                  </p:stCondLst>
                                  <p:childTnLst>
                                    <p:set>
                                      <p:cBhvr>
                                        <p:cTn id="9" dur="1" fill="hold">
                                          <p:stCondLst>
                                            <p:cond delay="0"/>
                                          </p:stCondLst>
                                        </p:cTn>
                                        <p:tgtEl>
                                          <p:spTgt spid="534"/>
                                        </p:tgtEl>
                                        <p:attrNameLst>
                                          <p:attrName>style.visibility</p:attrName>
                                        </p:attrNameLst>
                                      </p:cBhvr>
                                      <p:to>
                                        <p:strVal val="visible"/>
                                      </p:to>
                                    </p:set>
                                    <p:animEffect transition="in" filter="fade">
                                      <p:cBhvr>
                                        <p:cTn id="10" dur="1000"/>
                                        <p:tgtEl>
                                          <p:spTgt spid="534"/>
                                        </p:tgtEl>
                                      </p:cBhvr>
                                    </p:animEffect>
                                  </p:childTnLst>
                                </p:cTn>
                              </p:par>
                              <p:par>
                                <p:cTn id="11" presetID="10" presetClass="entr" presetSubtype="0" fill="hold" nodeType="withEffect">
                                  <p:stCondLst>
                                    <p:cond delay="0"/>
                                  </p:stCondLst>
                                  <p:childTnLst>
                                    <p:set>
                                      <p:cBhvr>
                                        <p:cTn id="12" dur="1" fill="hold">
                                          <p:stCondLst>
                                            <p:cond delay="0"/>
                                          </p:stCondLst>
                                        </p:cTn>
                                        <p:tgtEl>
                                          <p:spTgt spid="530">
                                            <p:txEl>
                                              <p:pRg st="0" end="0"/>
                                            </p:txEl>
                                          </p:spTgt>
                                        </p:tgtEl>
                                        <p:attrNameLst>
                                          <p:attrName>style.visibility</p:attrName>
                                        </p:attrNameLst>
                                      </p:cBhvr>
                                      <p:to>
                                        <p:strVal val="visible"/>
                                      </p:to>
                                    </p:set>
                                    <p:animEffect transition="in" filter="fade">
                                      <p:cBhvr>
                                        <p:cTn id="13" dur="1000"/>
                                        <p:tgtEl>
                                          <p:spTgt spid="53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30">
                                            <p:txEl>
                                              <p:pRg st="1" end="1"/>
                                            </p:txEl>
                                          </p:spTgt>
                                        </p:tgtEl>
                                        <p:attrNameLst>
                                          <p:attrName>style.visibility</p:attrName>
                                        </p:attrNameLst>
                                      </p:cBhvr>
                                      <p:to>
                                        <p:strVal val="visible"/>
                                      </p:to>
                                    </p:set>
                                    <p:animEffect transition="in" filter="fade">
                                      <p:cBhvr>
                                        <p:cTn id="16" dur="1000"/>
                                        <p:tgtEl>
                                          <p:spTgt spid="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827088" y="188913"/>
            <a:ext cx="8066087" cy="1079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PRÉSENTATION DES STRUCTURES FÉDÉRALES</a:t>
            </a:r>
            <a:endParaRPr/>
          </a:p>
        </p:txBody>
      </p:sp>
      <p:grpSp>
        <p:nvGrpSpPr>
          <p:cNvPr id="181" name="Google Shape;181;p3"/>
          <p:cNvGrpSpPr/>
          <p:nvPr/>
        </p:nvGrpSpPr>
        <p:grpSpPr>
          <a:xfrm>
            <a:off x="539552" y="1772816"/>
            <a:ext cx="8352928" cy="4657140"/>
            <a:chOff x="0" y="0"/>
            <a:chExt cx="8352928" cy="4657140"/>
          </a:xfrm>
        </p:grpSpPr>
        <p:sp>
          <p:nvSpPr>
            <p:cNvPr id="182" name="Google Shape;182;p3"/>
            <p:cNvSpPr/>
            <p:nvPr/>
          </p:nvSpPr>
          <p:spPr>
            <a:xfrm>
              <a:off x="0" y="654391"/>
              <a:ext cx="8352928" cy="705600"/>
            </a:xfrm>
            <a:prstGeom prst="rect">
              <a:avLst/>
            </a:prstGeom>
            <a:solidFill>
              <a:srgbClr val="FFC000">
                <a:alpha val="89803"/>
              </a:srgb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415607" y="0"/>
              <a:ext cx="7931894" cy="1044292"/>
            </a:xfrm>
            <a:prstGeom prst="roundRect">
              <a:avLst>
                <a:gd name="adj" fmla="val 16667"/>
              </a:avLst>
            </a:prstGeom>
            <a:gradFill>
              <a:gsLst>
                <a:gs pos="0">
                  <a:srgbClr val="3D899B"/>
                </a:gs>
                <a:gs pos="80000">
                  <a:srgbClr val="4FB6CD"/>
                </a:gs>
                <a:gs pos="100000">
                  <a:srgbClr val="4EB8D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txBox="1"/>
            <p:nvPr/>
          </p:nvSpPr>
          <p:spPr>
            <a:xfrm>
              <a:off x="466585" y="50978"/>
              <a:ext cx="7829938" cy="942336"/>
            </a:xfrm>
            <a:prstGeom prst="rect">
              <a:avLst/>
            </a:prstGeom>
            <a:noFill/>
            <a:ln>
              <a:noFill/>
            </a:ln>
          </p:spPr>
          <p:txBody>
            <a:bodyPr spcFirstLastPara="1" wrap="square" lIns="221000" tIns="0" rIns="221000" bIns="0" anchor="ctr" anchorCtr="0">
              <a:noAutofit/>
            </a:bodyPr>
            <a:lstStyle/>
            <a:p>
              <a:pPr marL="0" marR="0" lvl="0" indent="0" algn="l" rtl="0">
                <a:lnSpc>
                  <a:spcPct val="90000"/>
                </a:lnSpc>
                <a:spcBef>
                  <a:spcPts val="0"/>
                </a:spcBef>
                <a:spcAft>
                  <a:spcPts val="0"/>
                </a:spcAft>
                <a:buNone/>
              </a:pPr>
              <a:r>
                <a:rPr lang="fr-FR" sz="2400" b="0">
                  <a:solidFill>
                    <a:schemeClr val="dk1"/>
                  </a:solidFill>
                  <a:latin typeface="Twentieth Century"/>
                  <a:ea typeface="Twentieth Century"/>
                  <a:cs typeface="Twentieth Century"/>
                  <a:sym typeface="Twentieth Century"/>
                </a:rPr>
                <a:t>Le Conseil Fédéral est un organe de surveillance et de contrôle de la bonne gestion de la Fédération.</a:t>
              </a:r>
              <a:endParaRPr/>
            </a:p>
          </p:txBody>
        </p:sp>
        <p:sp>
          <p:nvSpPr>
            <p:cNvPr id="185" name="Google Shape;185;p3"/>
            <p:cNvSpPr/>
            <p:nvPr/>
          </p:nvSpPr>
          <p:spPr>
            <a:xfrm>
              <a:off x="0" y="2271709"/>
              <a:ext cx="8352928" cy="705600"/>
            </a:xfrm>
            <a:prstGeom prst="rect">
              <a:avLst/>
            </a:prstGeom>
            <a:solidFill>
              <a:srgbClr val="FFC000">
                <a:alpha val="89803"/>
              </a:srgb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400108" y="1511191"/>
              <a:ext cx="7946987" cy="1173797"/>
            </a:xfrm>
            <a:prstGeom prst="roundRect">
              <a:avLst>
                <a:gd name="adj" fmla="val 16667"/>
              </a:avLst>
            </a:prstGeom>
            <a:gradFill>
              <a:gsLst>
                <a:gs pos="0">
                  <a:srgbClr val="3D899B"/>
                </a:gs>
                <a:gs pos="80000">
                  <a:srgbClr val="4FB6CD"/>
                </a:gs>
                <a:gs pos="100000">
                  <a:srgbClr val="4EB8D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txBox="1"/>
            <p:nvPr/>
          </p:nvSpPr>
          <p:spPr>
            <a:xfrm>
              <a:off x="457408" y="1568491"/>
              <a:ext cx="7832387" cy="1059197"/>
            </a:xfrm>
            <a:prstGeom prst="rect">
              <a:avLst/>
            </a:prstGeom>
            <a:noFill/>
            <a:ln>
              <a:noFill/>
            </a:ln>
          </p:spPr>
          <p:txBody>
            <a:bodyPr spcFirstLastPara="1" wrap="square" lIns="221000" tIns="0" rIns="221000" bIns="0" anchor="ctr" anchorCtr="0">
              <a:noAutofit/>
            </a:bodyPr>
            <a:lstStyle/>
            <a:p>
              <a:pPr marL="0" marR="0" lvl="0" indent="0" algn="l" rtl="0">
                <a:lnSpc>
                  <a:spcPct val="90000"/>
                </a:lnSpc>
                <a:spcBef>
                  <a:spcPts val="0"/>
                </a:spcBef>
                <a:spcAft>
                  <a:spcPts val="0"/>
                </a:spcAft>
                <a:buNone/>
              </a:pPr>
              <a:r>
                <a:rPr lang="fr-FR" sz="2400" b="0">
                  <a:solidFill>
                    <a:schemeClr val="dk1"/>
                  </a:solidFill>
                  <a:latin typeface="Twentieth Century"/>
                  <a:ea typeface="Twentieth Century"/>
                  <a:cs typeface="Twentieth Century"/>
                  <a:sym typeface="Twentieth Century"/>
                </a:rPr>
                <a:t>Le Bureau Exécutif administre et gère la Fédération et met en œuvre la politique fédérale validée par l’assemblée générale et contrôlée par le Conseil Fédéral.</a:t>
              </a:r>
              <a:endParaRPr/>
            </a:p>
          </p:txBody>
        </p:sp>
        <p:sp>
          <p:nvSpPr>
            <p:cNvPr id="188" name="Google Shape;188;p3"/>
            <p:cNvSpPr/>
            <p:nvPr/>
          </p:nvSpPr>
          <p:spPr>
            <a:xfrm>
              <a:off x="0" y="3951540"/>
              <a:ext cx="8352928" cy="705600"/>
            </a:xfrm>
            <a:prstGeom prst="rect">
              <a:avLst/>
            </a:prstGeom>
            <a:solidFill>
              <a:srgbClr val="FFC000">
                <a:alpha val="89803"/>
              </a:srgb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16830" y="3128509"/>
              <a:ext cx="7930212" cy="1236310"/>
            </a:xfrm>
            <a:prstGeom prst="roundRect">
              <a:avLst>
                <a:gd name="adj" fmla="val 16667"/>
              </a:avLst>
            </a:prstGeom>
            <a:gradFill>
              <a:gsLst>
                <a:gs pos="0">
                  <a:srgbClr val="3D899B"/>
                </a:gs>
                <a:gs pos="80000">
                  <a:srgbClr val="4FB6CD"/>
                </a:gs>
                <a:gs pos="100000">
                  <a:srgbClr val="4EB8D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txBox="1"/>
            <p:nvPr/>
          </p:nvSpPr>
          <p:spPr>
            <a:xfrm>
              <a:off x="477182" y="3188861"/>
              <a:ext cx="7809508" cy="1115606"/>
            </a:xfrm>
            <a:prstGeom prst="rect">
              <a:avLst/>
            </a:prstGeom>
            <a:noFill/>
            <a:ln>
              <a:noFill/>
            </a:ln>
          </p:spPr>
          <p:txBody>
            <a:bodyPr spcFirstLastPara="1" wrap="square" lIns="221000" tIns="0" rIns="221000" bIns="0" anchor="ctr" anchorCtr="0">
              <a:noAutofit/>
            </a:bodyPr>
            <a:lstStyle/>
            <a:p>
              <a:pPr marL="0" marR="0" lvl="0" indent="0" algn="l" rtl="0">
                <a:lnSpc>
                  <a:spcPct val="90000"/>
                </a:lnSpc>
                <a:spcBef>
                  <a:spcPts val="0"/>
                </a:spcBef>
                <a:spcAft>
                  <a:spcPts val="0"/>
                </a:spcAft>
                <a:buNone/>
              </a:pPr>
              <a:r>
                <a:rPr lang="fr-FR" sz="2400" b="0">
                  <a:solidFill>
                    <a:schemeClr val="dk1"/>
                  </a:solidFill>
                  <a:latin typeface="Twentieth Century"/>
                  <a:ea typeface="Twentieth Century"/>
                  <a:cs typeface="Twentieth Century"/>
                  <a:sym typeface="Twentieth Century"/>
                </a:rPr>
                <a:t>Les Commissions Nationales d’Activité ; Il y en a une pour chaque activité ainsi qu’une commission sportive (définition des calendriers), commission médicale, commission des juges et des arbitres,…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
          <p:cNvSpPr txBox="1">
            <a:spLocks noGrp="1"/>
          </p:cNvSpPr>
          <p:nvPr>
            <p:ph type="title"/>
          </p:nvPr>
        </p:nvSpPr>
        <p:spPr>
          <a:xfrm>
            <a:off x="685800" y="333375"/>
            <a:ext cx="8062913" cy="1439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t>LES COMMISSIONS NATIONALES</a:t>
            </a:r>
            <a:endParaRPr/>
          </a:p>
        </p:txBody>
      </p:sp>
      <p:sp>
        <p:nvSpPr>
          <p:cNvPr id="196" name="Google Shape;196;p4"/>
          <p:cNvSpPr txBox="1">
            <a:spLocks noGrp="1"/>
          </p:cNvSpPr>
          <p:nvPr>
            <p:ph type="body" idx="1"/>
          </p:nvPr>
        </p:nvSpPr>
        <p:spPr>
          <a:xfrm>
            <a:off x="831850" y="1773238"/>
            <a:ext cx="7772400" cy="4895850"/>
          </a:xfrm>
          <a:prstGeom prst="rect">
            <a:avLst/>
          </a:prstGeom>
          <a:solidFill>
            <a:srgbClr val="E4D598"/>
          </a:solidFill>
          <a:ln w="57150" cap="flat" cmpd="sng">
            <a:solidFill>
              <a:srgbClr val="27606C"/>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000"/>
              <a:buFont typeface="Arial"/>
              <a:buNone/>
            </a:pPr>
            <a:r>
              <a:rPr lang="fr-FR">
                <a:solidFill>
                  <a:srgbClr val="142952"/>
                </a:solidFill>
              </a:rPr>
              <a:t>Elles ont pour mission le développement et l'animation de leurs activités respectives dans le cadre fixé par la Commission Sportive et plus précisément de :</a:t>
            </a:r>
            <a:endParaRPr/>
          </a:p>
          <a:p>
            <a:pPr marL="0" lvl="0" indent="0" algn="l" rtl="0">
              <a:lnSpc>
                <a:spcPct val="110000"/>
              </a:lnSpc>
              <a:spcBef>
                <a:spcPts val="700"/>
              </a:spcBef>
              <a:spcAft>
                <a:spcPts val="0"/>
              </a:spcAft>
              <a:buSzPts val="2000"/>
              <a:buFont typeface="Arial"/>
              <a:buNone/>
            </a:pPr>
            <a:r>
              <a:rPr lang="fr-FR">
                <a:solidFill>
                  <a:srgbClr val="142952"/>
                </a:solidFill>
              </a:rPr>
              <a:t>   * Elaborer des règlements de compétition spécifiques et veiller à leur application,</a:t>
            </a:r>
            <a:endParaRPr/>
          </a:p>
          <a:p>
            <a:pPr marL="0" lvl="0" indent="0" algn="l" rtl="0">
              <a:lnSpc>
                <a:spcPct val="110000"/>
              </a:lnSpc>
              <a:spcBef>
                <a:spcPts val="700"/>
              </a:spcBef>
              <a:spcAft>
                <a:spcPts val="0"/>
              </a:spcAft>
              <a:buSzPts val="2000"/>
              <a:buFont typeface="Arial"/>
              <a:buNone/>
            </a:pPr>
            <a:r>
              <a:rPr lang="fr-FR">
                <a:solidFill>
                  <a:srgbClr val="142952"/>
                </a:solidFill>
              </a:rPr>
              <a:t>    * Elaborer les modalités d’accession aux championnats de France,</a:t>
            </a:r>
            <a:endParaRPr/>
          </a:p>
          <a:p>
            <a:pPr marL="0" lvl="0" indent="0" algn="l" rtl="0">
              <a:lnSpc>
                <a:spcPct val="110000"/>
              </a:lnSpc>
              <a:spcBef>
                <a:spcPts val="700"/>
              </a:spcBef>
              <a:spcAft>
                <a:spcPts val="0"/>
              </a:spcAft>
              <a:buSzPts val="2000"/>
              <a:buFont typeface="Arial"/>
              <a:buNone/>
            </a:pPr>
            <a:r>
              <a:rPr lang="fr-FR">
                <a:solidFill>
                  <a:srgbClr val="142952"/>
                </a:solidFill>
              </a:rPr>
              <a:t>    * Préparer le calendrier national de leur activité et le soumettre à la commission sportive pour harmonisation et validation,</a:t>
            </a:r>
            <a:endParaRPr/>
          </a:p>
          <a:p>
            <a:pPr marL="0" lvl="0" indent="0" algn="l" rtl="0">
              <a:lnSpc>
                <a:spcPct val="110000"/>
              </a:lnSpc>
              <a:spcBef>
                <a:spcPts val="700"/>
              </a:spcBef>
              <a:spcAft>
                <a:spcPts val="0"/>
              </a:spcAft>
              <a:buSzPts val="2000"/>
              <a:buFont typeface="Arial"/>
              <a:buNone/>
            </a:pPr>
            <a:r>
              <a:rPr lang="fr-FR">
                <a:solidFill>
                  <a:srgbClr val="142952"/>
                </a:solidFill>
              </a:rPr>
              <a:t>    * Inventorier et homologuer les sites de compétition et leur classification,</a:t>
            </a:r>
            <a:endParaRPr/>
          </a:p>
          <a:p>
            <a:pPr marL="0" lvl="0" indent="0" algn="l" rtl="0">
              <a:lnSpc>
                <a:spcPct val="110000"/>
              </a:lnSpc>
              <a:spcBef>
                <a:spcPts val="700"/>
              </a:spcBef>
              <a:spcAft>
                <a:spcPts val="0"/>
              </a:spcAft>
              <a:buSzPts val="2000"/>
              <a:buFont typeface="Arial"/>
              <a:buNone/>
            </a:pPr>
            <a:r>
              <a:rPr lang="fr-FR">
                <a:solidFill>
                  <a:srgbClr val="142952"/>
                </a:solidFill>
              </a:rPr>
              <a:t>    * Gérer les compétitions nationales et interrégionales de leur activité (cahier des charges, choix des sites, ....),</a:t>
            </a:r>
            <a:endParaRPr/>
          </a:p>
          <a:p>
            <a:pPr marL="228600" lvl="0" indent="-101600" algn="l" rtl="0">
              <a:lnSpc>
                <a:spcPct val="110000"/>
              </a:lnSpc>
              <a:spcBef>
                <a:spcPts val="700"/>
              </a:spcBef>
              <a:spcAft>
                <a:spcPts val="0"/>
              </a:spcAft>
              <a:buSzPts val="2000"/>
              <a:buFont typeface="Arial"/>
              <a:buNone/>
            </a:pPr>
            <a:endParaRPr>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6">
                                            <p:txEl>
                                              <p:pRg st="4" end="4"/>
                                            </p:txEl>
                                          </p:spTgt>
                                        </p:tgtEl>
                                        <p:attrNameLst>
                                          <p:attrName>style.visibility</p:attrName>
                                        </p:attrNameLst>
                                      </p:cBhvr>
                                      <p:to>
                                        <p:strVal val="visible"/>
                                      </p:to>
                                    </p:set>
                                    <p:animEffect transition="in" filter="fade">
                                      <p:cBhvr>
                                        <p:cTn id="27" dur="1000"/>
                                        <p:tgtEl>
                                          <p:spTgt spid="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6">
                                            <p:txEl>
                                              <p:pRg st="5" end="5"/>
                                            </p:txEl>
                                          </p:spTgt>
                                        </p:tgtEl>
                                        <p:attrNameLst>
                                          <p:attrName>style.visibility</p:attrName>
                                        </p:attrNameLst>
                                      </p:cBhvr>
                                      <p:to>
                                        <p:strVal val="visible"/>
                                      </p:to>
                                    </p:set>
                                    <p:animEffect transition="in" filter="fade">
                                      <p:cBhvr>
                                        <p:cTn id="32" dur="1000"/>
                                        <p:tgtEl>
                                          <p:spTgt spid="1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6">
                                            <p:txEl>
                                              <p:pRg st="6" end="6"/>
                                            </p:txEl>
                                          </p:spTgt>
                                        </p:tgtEl>
                                        <p:attrNameLst>
                                          <p:attrName>style.visibility</p:attrName>
                                        </p:attrNameLst>
                                      </p:cBhvr>
                                      <p:to>
                                        <p:strVal val="visible"/>
                                      </p:to>
                                    </p:set>
                                    <p:animEffect transition="in" filter="fade">
                                      <p:cBhvr>
                                        <p:cTn id="37" dur="1000"/>
                                        <p:tgtEl>
                                          <p:spTgt spid="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p:nvPr/>
        </p:nvSpPr>
        <p:spPr>
          <a:xfrm>
            <a:off x="1008063" y="1412875"/>
            <a:ext cx="7621587" cy="4400550"/>
          </a:xfrm>
          <a:prstGeom prst="rect">
            <a:avLst/>
          </a:prstGeom>
          <a:solidFill>
            <a:srgbClr val="E4D598"/>
          </a:solidFill>
          <a:ln w="57150" cap="flat" cmpd="sng">
            <a:solidFill>
              <a:srgbClr val="27606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13">
                <a:solidFill>
                  <a:srgbClr val="000000"/>
                </a:solidFill>
                <a:latin typeface="Century Gothic"/>
                <a:ea typeface="Century Gothic"/>
                <a:cs typeface="Century Gothic"/>
                <a:sym typeface="Century Gothic"/>
              </a:rPr>
              <a:t> </a:t>
            </a:r>
            <a:r>
              <a:rPr lang="fr-FR" sz="1013">
                <a:solidFill>
                  <a:srgbClr val="142952"/>
                </a:solidFill>
                <a:latin typeface="Century Gothic"/>
                <a:ea typeface="Century Gothic"/>
                <a:cs typeface="Century Gothic"/>
                <a:sym typeface="Century Gothic"/>
              </a:rPr>
              <a:t>* </a:t>
            </a:r>
            <a:r>
              <a:rPr lang="fr-FR" sz="2000" b="1">
                <a:solidFill>
                  <a:srgbClr val="142952"/>
                </a:solidFill>
                <a:latin typeface="Century Gothic"/>
                <a:ea typeface="Century Gothic"/>
                <a:cs typeface="Century Gothic"/>
                <a:sym typeface="Century Gothic"/>
              </a:rPr>
              <a:t>Promouvoir la discipline, diffuser les résultats des compétitions, établir les classements des compétiteurs et définir les modalités de délivrance des titres nationaux,</a:t>
            </a:r>
            <a:endParaRPr/>
          </a:p>
          <a:p>
            <a:pPr marL="0" marR="0" lvl="0" indent="0" algn="l" rtl="0">
              <a:spcBef>
                <a:spcPts val="0"/>
              </a:spcBef>
              <a:spcAft>
                <a:spcPts val="0"/>
              </a:spcAft>
              <a:buNone/>
            </a:pPr>
            <a:endParaRPr sz="2000" b="1">
              <a:solidFill>
                <a:srgbClr val="142952"/>
              </a:solidFill>
              <a:latin typeface="Century Gothic"/>
              <a:ea typeface="Century Gothic"/>
              <a:cs typeface="Century Gothic"/>
              <a:sym typeface="Century Gothic"/>
            </a:endParaRPr>
          </a:p>
          <a:p>
            <a:pPr marL="0" marR="0" lvl="0" indent="0" algn="l" rtl="0">
              <a:spcBef>
                <a:spcPts val="0"/>
              </a:spcBef>
              <a:spcAft>
                <a:spcPts val="0"/>
              </a:spcAft>
              <a:buNone/>
            </a:pPr>
            <a:r>
              <a:rPr lang="fr-FR" sz="2000" b="1">
                <a:solidFill>
                  <a:srgbClr val="142952"/>
                </a:solidFill>
                <a:latin typeface="Century Gothic"/>
                <a:ea typeface="Century Gothic"/>
                <a:cs typeface="Century Gothic"/>
                <a:sym typeface="Century Gothic"/>
              </a:rPr>
              <a:t>    * Proposer à la commission sportive, en relation avec le Conseil National de Protection des Usagers, des règlements spécifiques de sécurité,</a:t>
            </a:r>
            <a:endParaRPr/>
          </a:p>
          <a:p>
            <a:pPr marL="0" marR="0" lvl="0" indent="0" algn="l" rtl="0">
              <a:spcBef>
                <a:spcPts val="0"/>
              </a:spcBef>
              <a:spcAft>
                <a:spcPts val="0"/>
              </a:spcAft>
              <a:buNone/>
            </a:pPr>
            <a:endParaRPr sz="2000" b="1">
              <a:solidFill>
                <a:srgbClr val="142952"/>
              </a:solidFill>
              <a:latin typeface="Century Gothic"/>
              <a:ea typeface="Century Gothic"/>
              <a:cs typeface="Century Gothic"/>
              <a:sym typeface="Century Gothic"/>
            </a:endParaRPr>
          </a:p>
          <a:p>
            <a:pPr marL="0" marR="0" lvl="0" indent="0" algn="l" rtl="0">
              <a:spcBef>
                <a:spcPts val="0"/>
              </a:spcBef>
              <a:spcAft>
                <a:spcPts val="0"/>
              </a:spcAft>
              <a:buNone/>
            </a:pPr>
            <a:r>
              <a:rPr lang="fr-FR" sz="2000" b="1">
                <a:solidFill>
                  <a:srgbClr val="142952"/>
                </a:solidFill>
                <a:latin typeface="Century Gothic"/>
                <a:ea typeface="Century Gothic"/>
                <a:cs typeface="Century Gothic"/>
                <a:sym typeface="Century Gothic"/>
              </a:rPr>
              <a:t>    * Proposer à la commission sportive un plan de développement de la discipline sur l'olympiade prenant en compte les publics spécifiques et le mettre en œuvre,</a:t>
            </a:r>
            <a:endParaRPr/>
          </a:p>
          <a:p>
            <a:pPr marL="0" marR="0" lvl="0" indent="0" algn="l" rtl="0">
              <a:spcBef>
                <a:spcPts val="0"/>
              </a:spcBef>
              <a:spcAft>
                <a:spcPts val="0"/>
              </a:spcAft>
              <a:buNone/>
            </a:pPr>
            <a:endParaRPr sz="2000" b="1">
              <a:solidFill>
                <a:srgbClr val="142952"/>
              </a:solidFill>
              <a:latin typeface="Century Gothic"/>
              <a:ea typeface="Century Gothic"/>
              <a:cs typeface="Century Gothic"/>
              <a:sym typeface="Century Gothic"/>
            </a:endParaRPr>
          </a:p>
          <a:p>
            <a:pPr marL="0" marR="0" lvl="0" indent="0" algn="l" rtl="0">
              <a:spcBef>
                <a:spcPts val="0"/>
              </a:spcBef>
              <a:spcAft>
                <a:spcPts val="0"/>
              </a:spcAft>
              <a:buNone/>
            </a:pPr>
            <a:r>
              <a:rPr lang="fr-FR" sz="2000" b="1">
                <a:solidFill>
                  <a:srgbClr val="142952"/>
                </a:solidFill>
                <a:latin typeface="Century Gothic"/>
                <a:ea typeface="Century Gothic"/>
                <a:cs typeface="Century Gothic"/>
                <a:sym typeface="Century Gothic"/>
              </a:rPr>
              <a:t>    * Animer sous toutes ses formes (loisirs, challenges, trophées) l’activité,</a:t>
            </a:r>
            <a:endParaRPr/>
          </a:p>
        </p:txBody>
      </p:sp>
      <p:sp>
        <p:nvSpPr>
          <p:cNvPr id="202" name="Google Shape;202;p5"/>
          <p:cNvSpPr txBox="1"/>
          <p:nvPr/>
        </p:nvSpPr>
        <p:spPr>
          <a:xfrm>
            <a:off x="1008063" y="260350"/>
            <a:ext cx="7127875" cy="9366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fr-FR" sz="3600" cap="none">
                <a:solidFill>
                  <a:srgbClr val="000000"/>
                </a:solidFill>
                <a:latin typeface="Cambria"/>
                <a:ea typeface="Cambria"/>
                <a:cs typeface="Cambria"/>
                <a:sym typeface="Cambria"/>
              </a:rPr>
              <a:t>LES COMMISSIONS NATIONALES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10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1000"/>
                                        <p:tgtEl>
                                          <p:spTgt spid="2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Effect transition="in" filter="fade">
                                      <p:cBhvr>
                                        <p:cTn id="37" dur="1000"/>
                                        <p:tgtEl>
                                          <p:spTgt spid="2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
          <p:cNvSpPr txBox="1">
            <a:spLocks noGrp="1"/>
          </p:cNvSpPr>
          <p:nvPr>
            <p:ph type="title"/>
          </p:nvPr>
        </p:nvSpPr>
        <p:spPr>
          <a:xfrm>
            <a:off x="827088" y="619125"/>
            <a:ext cx="7631112" cy="10810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fr-FR"/>
              <a:t>INFORMATIONS DIVERSES</a:t>
            </a:r>
            <a:endParaRPr/>
          </a:p>
        </p:txBody>
      </p:sp>
      <p:grpSp>
        <p:nvGrpSpPr>
          <p:cNvPr id="208" name="Google Shape;208;p6"/>
          <p:cNvGrpSpPr/>
          <p:nvPr/>
        </p:nvGrpSpPr>
        <p:grpSpPr>
          <a:xfrm>
            <a:off x="827088" y="1987301"/>
            <a:ext cx="7916912" cy="3805438"/>
            <a:chOff x="0" y="70469"/>
            <a:chExt cx="7916912" cy="3805438"/>
          </a:xfrm>
        </p:grpSpPr>
        <p:sp>
          <p:nvSpPr>
            <p:cNvPr id="209" name="Google Shape;209;p6"/>
            <p:cNvSpPr/>
            <p:nvPr/>
          </p:nvSpPr>
          <p:spPr>
            <a:xfrm>
              <a:off x="0" y="858522"/>
              <a:ext cx="7916912" cy="807975"/>
            </a:xfrm>
            <a:prstGeom prst="rect">
              <a:avLst/>
            </a:prstGeom>
            <a:solidFill>
              <a:srgbClr val="FFC000">
                <a:alpha val="89803"/>
              </a:srgb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txBox="1"/>
            <p:nvPr/>
          </p:nvSpPr>
          <p:spPr>
            <a:xfrm>
              <a:off x="0" y="858522"/>
              <a:ext cx="7916912" cy="807975"/>
            </a:xfrm>
            <a:prstGeom prst="rect">
              <a:avLst/>
            </a:prstGeom>
            <a:noFill/>
            <a:ln>
              <a:noFill/>
            </a:ln>
          </p:spPr>
          <p:txBody>
            <a:bodyPr spcFirstLastPara="1" wrap="square" lIns="614425" tIns="395725" rIns="614425" bIns="142225" anchor="t" anchorCtr="0">
              <a:noAutofit/>
            </a:bodyPr>
            <a:lstStyle/>
            <a:p>
              <a:pPr marL="228600" marR="0" lvl="1" indent="-228600" algn="l" rtl="0">
                <a:lnSpc>
                  <a:spcPct val="90000"/>
                </a:lnSpc>
                <a:spcBef>
                  <a:spcPts val="0"/>
                </a:spcBef>
                <a:spcAft>
                  <a:spcPts val="0"/>
                </a:spcAft>
                <a:buClr>
                  <a:schemeClr val="dk1"/>
                </a:buClr>
                <a:buSzPts val="2000"/>
                <a:buFont typeface="Twentieth Century"/>
                <a:buChar char="•"/>
              </a:pPr>
              <a:r>
                <a:rPr lang="fr-FR" sz="2000" b="0" i="0" u="none" strike="noStrike" cap="none">
                  <a:solidFill>
                    <a:schemeClr val="dk1"/>
                  </a:solidFill>
                  <a:latin typeface="Twentieth Century"/>
                  <a:ea typeface="Twentieth Century"/>
                  <a:cs typeface="Twentieth Century"/>
                  <a:sym typeface="Twentieth Century"/>
                </a:rPr>
                <a:t>Les documents de référence</a:t>
              </a:r>
              <a:endParaRPr/>
            </a:p>
          </p:txBody>
        </p:sp>
        <p:sp>
          <p:nvSpPr>
            <p:cNvPr id="211" name="Google Shape;211;p6"/>
            <p:cNvSpPr/>
            <p:nvPr/>
          </p:nvSpPr>
          <p:spPr>
            <a:xfrm>
              <a:off x="376903" y="70469"/>
              <a:ext cx="7538067" cy="1068493"/>
            </a:xfrm>
            <a:prstGeom prst="roundRect">
              <a:avLst>
                <a:gd name="adj" fmla="val 16667"/>
              </a:avLst>
            </a:prstGeom>
            <a:gradFill>
              <a:gsLst>
                <a:gs pos="0">
                  <a:srgbClr val="3D899B"/>
                </a:gs>
                <a:gs pos="80000">
                  <a:srgbClr val="4FB6CD"/>
                </a:gs>
                <a:gs pos="100000">
                  <a:srgbClr val="4EB8D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txBox="1"/>
            <p:nvPr/>
          </p:nvSpPr>
          <p:spPr>
            <a:xfrm>
              <a:off x="429063" y="122629"/>
              <a:ext cx="7433747" cy="964173"/>
            </a:xfrm>
            <a:prstGeom prst="rect">
              <a:avLst/>
            </a:prstGeom>
            <a:noFill/>
            <a:ln>
              <a:noFill/>
            </a:ln>
          </p:spPr>
          <p:txBody>
            <a:bodyPr spcFirstLastPara="1" wrap="square" lIns="209450" tIns="0" rIns="209450" bIns="0" anchor="ctr" anchorCtr="0">
              <a:noAutofit/>
            </a:bodyPr>
            <a:lstStyle/>
            <a:p>
              <a:pPr marL="0" marR="0" lvl="0" indent="0" algn="l" rtl="0">
                <a:lnSpc>
                  <a:spcPct val="90000"/>
                </a:lnSpc>
                <a:spcBef>
                  <a:spcPts val="0"/>
                </a:spcBef>
                <a:spcAft>
                  <a:spcPts val="0"/>
                </a:spcAft>
                <a:buClr>
                  <a:schemeClr val="dk1"/>
                </a:buClr>
                <a:buSzPts val="2000"/>
                <a:buFont typeface="Twentieth Century"/>
                <a:buNone/>
              </a:pPr>
              <a:r>
                <a:rPr lang="fr-FR" sz="2000" b="1">
                  <a:solidFill>
                    <a:schemeClr val="dk1"/>
                  </a:solidFill>
                  <a:latin typeface="Twentieth Century"/>
                  <a:ea typeface="Twentieth Century"/>
                  <a:cs typeface="Twentieth Century"/>
                  <a:sym typeface="Twentieth Century"/>
                </a:rPr>
                <a:t>Le Règlement d’activité </a:t>
              </a:r>
              <a:r>
                <a:rPr lang="fr-FR" sz="2000">
                  <a:solidFill>
                    <a:schemeClr val="dk1"/>
                  </a:solidFill>
                  <a:latin typeface="Twentieth Century"/>
                  <a:ea typeface="Twentieth Century"/>
                  <a:cs typeface="Twentieth Century"/>
                  <a:sym typeface="Twentieth Century"/>
                </a:rPr>
                <a:t>Edité pour une période olympique, il regroupe toutes les informations relatives à l’organisation de la course et au rôle de chacun.</a:t>
              </a:r>
              <a:endParaRPr/>
            </a:p>
          </p:txBody>
        </p:sp>
        <p:sp>
          <p:nvSpPr>
            <p:cNvPr id="213" name="Google Shape;213;p6"/>
            <p:cNvSpPr/>
            <p:nvPr/>
          </p:nvSpPr>
          <p:spPr>
            <a:xfrm>
              <a:off x="0" y="3067932"/>
              <a:ext cx="7916912" cy="807975"/>
            </a:xfrm>
            <a:prstGeom prst="rect">
              <a:avLst/>
            </a:prstGeom>
            <a:solidFill>
              <a:srgbClr val="FFC000">
                <a:alpha val="89803"/>
              </a:srgbClr>
            </a:solidFill>
            <a:ln w="9525" cap="flat" cmpd="sng">
              <a:solidFill>
                <a:srgbClr val="62B3C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txBox="1"/>
            <p:nvPr/>
          </p:nvSpPr>
          <p:spPr>
            <a:xfrm>
              <a:off x="0" y="3067932"/>
              <a:ext cx="7916912" cy="807975"/>
            </a:xfrm>
            <a:prstGeom prst="rect">
              <a:avLst/>
            </a:prstGeom>
            <a:noFill/>
            <a:ln>
              <a:noFill/>
            </a:ln>
          </p:spPr>
          <p:txBody>
            <a:bodyPr spcFirstLastPara="1" wrap="square" lIns="614425" tIns="395725" rIns="614425" bIns="142225" anchor="t" anchorCtr="0">
              <a:noAutofit/>
            </a:bodyPr>
            <a:lstStyle/>
            <a:p>
              <a:pPr marL="228600" marR="0" lvl="1" indent="-228600" algn="l" rtl="0">
                <a:lnSpc>
                  <a:spcPct val="90000"/>
                </a:lnSpc>
                <a:spcBef>
                  <a:spcPts val="0"/>
                </a:spcBef>
                <a:spcAft>
                  <a:spcPts val="0"/>
                </a:spcAft>
                <a:buClr>
                  <a:schemeClr val="dk1"/>
                </a:buClr>
                <a:buSzPts val="2000"/>
                <a:buFont typeface="Twentieth Century"/>
                <a:buChar char="•"/>
              </a:pPr>
              <a:r>
                <a:rPr lang="fr-FR" sz="2000" b="0" i="0" u="none" strike="noStrike" cap="none">
                  <a:solidFill>
                    <a:schemeClr val="dk1"/>
                  </a:solidFill>
                  <a:latin typeface="Twentieth Century"/>
                  <a:ea typeface="Twentieth Century"/>
                  <a:cs typeface="Twentieth Century"/>
                  <a:sym typeface="Twentieth Century"/>
                </a:rPr>
                <a:t>+ les statuts de la Fédération et Règlement intérieur</a:t>
              </a:r>
              <a:endParaRPr/>
            </a:p>
          </p:txBody>
        </p:sp>
        <p:sp>
          <p:nvSpPr>
            <p:cNvPr id="215" name="Google Shape;215;p6"/>
            <p:cNvSpPr/>
            <p:nvPr/>
          </p:nvSpPr>
          <p:spPr>
            <a:xfrm>
              <a:off x="376903" y="1769097"/>
              <a:ext cx="7538067" cy="1579275"/>
            </a:xfrm>
            <a:prstGeom prst="roundRect">
              <a:avLst>
                <a:gd name="adj" fmla="val 16667"/>
              </a:avLst>
            </a:prstGeom>
            <a:gradFill>
              <a:gsLst>
                <a:gs pos="0">
                  <a:srgbClr val="3D899B"/>
                </a:gs>
                <a:gs pos="80000">
                  <a:srgbClr val="4FB6CD"/>
                </a:gs>
                <a:gs pos="100000">
                  <a:srgbClr val="4EB8D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txBox="1"/>
            <p:nvPr/>
          </p:nvSpPr>
          <p:spPr>
            <a:xfrm>
              <a:off x="453997" y="1846191"/>
              <a:ext cx="7383879" cy="1425087"/>
            </a:xfrm>
            <a:prstGeom prst="rect">
              <a:avLst/>
            </a:prstGeom>
            <a:noFill/>
            <a:ln>
              <a:noFill/>
            </a:ln>
          </p:spPr>
          <p:txBody>
            <a:bodyPr spcFirstLastPara="1" wrap="square" lIns="209450" tIns="0" rIns="209450" bIns="0" anchor="ctr" anchorCtr="0">
              <a:noAutofit/>
            </a:bodyPr>
            <a:lstStyle/>
            <a:p>
              <a:pPr marL="0" marR="0" lvl="0" indent="0" algn="l" rtl="0">
                <a:lnSpc>
                  <a:spcPct val="90000"/>
                </a:lnSpc>
                <a:spcBef>
                  <a:spcPts val="0"/>
                </a:spcBef>
                <a:spcAft>
                  <a:spcPts val="0"/>
                </a:spcAft>
                <a:buClr>
                  <a:schemeClr val="dk1"/>
                </a:buClr>
                <a:buSzPts val="2000"/>
                <a:buFont typeface="Twentieth Century"/>
                <a:buNone/>
              </a:pPr>
              <a:r>
                <a:rPr lang="fr-FR" sz="2000" b="1">
                  <a:solidFill>
                    <a:schemeClr val="dk1"/>
                  </a:solidFill>
                  <a:latin typeface="Twentieth Century"/>
                  <a:ea typeface="Twentieth Century"/>
                  <a:cs typeface="Twentieth Century"/>
                  <a:sym typeface="Twentieth Century"/>
                </a:rPr>
                <a:t>Les Annexes aux règlements </a:t>
              </a:r>
              <a:r>
                <a:rPr lang="fr-FR" sz="2000">
                  <a:solidFill>
                    <a:schemeClr val="dk1"/>
                  </a:solidFill>
                  <a:latin typeface="Twentieth Century"/>
                  <a:ea typeface="Twentieth Century"/>
                  <a:cs typeface="Twentieth Century"/>
                  <a:sym typeface="Twentieth Century"/>
                </a:rPr>
                <a:t>: Éditées tous les ans par la CNA, elles contribuent à maintenir les règlements en corrélation avec ceux de la FIC et faire appliquer des évolutions normales constatées en cours de saison sportives (format des courses, quotas…). Elles sont aussi un outil d’actualisation des connaissances des juges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a:spLocks noGrp="1"/>
          </p:cNvSpPr>
          <p:nvPr>
            <p:ph type="title"/>
          </p:nvPr>
        </p:nvSpPr>
        <p:spPr>
          <a:xfrm>
            <a:off x="771525" y="609600"/>
            <a:ext cx="3008313" cy="1595438"/>
          </a:xfrm>
          <a:prstGeom prst="rect">
            <a:avLst/>
          </a:prstGeom>
          <a:solidFill>
            <a:srgbClr val="FFC000"/>
          </a:solidFill>
          <a:ln w="57150" cap="flat" cmpd="sng">
            <a:solidFill>
              <a:srgbClr val="27606C"/>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fr-FR">
                <a:solidFill>
                  <a:srgbClr val="142952"/>
                </a:solidFill>
              </a:rPr>
              <a:t>LE RÈGLEMENT INTÉRIEUR</a:t>
            </a:r>
            <a:endParaRPr/>
          </a:p>
        </p:txBody>
      </p:sp>
      <p:sp>
        <p:nvSpPr>
          <p:cNvPr id="222" name="Google Shape;222;p7"/>
          <p:cNvSpPr txBox="1">
            <a:spLocks noGrp="1"/>
          </p:cNvSpPr>
          <p:nvPr>
            <p:ph type="body" idx="1"/>
          </p:nvPr>
        </p:nvSpPr>
        <p:spPr>
          <a:xfrm>
            <a:off x="3995738" y="609600"/>
            <a:ext cx="4824412" cy="5411788"/>
          </a:xfrm>
          <a:prstGeom prst="rect">
            <a:avLst/>
          </a:prstGeom>
          <a:solidFill>
            <a:srgbClr val="BFE0E7"/>
          </a:solidFill>
          <a:ln w="57150"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SzPts val="1800"/>
              <a:buFont typeface="Arial"/>
              <a:buChar char="•"/>
            </a:pPr>
            <a:r>
              <a:rPr lang="fr-FR" sz="1800">
                <a:solidFill>
                  <a:schemeClr val="dk1"/>
                </a:solidFill>
              </a:rPr>
              <a:t>Nécessite une reprise de contact avec la Commission Nationale d’Activité concernée. L’interruption d’exercice au niveau national, dans les fonctions d’arbitre, de juge ou de juge-arbitre, peut entrainer la perte de qualité d’arbitre, de juge ou de juge-arbitre. Le délai de cette interruption d’exercice est défini par chaque Commission Nationale d’Activité. Pour exercer à nouveau, l’intéressé peut demander le maintien de sa qualité de juge ou d’arbitre, sur dossier motivé, auprès de la Commission Nationale d’Activité. La Commission peut imposer une formation complémentaire</a:t>
            </a:r>
            <a:endParaRPr/>
          </a:p>
        </p:txBody>
      </p:sp>
      <p:sp>
        <p:nvSpPr>
          <p:cNvPr id="223" name="Google Shape;223;p7"/>
          <p:cNvSpPr txBox="1">
            <a:spLocks noGrp="1"/>
          </p:cNvSpPr>
          <p:nvPr>
            <p:ph type="body" idx="2"/>
          </p:nvPr>
        </p:nvSpPr>
        <p:spPr>
          <a:xfrm>
            <a:off x="771525" y="2349500"/>
            <a:ext cx="3008313" cy="3671888"/>
          </a:xfrm>
          <a:prstGeom prst="rect">
            <a:avLst/>
          </a:prstGeom>
          <a:solidFill>
            <a:srgbClr val="E4D598"/>
          </a:solidFill>
          <a:ln w="57150" cap="flat" cmpd="sng">
            <a:solidFill>
              <a:srgbClr val="27606C"/>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Font typeface="Arial"/>
              <a:buNone/>
            </a:pPr>
            <a:r>
              <a:rPr lang="fr-FR" sz="1800" b="1">
                <a:solidFill>
                  <a:schemeClr val="dk1"/>
                </a:solidFill>
              </a:rPr>
              <a:t>L’annexe 7 : Règlement des juges et des arbitres</a:t>
            </a:r>
            <a:endParaRPr/>
          </a:p>
          <a:p>
            <a:pPr marL="0" lvl="0" indent="0" algn="l" rtl="0">
              <a:lnSpc>
                <a:spcPct val="110000"/>
              </a:lnSpc>
              <a:spcBef>
                <a:spcPts val="700"/>
              </a:spcBef>
              <a:spcAft>
                <a:spcPts val="0"/>
              </a:spcAft>
              <a:buSzPts val="1800"/>
              <a:buFont typeface="Arial"/>
              <a:buNone/>
            </a:pPr>
            <a:r>
              <a:rPr lang="fr-FR" sz="1800">
                <a:solidFill>
                  <a:schemeClr val="dk1"/>
                </a:solidFill>
              </a:rPr>
              <a:t>Article 19 - Perte de qualité </a:t>
            </a:r>
            <a:endParaRPr/>
          </a:p>
          <a:p>
            <a:pPr marL="0" lvl="0" indent="0" algn="l" rtl="0">
              <a:lnSpc>
                <a:spcPct val="110000"/>
              </a:lnSpc>
              <a:spcBef>
                <a:spcPts val="700"/>
              </a:spcBef>
              <a:spcAft>
                <a:spcPts val="0"/>
              </a:spcAft>
              <a:buSzPts val="1800"/>
              <a:buFont typeface="Arial"/>
              <a:buNone/>
            </a:pPr>
            <a:r>
              <a:rPr lang="fr-FR" sz="1800">
                <a:solidFill>
                  <a:schemeClr val="dk1"/>
                </a:solidFill>
              </a:rPr>
              <a:t>Tout membre du corps arbitral qui n’est pas à jour de sa licence, ne peut exercer. En cas de non-reprise de licence sur plus de deux ans révolus, la qualification est perdue. </a:t>
            </a:r>
            <a:endParaRPr/>
          </a:p>
          <a:p>
            <a:pPr marL="0" lvl="0" indent="0" algn="l" rtl="0">
              <a:lnSpc>
                <a:spcPct val="110000"/>
              </a:lnSpc>
              <a:spcBef>
                <a:spcPts val="700"/>
              </a:spcBef>
              <a:spcAft>
                <a:spcPts val="0"/>
              </a:spcAft>
              <a:buSzPts val="1600"/>
              <a:buFont typeface="Arial"/>
              <a:buNone/>
            </a:pPr>
            <a:endParaRPr>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0" end="0"/>
                                            </p:txEl>
                                          </p:spTgt>
                                        </p:tgtEl>
                                        <p:attrNameLst>
                                          <p:attrName>style.visibility</p:attrName>
                                        </p:attrNameLst>
                                      </p:cBhvr>
                                      <p:to>
                                        <p:strVal val="visible"/>
                                      </p:to>
                                    </p:set>
                                    <p:animEffect transition="in" filter="fade">
                                      <p:cBhvr>
                                        <p:cTn id="12" dur="500"/>
                                        <p:tgtEl>
                                          <p:spTgt spid="2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1" end="1"/>
                                            </p:txEl>
                                          </p:spTgt>
                                        </p:tgtEl>
                                        <p:attrNameLst>
                                          <p:attrName>style.visibility</p:attrName>
                                        </p:attrNameLst>
                                      </p:cBhvr>
                                      <p:to>
                                        <p:strVal val="visible"/>
                                      </p:to>
                                    </p:set>
                                    <p:animEffect transition="in" filter="fade">
                                      <p:cBhvr>
                                        <p:cTn id="17" dur="500"/>
                                        <p:tgtEl>
                                          <p:spTgt spid="2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2" end="2"/>
                                            </p:txEl>
                                          </p:spTgt>
                                        </p:tgtEl>
                                        <p:attrNameLst>
                                          <p:attrName>style.visibility</p:attrName>
                                        </p:attrNameLst>
                                      </p:cBhvr>
                                      <p:to>
                                        <p:strVal val="visible"/>
                                      </p:to>
                                    </p:set>
                                    <p:animEffect transition="in" filter="fade">
                                      <p:cBhvr>
                                        <p:cTn id="22" dur="500"/>
                                        <p:tgtEl>
                                          <p:spTgt spid="2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3" end="3"/>
                                            </p:txEl>
                                          </p:spTgt>
                                        </p:tgtEl>
                                        <p:attrNameLst>
                                          <p:attrName>style.visibility</p:attrName>
                                        </p:attrNameLst>
                                      </p:cBhvr>
                                      <p:to>
                                        <p:strVal val="visible"/>
                                      </p:to>
                                    </p:set>
                                    <p:animEffect transition="in" filter="fade">
                                      <p:cBhvr>
                                        <p:cTn id="27" dur="500"/>
                                        <p:tgtEl>
                                          <p:spTgt spid="2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2">
                                            <p:txEl>
                                              <p:pRg st="0" end="0"/>
                                            </p:txEl>
                                          </p:spTgt>
                                        </p:tgtEl>
                                        <p:attrNameLst>
                                          <p:attrName>style.visibility</p:attrName>
                                        </p:attrNameLst>
                                      </p:cBhvr>
                                      <p:to>
                                        <p:strVal val="visible"/>
                                      </p:to>
                                    </p:set>
                                    <p:animEffect transition="in" filter="fade">
                                      <p:cBhvr>
                                        <p:cTn id="32" dur="500"/>
                                        <p:tgtEl>
                                          <p:spTgt spid="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title"/>
          </p:nvPr>
        </p:nvSpPr>
        <p:spPr>
          <a:xfrm>
            <a:off x="1331913" y="333375"/>
            <a:ext cx="7126287" cy="5746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None/>
            </a:pPr>
            <a:r>
              <a:rPr lang="fr-FR"/>
              <a:t>CHARTE DE L’ARBITRAGE</a:t>
            </a:r>
            <a:endParaRPr/>
          </a:p>
        </p:txBody>
      </p:sp>
      <p:sp>
        <p:nvSpPr>
          <p:cNvPr id="229" name="Google Shape;229;p8"/>
          <p:cNvSpPr txBox="1">
            <a:spLocks noGrp="1"/>
          </p:cNvSpPr>
          <p:nvPr>
            <p:ph type="body" idx="1"/>
          </p:nvPr>
        </p:nvSpPr>
        <p:spPr>
          <a:xfrm>
            <a:off x="827088" y="1484313"/>
            <a:ext cx="7848600" cy="4824412"/>
          </a:xfrm>
          <a:prstGeom prst="rect">
            <a:avLst/>
          </a:prstGeom>
          <a:solidFill>
            <a:srgbClr val="E4D598"/>
          </a:solidFill>
          <a:ln w="57150" cap="flat" cmpd="sng">
            <a:solidFill>
              <a:srgbClr val="27606C"/>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1800"/>
              <a:buFont typeface="Arial"/>
              <a:buChar char="•"/>
            </a:pPr>
            <a:r>
              <a:rPr lang="fr-FR" sz="1800">
                <a:solidFill>
                  <a:srgbClr val="142952"/>
                </a:solidFill>
                <a:latin typeface="Comic Sans MS"/>
                <a:ea typeface="Comic Sans MS"/>
                <a:cs typeface="Comic Sans MS"/>
                <a:sym typeface="Comic Sans MS"/>
              </a:rPr>
              <a:t>Adhérer à la FFCK est un acte volontaire qui m’engage à respecter ses valeurs.</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Parce que je suis en situation de juge, arbitre, …... je m’engage :</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 à respecter règles et règlements,</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 à être impartial, avoir la même considération pour chacun, connu ou inconnu,</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 à me consacrer totalement et exclusivement à ma tâche,</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 à juger uniquement en fonction d’un acte sportif par rapport à une règle établie,</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 à me former aux règles et pratiques sportives et à me tenir informé des évolutions règlementaires, ainsi que des travaux du corps arbitral,</a:t>
            </a:r>
            <a:endParaRPr/>
          </a:p>
          <a:p>
            <a:pPr marL="228600" lvl="0" indent="-228600" algn="l" rtl="0">
              <a:lnSpc>
                <a:spcPct val="110000"/>
              </a:lnSpc>
              <a:spcBef>
                <a:spcPts val="700"/>
              </a:spcBef>
              <a:spcAft>
                <a:spcPts val="0"/>
              </a:spcAft>
              <a:buSzPts val="1800"/>
              <a:buFont typeface="Arial"/>
              <a:buChar char="•"/>
            </a:pPr>
            <a:r>
              <a:rPr lang="fr-FR" sz="1800">
                <a:solidFill>
                  <a:srgbClr val="142952"/>
                </a:solidFill>
                <a:latin typeface="Comic Sans MS"/>
                <a:ea typeface="Comic Sans MS"/>
                <a:cs typeface="Comic Sans MS"/>
                <a:sym typeface="Comic Sans MS"/>
              </a:rPr>
              <a:t>à représenter dignement la France et la FFCK.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0" end="0"/>
                                            </p:txEl>
                                          </p:spTgt>
                                        </p:tgtEl>
                                        <p:attrNameLst>
                                          <p:attrName>style.visibility</p:attrName>
                                        </p:attrNameLst>
                                      </p:cBhvr>
                                      <p:to>
                                        <p:strVal val="visible"/>
                                      </p:to>
                                    </p:set>
                                    <p:animEffect transition="in" filter="fade">
                                      <p:cBhvr>
                                        <p:cTn id="12" dur="1000"/>
                                        <p:tgtEl>
                                          <p:spTgt spid="2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1" end="1"/>
                                            </p:txEl>
                                          </p:spTgt>
                                        </p:tgtEl>
                                        <p:attrNameLst>
                                          <p:attrName>style.visibility</p:attrName>
                                        </p:attrNameLst>
                                      </p:cBhvr>
                                      <p:to>
                                        <p:strVal val="visible"/>
                                      </p:to>
                                    </p:set>
                                    <p:animEffect transition="in" filter="fade">
                                      <p:cBhvr>
                                        <p:cTn id="17" dur="1000"/>
                                        <p:tgtEl>
                                          <p:spTgt spid="2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xEl>
                                              <p:pRg st="2" end="2"/>
                                            </p:txEl>
                                          </p:spTgt>
                                        </p:tgtEl>
                                        <p:attrNameLst>
                                          <p:attrName>style.visibility</p:attrName>
                                        </p:attrNameLst>
                                      </p:cBhvr>
                                      <p:to>
                                        <p:strVal val="visible"/>
                                      </p:to>
                                    </p:set>
                                    <p:animEffect transition="in" filter="fade">
                                      <p:cBhvr>
                                        <p:cTn id="22" dur="1000"/>
                                        <p:tgtEl>
                                          <p:spTgt spid="2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9">
                                            <p:txEl>
                                              <p:pRg st="3" end="3"/>
                                            </p:txEl>
                                          </p:spTgt>
                                        </p:tgtEl>
                                        <p:attrNameLst>
                                          <p:attrName>style.visibility</p:attrName>
                                        </p:attrNameLst>
                                      </p:cBhvr>
                                      <p:to>
                                        <p:strVal val="visible"/>
                                      </p:to>
                                    </p:set>
                                    <p:animEffect transition="in" filter="fade">
                                      <p:cBhvr>
                                        <p:cTn id="27" dur="1000"/>
                                        <p:tgtEl>
                                          <p:spTgt spid="2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9">
                                            <p:txEl>
                                              <p:pRg st="4" end="4"/>
                                            </p:txEl>
                                          </p:spTgt>
                                        </p:tgtEl>
                                        <p:attrNameLst>
                                          <p:attrName>style.visibility</p:attrName>
                                        </p:attrNameLst>
                                      </p:cBhvr>
                                      <p:to>
                                        <p:strVal val="visible"/>
                                      </p:to>
                                    </p:set>
                                    <p:animEffect transition="in" filter="fade">
                                      <p:cBhvr>
                                        <p:cTn id="32" dur="1000"/>
                                        <p:tgtEl>
                                          <p:spTgt spid="22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9">
                                            <p:txEl>
                                              <p:pRg st="5" end="5"/>
                                            </p:txEl>
                                          </p:spTgt>
                                        </p:tgtEl>
                                        <p:attrNameLst>
                                          <p:attrName>style.visibility</p:attrName>
                                        </p:attrNameLst>
                                      </p:cBhvr>
                                      <p:to>
                                        <p:strVal val="visible"/>
                                      </p:to>
                                    </p:set>
                                    <p:animEffect transition="in" filter="fade">
                                      <p:cBhvr>
                                        <p:cTn id="37" dur="1000"/>
                                        <p:tgtEl>
                                          <p:spTgt spid="22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9">
                                            <p:txEl>
                                              <p:pRg st="6" end="6"/>
                                            </p:txEl>
                                          </p:spTgt>
                                        </p:tgtEl>
                                        <p:attrNameLst>
                                          <p:attrName>style.visibility</p:attrName>
                                        </p:attrNameLst>
                                      </p:cBhvr>
                                      <p:to>
                                        <p:strVal val="visible"/>
                                      </p:to>
                                    </p:set>
                                    <p:animEffect transition="in" filter="fade">
                                      <p:cBhvr>
                                        <p:cTn id="42" dur="1000"/>
                                        <p:tgtEl>
                                          <p:spTgt spid="22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9">
                                            <p:txEl>
                                              <p:pRg st="7" end="7"/>
                                            </p:txEl>
                                          </p:spTgt>
                                        </p:tgtEl>
                                        <p:attrNameLst>
                                          <p:attrName>style.visibility</p:attrName>
                                        </p:attrNameLst>
                                      </p:cBhvr>
                                      <p:to>
                                        <p:strVal val="visible"/>
                                      </p:to>
                                    </p:set>
                                    <p:animEffect transition="in" filter="fade">
                                      <p:cBhvr>
                                        <p:cTn id="47" dur="1000"/>
                                        <p:tgtEl>
                                          <p:spTgt spid="2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900113" y="260350"/>
            <a:ext cx="7558087" cy="12969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r-FR" sz="3600">
                <a:solidFill>
                  <a:schemeClr val="dk1"/>
                </a:solidFill>
              </a:rPr>
              <a:t>L’ÉTHIQUE DU JUGE</a:t>
            </a:r>
            <a:endParaRPr/>
          </a:p>
        </p:txBody>
      </p:sp>
      <p:pic>
        <p:nvPicPr>
          <p:cNvPr id="235" name="Google Shape;235;p9"/>
          <p:cNvPicPr preferRelativeResize="0">
            <a:picLocks noGrp="1"/>
          </p:cNvPicPr>
          <p:nvPr>
            <p:ph type="body" idx="1"/>
          </p:nvPr>
        </p:nvPicPr>
        <p:blipFill rotWithShape="1">
          <a:blip r:embed="rId3">
            <a:alphaModFix/>
          </a:blip>
          <a:srcRect/>
          <a:stretch/>
        </p:blipFill>
        <p:spPr>
          <a:xfrm>
            <a:off x="2051050" y="1754188"/>
            <a:ext cx="5519738" cy="4140200"/>
          </a:xfrm>
          <a:prstGeom prst="rect">
            <a:avLst/>
          </a:prstGeom>
          <a:noFill/>
          <a:ln>
            <a:noFill/>
          </a:ln>
        </p:spPr>
      </p:pic>
      <p:sp>
        <p:nvSpPr>
          <p:cNvPr id="236" name="Google Shape;236;p9">
            <a:hlinkClick r:id="rId4"/>
          </p:cNvPr>
          <p:cNvSpPr txBox="1"/>
          <p:nvPr/>
        </p:nvSpPr>
        <p:spPr>
          <a:xfrm>
            <a:off x="2195513" y="1844675"/>
            <a:ext cx="863600" cy="7207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37" name="Google Shape;237;p9"/>
          <p:cNvSpPr txBox="1"/>
          <p:nvPr/>
        </p:nvSpPr>
        <p:spPr>
          <a:xfrm>
            <a:off x="2195513" y="5732463"/>
            <a:ext cx="532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chemeClr val="hlink"/>
                </a:solidFill>
                <a:latin typeface="Twentieth Century"/>
                <a:ea typeface="Twentieth Century"/>
                <a:cs typeface="Twentieth Century"/>
                <a:sym typeface="Twentieth Century"/>
                <a:hlinkClick r:id="rId5"/>
              </a:rPr>
              <a:t>Ethique du juge</a:t>
            </a:r>
            <a:endParaRPr sz="1800">
              <a:solidFill>
                <a:schemeClr val="dk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2860</Words>
  <Application>Microsoft Office PowerPoint</Application>
  <PresentationFormat>Affichage à l'écran (4:3)</PresentationFormat>
  <Paragraphs>205</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29</vt:i4>
      </vt:variant>
    </vt:vector>
  </HeadingPairs>
  <TitlesOfParts>
    <vt:vector size="38" baseType="lpstr">
      <vt:lpstr>Cambria</vt:lpstr>
      <vt:lpstr>Gill Sans</vt:lpstr>
      <vt:lpstr>Comic Sans MS</vt:lpstr>
      <vt:lpstr>Arial</vt:lpstr>
      <vt:lpstr>Calibri</vt:lpstr>
      <vt:lpstr>Century Gothic</vt:lpstr>
      <vt:lpstr>Twentieth Century</vt:lpstr>
      <vt:lpstr>Badge</vt:lpstr>
      <vt:lpstr>Badge</vt:lpstr>
      <vt:lpstr>COMPLÉMENTS  D’INFORMATION</vt:lpstr>
      <vt:lpstr>SURVOL DES STRUCTURES FÉDÉRALES</vt:lpstr>
      <vt:lpstr>PRÉSENTATION DES STRUCTURES FÉDÉRALES</vt:lpstr>
      <vt:lpstr>LES COMMISSIONS NATIONALES</vt:lpstr>
      <vt:lpstr>Présentation PowerPoint</vt:lpstr>
      <vt:lpstr>INFORMATIONS DIVERSES</vt:lpstr>
      <vt:lpstr>LE RÈGLEMENT INTÉRIEUR</vt:lpstr>
      <vt:lpstr>CHARTE DE L’ARBITRAGE</vt:lpstr>
      <vt:lpstr>L’ÉTHIQUE DU JUGE</vt:lpstr>
      <vt:lpstr>LISTE DES OFFICIELS</vt:lpstr>
      <vt:lpstr>Présentation PowerPoint</vt:lpstr>
      <vt:lpstr>LES OFFICIELS TECHNIQUES</vt:lpstr>
      <vt:lpstr>JUGE RÉGIONAL À NATIONAL (C) </vt:lpstr>
      <vt:lpstr>QUELQUES ÉLÉMENTS IDENTIFIÉS</vt:lpstr>
      <vt:lpstr>GESTION D’UNE COURSE </vt:lpstr>
      <vt:lpstr>POINTS PRINCIPAUX À CONNAITRE</vt:lpstr>
      <vt:lpstr>POINTS PRINCIPAUX À CONNAITRE</vt:lpstr>
      <vt:lpstr>LA RÉUNION DES JUGES ET OFFICIELS</vt:lpstr>
      <vt:lpstr>Présentation PowerPoint</vt:lpstr>
      <vt:lpstr> PRINCIPAUX POINTS À CONNAITRE</vt:lpstr>
      <vt:lpstr>Présentation PowerPoint</vt:lpstr>
      <vt:lpstr>LE JURY D’APPEL (Hors championnat de France)</vt:lpstr>
      <vt:lpstr>SECTION 2</vt:lpstr>
      <vt:lpstr>SECTION 2 : LES RÈGLES PARTICULIÈRES ARTICLE RP 41 - FRANCHISSEMENT DES PORTES ET PÉNALITÉS ..  </vt:lpstr>
      <vt:lpstr>POUR RAPPEL </vt:lpstr>
      <vt:lpstr>RAPPEL  RÈGLES PARTICULIERES SLALOM </vt:lpstr>
      <vt:lpstr>Présentation PowerPoint</vt:lpstr>
      <vt:lpstr>DOCUMENTS FORMATION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COMPLÉMENTS  D’INFORMATION</dc:title>
  <dc:creator>C</dc:creator>
  <cp:lastModifiedBy>slalom</cp:lastModifiedBy>
  <cp:revision>1</cp:revision>
  <dcterms:created xsi:type="dcterms:W3CDTF">2013-05-08T10:03:43Z</dcterms:created>
  <dcterms:modified xsi:type="dcterms:W3CDTF">2022-05-12T18:08:13Z</dcterms:modified>
</cp:coreProperties>
</file>