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rot="5400000">
            <a:off x="-2937344" y="2904985"/>
            <a:ext cx="6911981" cy="1053472"/>
          </a:xfrm>
          <a:prstGeom prst="rect">
            <a:avLst/>
          </a:prstGeom>
        </p:spPr>
      </p:pic>
      <p:pic>
        <p:nvPicPr>
          <p:cNvPr id="7" name="Image 6" descr="LOGO_FFCK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219205" y="214092"/>
            <a:ext cx="974438" cy="70759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7022907" y="3401"/>
            <a:ext cx="21210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kern="1200" dirty="0" smtClean="0">
                <a:solidFill>
                  <a:schemeClr val="tx2"/>
                </a:solidFill>
                <a:effectLst/>
                <a:latin typeface="Sansation"/>
                <a:ea typeface="+mn-ea"/>
                <a:cs typeface="Sansation"/>
              </a:rPr>
              <a:t>Commission Nationale Slalom</a:t>
            </a:r>
            <a:endParaRPr lang="fr-FR" sz="1100" kern="1200" dirty="0">
              <a:solidFill>
                <a:schemeClr val="tx2"/>
              </a:solidFill>
              <a:effectLst/>
              <a:latin typeface="Sansation"/>
              <a:ea typeface="+mn-ea"/>
              <a:cs typeface="Sansation"/>
            </a:endParaRPr>
          </a:p>
        </p:txBody>
      </p:sp>
      <p:pic>
        <p:nvPicPr>
          <p:cNvPr id="6" name="Image 5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643" y="214092"/>
            <a:ext cx="741045" cy="71564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86556" y="901532"/>
            <a:ext cx="80574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254061"/>
                </a:solidFill>
                <a:latin typeface="Sansation"/>
                <a:cs typeface="Sansation"/>
              </a:rPr>
              <a:t>COMMENT </a:t>
            </a:r>
            <a:r>
              <a:rPr lang="fr-FR" sz="4400" b="1" dirty="0" smtClean="0">
                <a:solidFill>
                  <a:srgbClr val="254061"/>
                </a:solidFill>
                <a:latin typeface="Sansation"/>
                <a:cs typeface="Sansation"/>
              </a:rPr>
              <a:t>CHOISIR ET GERER LES PHASES FINALES SUR UNE COURSE REGIONALE OU NATIONALE </a:t>
            </a:r>
            <a:r>
              <a:rPr lang="fr-FR" sz="4400" b="1" dirty="0" smtClean="0">
                <a:solidFill>
                  <a:srgbClr val="254061"/>
                </a:solidFill>
                <a:latin typeface="Sansation"/>
                <a:cs typeface="Sansation"/>
              </a:rPr>
              <a:t>?</a:t>
            </a:r>
          </a:p>
          <a:p>
            <a:pPr algn="ctr"/>
            <a:endParaRPr lang="fr-FR" sz="4400" b="1" dirty="0">
              <a:solidFill>
                <a:srgbClr val="254061"/>
              </a:solidFill>
              <a:latin typeface="Sansation"/>
              <a:cs typeface="Sansation"/>
            </a:endParaRPr>
          </a:p>
          <a:p>
            <a:pPr algn="ctr"/>
            <a:r>
              <a:rPr lang="fr-FR" sz="3600" i="1" dirty="0">
                <a:solidFill>
                  <a:srgbClr val="254061"/>
                </a:solidFill>
                <a:latin typeface="Sansation"/>
                <a:cs typeface="Sansation"/>
              </a:rPr>
              <a:t>3</a:t>
            </a:r>
            <a:r>
              <a:rPr lang="fr-FR" sz="3600" i="1" dirty="0" smtClean="0">
                <a:solidFill>
                  <a:srgbClr val="254061"/>
                </a:solidFill>
                <a:latin typeface="Sansation"/>
                <a:cs typeface="Sansation"/>
              </a:rPr>
              <a:t> </a:t>
            </a:r>
            <a:r>
              <a:rPr lang="fr-FR" sz="3600" i="1" dirty="0" smtClean="0">
                <a:solidFill>
                  <a:srgbClr val="254061"/>
                </a:solidFill>
                <a:latin typeface="Sansation"/>
                <a:cs typeface="Sansation"/>
              </a:rPr>
              <a:t>diapositives explicatives</a:t>
            </a:r>
          </a:p>
          <a:p>
            <a:pPr algn="ctr"/>
            <a:endParaRPr lang="fr-FR" sz="3600" i="1" dirty="0" smtClean="0">
              <a:solidFill>
                <a:srgbClr val="254061"/>
              </a:solidFill>
              <a:latin typeface="Sansation"/>
              <a:cs typeface="Sansation"/>
            </a:endParaRPr>
          </a:p>
          <a:p>
            <a:pPr algn="ctr"/>
            <a:r>
              <a:rPr lang="fr-FR" sz="2000" i="1" dirty="0" smtClean="0">
                <a:solidFill>
                  <a:srgbClr val="254061"/>
                </a:solidFill>
                <a:latin typeface="Sansation"/>
                <a:cs typeface="Sansation"/>
              </a:rPr>
              <a:t>Valables pour toutes les courses slalom mais c’est un rappel pour les courses régionales notamment !</a:t>
            </a:r>
          </a:p>
        </p:txBody>
      </p:sp>
    </p:spTree>
    <p:extLst>
      <p:ext uri="{BB962C8B-B14F-4D97-AF65-F5344CB8AC3E}">
        <p14:creationId xmlns:p14="http://schemas.microsoft.com/office/powerpoint/2010/main" val="297768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61783"/>
              </p:ext>
            </p:extLst>
          </p:nvPr>
        </p:nvGraphicFramePr>
        <p:xfrm>
          <a:off x="1021880" y="1004539"/>
          <a:ext cx="7903479" cy="1981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52912"/>
                <a:gridCol w="2803401"/>
                <a:gridCol w="2947166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25406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254061"/>
                          </a:solidFill>
                        </a:rPr>
                        <a:t>Courses régionales ou nationales</a:t>
                      </a:r>
                      <a:r>
                        <a:rPr lang="fr-FR" sz="1200" baseline="0" dirty="0" smtClean="0">
                          <a:solidFill>
                            <a:srgbClr val="254061"/>
                          </a:solidFill>
                        </a:rPr>
                        <a:t> 3</a:t>
                      </a:r>
                      <a:endParaRPr lang="fr-FR" sz="1200" dirty="0">
                        <a:solidFill>
                          <a:srgbClr val="25406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rgbClr val="254061"/>
                          </a:solidFill>
                        </a:rPr>
                        <a:t>Courses nationales 2 ou nationales 1</a:t>
                      </a:r>
                      <a:endParaRPr lang="fr-FR" sz="1200" dirty="0">
                        <a:solidFill>
                          <a:srgbClr val="25406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536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254061"/>
                          </a:solidFill>
                        </a:rPr>
                        <a:t>FORMAT</a:t>
                      </a:r>
                      <a:r>
                        <a:rPr lang="fr-FR" sz="1800" b="1" baseline="0" dirty="0" smtClean="0">
                          <a:solidFill>
                            <a:srgbClr val="254061"/>
                          </a:solidFill>
                        </a:rPr>
                        <a:t> DES COURSES</a:t>
                      </a:r>
                      <a:endParaRPr lang="fr-FR" sz="1800" b="1" dirty="0">
                        <a:solidFill>
                          <a:srgbClr val="25406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rgbClr val="254061"/>
                          </a:solidFill>
                        </a:rPr>
                        <a:t>1 manche de qualification.</a:t>
                      </a:r>
                    </a:p>
                    <a:p>
                      <a:pPr algn="ctr"/>
                      <a:r>
                        <a:rPr lang="fr-FR" sz="1000" dirty="0" smtClean="0">
                          <a:solidFill>
                            <a:srgbClr val="254061"/>
                          </a:solidFill>
                        </a:rPr>
                        <a:t>1 manche de finales avec :</a:t>
                      </a:r>
                    </a:p>
                    <a:p>
                      <a:pPr marL="742950" lvl="1" indent="-285750" algn="ctr">
                        <a:buFont typeface="Arial"/>
                        <a:buChar char="•"/>
                      </a:pPr>
                      <a:r>
                        <a:rPr lang="fr-FR" sz="1000" dirty="0" smtClean="0">
                          <a:solidFill>
                            <a:srgbClr val="254061"/>
                          </a:solidFill>
                        </a:rPr>
                        <a:t>50% en finale A</a:t>
                      </a:r>
                    </a:p>
                    <a:p>
                      <a:pPr marL="742950" lvl="1" indent="-285750" algn="ctr">
                        <a:buFont typeface="Arial"/>
                        <a:buChar char="•"/>
                      </a:pPr>
                      <a:r>
                        <a:rPr lang="fr-FR" sz="1000" dirty="0" smtClean="0">
                          <a:solidFill>
                            <a:srgbClr val="254061"/>
                          </a:solidFill>
                        </a:rPr>
                        <a:t>50% en finale B</a:t>
                      </a:r>
                      <a:endParaRPr lang="fr-FR" sz="1000" dirty="0">
                        <a:solidFill>
                          <a:srgbClr val="25406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93591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rgbClr val="254061"/>
                          </a:solidFill>
                        </a:rPr>
                        <a:t>Possibilités des organisations</a:t>
                      </a:r>
                      <a:r>
                        <a:rPr lang="fr-FR" sz="1800" b="1" baseline="0" dirty="0" smtClean="0">
                          <a:solidFill>
                            <a:srgbClr val="254061"/>
                          </a:solidFill>
                        </a:rPr>
                        <a:t> =&gt;</a:t>
                      </a:r>
                    </a:p>
                    <a:p>
                      <a:pPr algn="ctr"/>
                      <a:r>
                        <a:rPr lang="fr-FR" sz="1800" b="1" dirty="0" smtClean="0">
                          <a:solidFill>
                            <a:srgbClr val="254061"/>
                          </a:solidFill>
                        </a:rPr>
                        <a:t>PHASES</a:t>
                      </a:r>
                      <a:r>
                        <a:rPr lang="fr-FR" sz="1800" b="1" baseline="0" dirty="0" smtClean="0">
                          <a:solidFill>
                            <a:srgbClr val="254061"/>
                          </a:solidFill>
                        </a:rPr>
                        <a:t> FINALES</a:t>
                      </a:r>
                      <a:endParaRPr lang="fr-FR" sz="1800" b="1" dirty="0">
                        <a:solidFill>
                          <a:srgbClr val="25406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 smtClean="0">
                          <a:solidFill>
                            <a:srgbClr val="254061"/>
                          </a:solidFill>
                        </a:rPr>
                        <a:t>Le choix</a:t>
                      </a:r>
                      <a:r>
                        <a:rPr lang="fr-FR" sz="1000" baseline="0" dirty="0" smtClean="0">
                          <a:solidFill>
                            <a:srgbClr val="254061"/>
                          </a:solidFill>
                        </a:rPr>
                        <a:t> est laissé à l’organisateur pour choisir le mode de départ des phases finales, soit :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fr-FR" sz="1000" baseline="0" dirty="0" smtClean="0">
                          <a:solidFill>
                            <a:srgbClr val="254061"/>
                          </a:solidFill>
                        </a:rPr>
                        <a:t>M</a:t>
                      </a:r>
                      <a:r>
                        <a:rPr lang="fr-FR" sz="1000" baseline="0" dirty="0" smtClean="0">
                          <a:solidFill>
                            <a:srgbClr val="254061"/>
                          </a:solidFill>
                        </a:rPr>
                        <a:t>ême ordre que pour la manche de qualification</a:t>
                      </a:r>
                    </a:p>
                    <a:p>
                      <a:pPr marL="742950" lvl="1" indent="-285750" algn="l">
                        <a:buFont typeface="Arial"/>
                        <a:buChar char="•"/>
                      </a:pPr>
                      <a:r>
                        <a:rPr lang="fr-FR" sz="1000" baseline="0" dirty="0" smtClean="0">
                          <a:solidFill>
                            <a:srgbClr val="254061"/>
                          </a:solidFill>
                        </a:rPr>
                        <a:t>Ordre inverse des résultats de la manche de qualification</a:t>
                      </a:r>
                      <a:endParaRPr lang="fr-FR" sz="1000" dirty="0">
                        <a:solidFill>
                          <a:srgbClr val="25406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 smtClean="0">
                          <a:solidFill>
                            <a:srgbClr val="254061"/>
                          </a:solidFill>
                        </a:rPr>
                        <a:t>L’organisateur n’a pas le choix dans le mode d’organisation : il doit faire les listes de départ dans l’ordre inverse des résultats de la manche de qualification.</a:t>
                      </a:r>
                      <a:endParaRPr lang="fr-FR" sz="1000" dirty="0">
                        <a:solidFill>
                          <a:srgbClr val="25406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BACC6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021880" y="0"/>
            <a:ext cx="608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54061"/>
                </a:solidFill>
                <a:latin typeface="Sansation"/>
                <a:cs typeface="Sansation"/>
              </a:rPr>
              <a:t>COMMENT </a:t>
            </a:r>
            <a:r>
              <a:rPr lang="fr-FR" b="1" dirty="0" smtClean="0">
                <a:solidFill>
                  <a:srgbClr val="254061"/>
                </a:solidFill>
                <a:latin typeface="Sansation"/>
                <a:cs typeface="Sansation"/>
              </a:rPr>
              <a:t>CHOISIR ET GERER LES PHASES FINALES SUR UNE COURSE REGIONALE OU NATIONALE ?</a:t>
            </a:r>
            <a:endParaRPr lang="fr-FR" b="1" dirty="0" smtClean="0">
              <a:solidFill>
                <a:srgbClr val="254061"/>
              </a:solidFill>
              <a:latin typeface="Sansation"/>
              <a:cs typeface="Sansation"/>
            </a:endParaRPr>
          </a:p>
        </p:txBody>
      </p:sp>
      <p:cxnSp>
        <p:nvCxnSpPr>
          <p:cNvPr id="5" name="Connecteur droit avec flèche 4"/>
          <p:cNvCxnSpPr>
            <a:stCxn id="2" idx="2"/>
            <a:endCxn id="7" idx="0"/>
          </p:cNvCxnSpPr>
          <p:nvPr/>
        </p:nvCxnSpPr>
        <p:spPr>
          <a:xfrm>
            <a:off x="4973619" y="2985739"/>
            <a:ext cx="1" cy="285227"/>
          </a:xfrm>
          <a:prstGeom prst="straightConnector1">
            <a:avLst/>
          </a:prstGeom>
          <a:ln w="38100" cmpd="sng">
            <a:solidFill>
              <a:srgbClr val="21596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855448"/>
              </p:ext>
            </p:extLst>
          </p:nvPr>
        </p:nvGraphicFramePr>
        <p:xfrm>
          <a:off x="1021881" y="3270966"/>
          <a:ext cx="7903479" cy="3058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813"/>
                <a:gridCol w="2791421"/>
                <a:gridCol w="2899245"/>
              </a:tblGrid>
              <a:tr h="191736">
                <a:tc gridSpan="3"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rgbClr val="254061"/>
                          </a:solidFill>
                        </a:rPr>
                        <a:t>Comment faire le choix entre m</a:t>
                      </a:r>
                      <a:r>
                        <a:rPr lang="fr-FR" dirty="0" smtClean="0">
                          <a:solidFill>
                            <a:srgbClr val="254061"/>
                          </a:solidFill>
                        </a:rPr>
                        <a:t>ême ordre et ordre inverse des résultats ?</a:t>
                      </a:r>
                      <a:endParaRPr lang="fr-FR" dirty="0">
                        <a:solidFill>
                          <a:srgbClr val="25406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69297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rgbClr val="25406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254061"/>
                          </a:solidFill>
                        </a:rPr>
                        <a:t>M</a:t>
                      </a:r>
                      <a:r>
                        <a:rPr lang="fr-FR" sz="1100" b="1" dirty="0" smtClean="0">
                          <a:solidFill>
                            <a:srgbClr val="254061"/>
                          </a:solidFill>
                        </a:rPr>
                        <a:t>ême ordre que les qualifications</a:t>
                      </a:r>
                      <a:endParaRPr lang="fr-FR" sz="1100" b="1" dirty="0">
                        <a:solidFill>
                          <a:srgbClr val="25406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>
                          <a:solidFill>
                            <a:srgbClr val="254061"/>
                          </a:solidFill>
                        </a:rPr>
                        <a:t>Ordre inverse des résultats de la qualification</a:t>
                      </a:r>
                      <a:endParaRPr lang="fr-FR" sz="1100" b="1" dirty="0">
                        <a:solidFill>
                          <a:srgbClr val="25406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254061"/>
                          </a:solidFill>
                        </a:rPr>
                        <a:t>AVANTAGES</a:t>
                      </a:r>
                      <a:endParaRPr lang="fr-FR" b="1" dirty="0">
                        <a:solidFill>
                          <a:srgbClr val="25406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rgbClr val="254061"/>
                          </a:solidFill>
                        </a:rPr>
                        <a:t>Simple à organiser</a:t>
                      </a:r>
                    </a:p>
                    <a:p>
                      <a:r>
                        <a:rPr lang="fr-FR" sz="1050" dirty="0" smtClean="0">
                          <a:solidFill>
                            <a:srgbClr val="254061"/>
                          </a:solidFill>
                        </a:rPr>
                        <a:t>On peut gérer les listes de départ des finales avant</a:t>
                      </a:r>
                      <a:r>
                        <a:rPr lang="fr-FR" sz="1050" baseline="0" dirty="0" smtClean="0">
                          <a:solidFill>
                            <a:srgbClr val="254061"/>
                          </a:solidFill>
                        </a:rPr>
                        <a:t> le début de la course</a:t>
                      </a:r>
                      <a:endParaRPr lang="fr-FR" sz="1050" dirty="0">
                        <a:solidFill>
                          <a:srgbClr val="25406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rgbClr val="254061"/>
                          </a:solidFill>
                        </a:rPr>
                        <a:t>Mise en valeur du</a:t>
                      </a:r>
                      <a:r>
                        <a:rPr lang="fr-FR" sz="1050" baseline="0" dirty="0" smtClean="0">
                          <a:solidFill>
                            <a:srgbClr val="254061"/>
                          </a:solidFill>
                        </a:rPr>
                        <a:t> format qualification/finale</a:t>
                      </a:r>
                    </a:p>
                    <a:p>
                      <a:endParaRPr lang="fr-FR" sz="1050" dirty="0">
                        <a:solidFill>
                          <a:srgbClr val="25406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254061"/>
                          </a:solidFill>
                        </a:rPr>
                        <a:t>INCONVENIENTS</a:t>
                      </a:r>
                      <a:endParaRPr lang="fr-FR" b="1" dirty="0">
                        <a:solidFill>
                          <a:srgbClr val="25406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rgbClr val="254061"/>
                          </a:solidFill>
                        </a:rPr>
                        <a:t>Pas de mise en valeur du format qualification/finale</a:t>
                      </a:r>
                      <a:endParaRPr lang="fr-FR" sz="1050" dirty="0">
                        <a:solidFill>
                          <a:srgbClr val="25406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>
                          <a:solidFill>
                            <a:srgbClr val="254061"/>
                          </a:solidFill>
                        </a:rPr>
                        <a:t>Plus complexe à mettre en œuvre dans</a:t>
                      </a:r>
                      <a:r>
                        <a:rPr lang="fr-FR" sz="1050" baseline="0" dirty="0" smtClean="0">
                          <a:solidFill>
                            <a:srgbClr val="254061"/>
                          </a:solidFill>
                        </a:rPr>
                        <a:t> la gestion de course 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aseline="0" dirty="0" smtClean="0">
                          <a:solidFill>
                            <a:srgbClr val="254061"/>
                          </a:solidFill>
                        </a:rPr>
                        <a:t>Faire le programme prévisionnel avant =&gt; VOIR OUTIL EXCEL EN PIECE JOINTE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aseline="0" dirty="0" smtClean="0">
                          <a:solidFill>
                            <a:srgbClr val="254061"/>
                          </a:solidFill>
                        </a:rPr>
                        <a:t>Gérer FFCANOE entre les 2 manches pour sortir les nouvelles listes officielles pour 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aseline="0" dirty="0" smtClean="0">
                          <a:solidFill>
                            <a:srgbClr val="254061"/>
                          </a:solidFill>
                        </a:rPr>
                        <a:t>Affichage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aseline="0" dirty="0" smtClean="0">
                          <a:solidFill>
                            <a:srgbClr val="254061"/>
                          </a:solidFill>
                        </a:rPr>
                        <a:t>Départ/arrivée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aseline="0" dirty="0" smtClean="0">
                          <a:solidFill>
                            <a:srgbClr val="254061"/>
                          </a:solidFill>
                        </a:rPr>
                        <a:t>Doublage chrono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aseline="0" dirty="0" smtClean="0">
                          <a:solidFill>
                            <a:srgbClr val="254061"/>
                          </a:solidFill>
                        </a:rPr>
                        <a:t>Éventuellement juge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aseline="0" dirty="0" smtClean="0">
                          <a:solidFill>
                            <a:srgbClr val="254061"/>
                          </a:solidFill>
                        </a:rPr>
                        <a:t>Speaker</a:t>
                      </a:r>
                    </a:p>
                  </a:txBody>
                  <a:tcPr>
                    <a:lnL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159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021880" y="6384677"/>
            <a:ext cx="790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254061"/>
                </a:solidFill>
                <a:latin typeface="Sansation"/>
                <a:cs typeface="Sansation"/>
              </a:rPr>
              <a:t>La CNA vous laisse le choix pour les régionaux et N3 mais vous invite à utiliser l’ordre inverse des résultats de la qualification pour dynamiser les courses et mettre en valeur le format qualifications / finales.</a:t>
            </a:r>
            <a:endParaRPr lang="fr-FR" sz="1200" b="1" dirty="0" smtClean="0">
              <a:solidFill>
                <a:srgbClr val="254061"/>
              </a:solidFill>
              <a:latin typeface="Sansation"/>
              <a:cs typeface="Sansatio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21880" y="0"/>
            <a:ext cx="6082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254061"/>
                </a:solidFill>
                <a:latin typeface="Sansation"/>
                <a:cs typeface="Sansation"/>
              </a:rPr>
              <a:t>COMMENT </a:t>
            </a:r>
            <a:r>
              <a:rPr lang="fr-FR" b="1" dirty="0" smtClean="0">
                <a:solidFill>
                  <a:srgbClr val="254061"/>
                </a:solidFill>
                <a:latin typeface="Sansation"/>
                <a:cs typeface="Sansation"/>
              </a:rPr>
              <a:t>GERER LES PHASES FINALES SUR UNE COURSE REGIONALE OU NATIONALE ?</a:t>
            </a:r>
            <a:endParaRPr lang="fr-FR" b="1" dirty="0" smtClean="0">
              <a:solidFill>
                <a:srgbClr val="254061"/>
              </a:solidFill>
              <a:latin typeface="Sansation"/>
              <a:cs typeface="Sansation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880" y="874661"/>
            <a:ext cx="3834086" cy="5671816"/>
          </a:xfrm>
          <a:prstGeom prst="rect">
            <a:avLst/>
          </a:prstGeom>
          <a:ln>
            <a:solidFill>
              <a:srgbClr val="215968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855966" y="860773"/>
            <a:ext cx="4288034" cy="568570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r>
              <a:rPr lang="fr-FR" sz="1300" b="1" u="sng" dirty="0" smtClean="0">
                <a:latin typeface="Sansation"/>
                <a:cs typeface="Sansation"/>
              </a:rPr>
              <a:t>SI VOUS FAITE LE CHOIX DU FORMAT AVEC L’ORDRE INVERSE DES RESULTATS DE LA QUALIFICATIONS :</a:t>
            </a:r>
          </a:p>
          <a:p>
            <a:pPr marL="742950" lvl="1" indent="-285750">
              <a:buFont typeface="Arial"/>
              <a:buChar char="•"/>
            </a:pPr>
            <a:r>
              <a:rPr lang="fr-FR" sz="1300" dirty="0" smtClean="0">
                <a:latin typeface="Sansation"/>
                <a:cs typeface="Sansation"/>
              </a:rPr>
              <a:t>Cet </a:t>
            </a:r>
            <a:r>
              <a:rPr lang="fr-FR" sz="1300" dirty="0">
                <a:latin typeface="Sansation"/>
                <a:cs typeface="Sansation"/>
              </a:rPr>
              <a:t>outil permet de faire le programme prévisionnel des finales A et B.</a:t>
            </a:r>
          </a:p>
          <a:p>
            <a:pPr marL="742950" lvl="1" indent="-285750">
              <a:buFont typeface="Arial"/>
              <a:buChar char="•"/>
            </a:pPr>
            <a:r>
              <a:rPr lang="fr-FR" sz="1300" dirty="0">
                <a:latin typeface="Sansation"/>
                <a:cs typeface="Sansation"/>
              </a:rPr>
              <a:t>Il est à faire dès la veille ou le matin avant le départ des qualifications.</a:t>
            </a:r>
          </a:p>
          <a:p>
            <a:pPr marL="742950" lvl="1" indent="-285750">
              <a:buFont typeface="Arial"/>
              <a:buChar char="•"/>
            </a:pPr>
            <a:r>
              <a:rPr lang="fr-FR" sz="1300" dirty="0">
                <a:latin typeface="Sansation"/>
                <a:cs typeface="Sansation"/>
              </a:rPr>
              <a:t>Les horaires sont prévisionnels car ils seront confirmés par le nombre réels de départs donnés en </a:t>
            </a:r>
            <a:r>
              <a:rPr lang="fr-FR" sz="1300" dirty="0" smtClean="0">
                <a:latin typeface="Sansation"/>
                <a:cs typeface="Sansation"/>
              </a:rPr>
              <a:t>qualification.</a:t>
            </a:r>
            <a:endParaRPr lang="fr-FR" sz="1300" dirty="0">
              <a:latin typeface="Sansation"/>
              <a:cs typeface="Sansation"/>
            </a:endParaRPr>
          </a:p>
          <a:p>
            <a:pPr marL="742950" lvl="1" indent="-285750">
              <a:buFont typeface="Arial"/>
              <a:buChar char="•"/>
            </a:pPr>
            <a:r>
              <a:rPr lang="fr-FR" sz="1300" dirty="0">
                <a:latin typeface="Sansation"/>
                <a:cs typeface="Sansation"/>
              </a:rPr>
              <a:t>Ce programme permet de gagner en lisibilité pour les athlètes, entraîneurs, organisateurs sur le déroulé des phases finales.</a:t>
            </a:r>
          </a:p>
          <a:p>
            <a:pPr marL="742950" lvl="1" indent="-285750">
              <a:buFont typeface="Arial"/>
              <a:buChar char="•"/>
            </a:pPr>
            <a:r>
              <a:rPr lang="fr-FR" sz="1300" dirty="0">
                <a:latin typeface="Sansation"/>
                <a:cs typeface="Sansation"/>
              </a:rPr>
              <a:t>Si un trait est tracé au fur et à mesure de l'affichage des résultats des qualifications pour séparer finale A et B, les athlètes peuvent très rapidement programmer avec une précision relative leur manche de finale =&gt; en attendant la liste officielle de départ qui arrivera à la </a:t>
            </a:r>
            <a:r>
              <a:rPr lang="fr-FR" sz="1300" dirty="0" smtClean="0">
                <a:latin typeface="Sansation"/>
                <a:cs typeface="Sansation"/>
              </a:rPr>
              <a:t>clôture </a:t>
            </a:r>
            <a:r>
              <a:rPr lang="fr-FR" sz="1300" dirty="0">
                <a:latin typeface="Sansation"/>
                <a:cs typeface="Sansation"/>
              </a:rPr>
              <a:t>des qualifications</a:t>
            </a:r>
            <a:r>
              <a:rPr lang="fr-FR" sz="1300" dirty="0" smtClean="0">
                <a:latin typeface="Sansation"/>
                <a:cs typeface="Sansation"/>
              </a:rPr>
              <a:t>.</a:t>
            </a:r>
          </a:p>
          <a:p>
            <a:pPr marL="742950" lvl="1" indent="-285750">
              <a:buFont typeface="Arial"/>
              <a:buChar char="•"/>
            </a:pPr>
            <a:endParaRPr lang="fr-FR" sz="1300" dirty="0" smtClean="0">
              <a:latin typeface="Sansation"/>
              <a:cs typeface="Sansation"/>
            </a:endParaRPr>
          </a:p>
          <a:p>
            <a:pPr marL="1588" lvl="1"/>
            <a:r>
              <a:rPr lang="fr-FR" sz="1300" b="1" dirty="0" smtClean="0">
                <a:latin typeface="Sansation"/>
                <a:cs typeface="Sansation"/>
              </a:rPr>
              <a:t>DANS TOUS LES CAS IL FAUT BIEN MAITRISER LA MANIPULATION A FAIRE SUR FFCANOE ENTRE QUALIFICATION ET FINALE POUR EDITER LES LISTES DE DEPART OFFICIELLES ET PREVOIR LA RE-IMPRESSION (voir la procédure sur </a:t>
            </a:r>
            <a:r>
              <a:rPr lang="fr-FR" sz="1300" b="1" smtClean="0">
                <a:latin typeface="Sansation"/>
                <a:cs typeface="Sansation"/>
              </a:rPr>
              <a:t>le wiki FFCANOE).</a:t>
            </a:r>
            <a:endParaRPr lang="fr-FR" sz="1300" b="1" dirty="0" smtClean="0">
              <a:latin typeface="Sansation"/>
              <a:cs typeface="Sansation"/>
            </a:endParaRPr>
          </a:p>
        </p:txBody>
      </p:sp>
    </p:spTree>
    <p:extLst>
      <p:ext uri="{BB962C8B-B14F-4D97-AF65-F5344CB8AC3E}">
        <p14:creationId xmlns:p14="http://schemas.microsoft.com/office/powerpoint/2010/main" val="297768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492</Words>
  <Application>Microsoft Macintosh PowerPoint</Application>
  <PresentationFormat>Présentation à l'écran (4:3)</PresentationFormat>
  <Paragraphs>46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>FFCK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Virginie AUBAZAC</dc:creator>
  <cp:lastModifiedBy>Thibaud DELAUNAY</cp:lastModifiedBy>
  <cp:revision>37</cp:revision>
  <cp:lastPrinted>2014-03-27T10:13:24Z</cp:lastPrinted>
  <dcterms:created xsi:type="dcterms:W3CDTF">2014-03-27T10:34:15Z</dcterms:created>
  <dcterms:modified xsi:type="dcterms:W3CDTF">2014-12-11T17:52:53Z</dcterms:modified>
</cp:coreProperties>
</file>