
<file path=[Content_Types].xml><?xml version="1.0" encoding="utf-8"?>
<Types xmlns="http://schemas.openxmlformats.org/package/2006/content-types">
  <Default Extension="bmp" ContentType="image/bmp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8" r:id="rId3"/>
    <p:sldId id="259" r:id="rId4"/>
    <p:sldId id="267" r:id="rId5"/>
    <p:sldId id="260" r:id="rId6"/>
    <p:sldId id="261" r:id="rId7"/>
    <p:sldId id="263" r:id="rId8"/>
    <p:sldId id="264" r:id="rId9"/>
    <p:sldId id="262" r:id="rId10"/>
    <p:sldId id="265" r:id="rId11"/>
    <p:sldId id="266" r:id="rId12"/>
    <p:sldId id="268" r:id="rId13"/>
    <p:sldId id="269" r:id="rId14"/>
    <p:sldId id="270" r:id="rId15"/>
    <p:sldId id="272" r:id="rId16"/>
    <p:sldId id="284" r:id="rId17"/>
    <p:sldId id="273" r:id="rId18"/>
    <p:sldId id="274" r:id="rId19"/>
    <p:sldId id="275" r:id="rId20"/>
    <p:sldId id="276" r:id="rId21"/>
    <p:sldId id="277" r:id="rId22"/>
    <p:sldId id="285" r:id="rId23"/>
    <p:sldId id="278" r:id="rId24"/>
    <p:sldId id="279" r:id="rId25"/>
    <p:sldId id="280" r:id="rId26"/>
    <p:sldId id="281" r:id="rId27"/>
    <p:sldId id="283" r:id="rId28"/>
    <p:sldId id="282" r:id="rId29"/>
  </p:sldIdLst>
  <p:sldSz cx="9144000" cy="5143500" type="screen16x9"/>
  <p:notesSz cx="6797675" cy="99266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gkcZs+Je955X9oz5fhIrcFVRnTx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7B1809B-5762-4426-9EA1-D399E32ECDE8}">
  <a:tblStyle styleId="{67B1809B-5762-4426-9EA1-D399E32ECDE8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65"/>
  </p:normalViewPr>
  <p:slideViewPr>
    <p:cSldViewPr snapToGrid="0">
      <p:cViewPr varScale="1">
        <p:scale>
          <a:sx n="143" d="100"/>
          <a:sy n="143" d="100"/>
        </p:scale>
        <p:origin x="760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customschemas.google.com/relationships/presentationmetadata" Target="metadata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8" Type="http://schemas.openxmlformats.org/officeDocument/2006/relationships/tableStyles" Target="tableStyle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7" Type="http://schemas.openxmlformats.org/officeDocument/2006/relationships/theme" Target="theme/theme1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viewProps" Target="viewProp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notesMaster" Target="notesMasters/notesMaster1.xml" /><Relationship Id="rId35" Type="http://schemas.openxmlformats.org/officeDocument/2006/relationships/presProps" Target="presProp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 /><Relationship Id="rId1" Type="http://schemas.openxmlformats.org/officeDocument/2006/relationships/notesMaster" Target="../notesMasters/notesMaster1.xml" 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 /><Relationship Id="rId1" Type="http://schemas.openxmlformats.org/officeDocument/2006/relationships/notesMaster" Target="../notesMasters/notesMaster1.xml" 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 /><Relationship Id="rId1" Type="http://schemas.openxmlformats.org/officeDocument/2006/relationships/notesMaster" Target="../notesMasters/notesMaster1.xml" 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 /><Relationship Id="rId1" Type="http://schemas.openxmlformats.org/officeDocument/2006/relationships/notesMaster" Target="../notesMasters/notesMaster1.xml" 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 /><Relationship Id="rId1" Type="http://schemas.openxmlformats.org/officeDocument/2006/relationships/notesMaster" Target="../notesMasters/notesMaster1.xml" 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 /><Relationship Id="rId1" Type="http://schemas.openxmlformats.org/officeDocument/2006/relationships/notesMaster" Target="../notesMasters/notesMaster1.xml" 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 /><Relationship Id="rId1" Type="http://schemas.openxmlformats.org/officeDocument/2006/relationships/notesMaster" Target="../notesMasters/notesMaster1.xml" 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 /><Relationship Id="rId1" Type="http://schemas.openxmlformats.org/officeDocument/2006/relationships/notesMaster" Target="../notesMasters/notesMaster1.xml" 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 /><Relationship Id="rId1" Type="http://schemas.openxmlformats.org/officeDocument/2006/relationships/notesMaster" Target="../notesMasters/notesMaster1.xml" 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 /><Relationship Id="rId1" Type="http://schemas.openxmlformats.org/officeDocument/2006/relationships/notesMaster" Target="../notesMasters/notesMaster1.xml" 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 /><Relationship Id="rId1" Type="http://schemas.openxmlformats.org/officeDocument/2006/relationships/notesMaster" Target="../notesMasters/notesMaster1.xml" 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 /><Relationship Id="rId1" Type="http://schemas.openxmlformats.org/officeDocument/2006/relationships/notesMaster" Target="../notesMasters/notesMaster1.xml" 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 /><Relationship Id="rId1" Type="http://schemas.openxmlformats.org/officeDocument/2006/relationships/notesMaster" Target="../notesMasters/notesMaster1.xml" 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 /><Relationship Id="rId1" Type="http://schemas.openxmlformats.org/officeDocument/2006/relationships/notesMaster" Target="../notesMasters/notesMaster1.xml" 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 /><Relationship Id="rId1" Type="http://schemas.openxmlformats.org/officeDocument/2006/relationships/notesMaster" Target="../notesMasters/notesMaster1.xml" 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 /><Relationship Id="rId1" Type="http://schemas.openxmlformats.org/officeDocument/2006/relationships/notesMaster" Target="../notesMasters/notesMaster1.xml" 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9" name="Google Shape;5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0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7" name="Google Shape;12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2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1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9" name="Google Shape;14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2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7" name="Google Shape;15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4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6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4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before Ready = DNS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between ready and go = FLT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2" name="Google Shape;19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337810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4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before Ready = DNS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between ready and go = FLT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2" name="Google Shape;19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7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This the plan, doesn’t apply here</a:t>
            </a:r>
            <a:endParaRPr/>
          </a:p>
        </p:txBody>
      </p:sp>
      <p:sp>
        <p:nvSpPr>
          <p:cNvPr id="199" name="Google Shape;19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8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0" name="Google Shape;22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3" name="Google Shape;7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1" name="Google Shape;231;p21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gate line is the line from the outside of the gate to the bank on the same side.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following conditions must be satisfied for a gate to be considered correctly negotiated: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whole head and both shoulders of the athlete must cross the gate line in accordance with the correct side of the gate and the course plan.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 of the boat must cross the gate line at the same instant as the whole head crosses the line.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gates must be negotiated in accordance with the direction established by the course map.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Athletes are permitted to touch the gates with their body or any part of their equipment.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21:notes"/>
          <p:cNvSpPr txBox="1">
            <a:spLocks noGrp="1"/>
          </p:cNvSpPr>
          <p:nvPr>
            <p:ph type="sldNum" idx="12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8" name="Google Shape;238;p37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gate line is the line from the outside of the gate to the bank on the same side.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following conditions must be satisfied for a gate to be considered correctly negotiated: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whole head and both shoulders of the athlete must cross the gate line in accordance with the correct side of the gate and the course plan.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 of the boat must cross the gate line at the same instant as the whole head crosses the line.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gates must be negotiated in accordance with the direction established by the course map.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Athletes are permitted to touch the gates with their body or any part of their equipment.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37:notes"/>
          <p:cNvSpPr txBox="1">
            <a:spLocks noGrp="1"/>
          </p:cNvSpPr>
          <p:nvPr>
            <p:ph type="sldNum" idx="12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8" name="Google Shape;238;p37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gate line is the line from the outside of the gate to the bank on the same side.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following conditions must be satisfied for a gate to be considered correctly negotiated: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whole head and both shoulders of the athlete must cross the gate line in accordance with the correct side of the gate and the course plan.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 of the boat must cross the gate line at the same instant as the whole head crosses the line.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gates must be negotiated in accordance with the direction established by the course map.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Athletes are permitted to touch the gates with their body or any part of their equipment.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37:notes"/>
          <p:cNvSpPr txBox="1">
            <a:spLocks noGrp="1"/>
          </p:cNvSpPr>
          <p:nvPr>
            <p:ph type="sldNum" idx="12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22937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13bd808fef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g13bd808fef0_0_0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00" cy="39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g13bd808fef0_0_0:notes"/>
          <p:cNvSpPr txBox="1">
            <a:spLocks noGrp="1"/>
          </p:cNvSpPr>
          <p:nvPr>
            <p:ph type="sldNum" idx="12"/>
          </p:nvPr>
        </p:nvSpPr>
        <p:spPr>
          <a:xfrm>
            <a:off x="3849688" y="9429750"/>
            <a:ext cx="29463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2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2" name="Google Shape;25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9" name="Google Shape;259;p38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gate line is the line from the outside of the gate to the bank on the same side.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following conditions must be satisfied for a gate to be considered correctly negotiated: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whole head and both shoulders of the athlete must cross the gate line in accordance with the correct side of the gate and the course plan.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 of the boat must cross the gate line at the same instant as the whole head crosses the line.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gates must be negotiated in accordance with the direction established by the course map.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Athletes are permitted to touch the gates with their body or any part of their equipment.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38:notes"/>
          <p:cNvSpPr txBox="1">
            <a:spLocks noGrp="1"/>
          </p:cNvSpPr>
          <p:nvPr>
            <p:ph type="sldNum" idx="12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6" name="Google Shape;266;p39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gate line is the line from the outside of the gate to the bank on the same side.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following conditions must be satisfied for a gate to be considered correctly negotiated: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whole head and both shoulders of the athlete must cross the gate line in accordance with the correct side of the gate and the course plan.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 of the boat must cross the gate line at the same instant as the whole head crosses the line.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gates must be negotiated in accordance with the direction established by the course map.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Athletes are permitted to touch the gates with their body or any part of their equipment.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39:notes"/>
          <p:cNvSpPr txBox="1">
            <a:spLocks noGrp="1"/>
          </p:cNvSpPr>
          <p:nvPr>
            <p:ph type="sldNum" idx="12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0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3" name="Google Shape;273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4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1" name="Google Shape;8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3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5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8" name="Google Shape;8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6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9" name="Google Shape;9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8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0" name="Google Shape;12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7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6" name="Google Shape;10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5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5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1D82C5"/>
              </a:buClr>
              <a:buSzPts val="3200"/>
              <a:buNone/>
              <a:defRPr i="1">
                <a:solidFill>
                  <a:srgbClr val="1D82C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2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OBJEC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6"/>
          <p:cNvSpPr txBox="1">
            <a:spLocks noGrp="1"/>
          </p:cNvSpPr>
          <p:nvPr>
            <p:ph type="title"/>
          </p:nvPr>
        </p:nvSpPr>
        <p:spPr>
          <a:xfrm>
            <a:off x="179512" y="123478"/>
            <a:ext cx="7427168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6"/>
          <p:cNvSpPr txBox="1">
            <a:spLocks noGrp="1"/>
          </p:cNvSpPr>
          <p:nvPr>
            <p:ph type="body" idx="1"/>
          </p:nvPr>
        </p:nvSpPr>
        <p:spPr>
          <a:xfrm>
            <a:off x="179512" y="1059582"/>
            <a:ext cx="8712968" cy="3535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1D82C5"/>
              </a:buClr>
              <a:buSzPts val="3200"/>
              <a:buChar char="•"/>
              <a:defRPr>
                <a:solidFill>
                  <a:srgbClr val="1D82C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1D82C5"/>
              </a:buClr>
              <a:buSzPts val="2800"/>
              <a:buChar char="–"/>
              <a:defRPr>
                <a:solidFill>
                  <a:srgbClr val="1D82C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D82C5"/>
              </a:buClr>
              <a:buSzPts val="2400"/>
              <a:buChar char="•"/>
              <a:defRPr>
                <a:solidFill>
                  <a:srgbClr val="1D82C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D82C5"/>
              </a:buClr>
              <a:buSzPts val="2000"/>
              <a:buChar char="–"/>
              <a:defRPr>
                <a:solidFill>
                  <a:srgbClr val="1D82C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D82C5"/>
              </a:buClr>
              <a:buSzPts val="2000"/>
              <a:buChar char="»"/>
              <a:defRPr>
                <a:solidFill>
                  <a:srgbClr val="1D82C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2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>
  <p:cSld name="Titre de section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7"/>
          <p:cNvSpPr txBox="1">
            <a:spLocks noGrp="1"/>
          </p:cNvSpPr>
          <p:nvPr>
            <p:ph type="title"/>
          </p:nvPr>
        </p:nvSpPr>
        <p:spPr>
          <a:xfrm>
            <a:off x="722313" y="2112715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82C5"/>
              </a:buClr>
              <a:buSzPts val="4000"/>
              <a:buFont typeface="Arial"/>
              <a:buNone/>
              <a:defRPr sz="4000" b="1" cap="none">
                <a:solidFill>
                  <a:srgbClr val="1D82C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>
  <p:cSld name="Deux contenu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8"/>
          <p:cNvSpPr txBox="1">
            <a:spLocks noGrp="1"/>
          </p:cNvSpPr>
          <p:nvPr>
            <p:ph type="body" idx="1"/>
          </p:nvPr>
        </p:nvSpPr>
        <p:spPr>
          <a:xfrm>
            <a:off x="179512" y="1059582"/>
            <a:ext cx="4038600" cy="3528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1D82C5"/>
              </a:buClr>
              <a:buSzPts val="2800"/>
              <a:buChar char="•"/>
              <a:defRPr sz="2800">
                <a:solidFill>
                  <a:srgbClr val="1D82C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D82C5"/>
              </a:buClr>
              <a:buSzPts val="2400"/>
              <a:buChar char="–"/>
              <a:defRPr sz="2400">
                <a:solidFill>
                  <a:srgbClr val="1D82C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D82C5"/>
              </a:buClr>
              <a:buSzPts val="2000"/>
              <a:buChar char="•"/>
              <a:defRPr sz="2000">
                <a:solidFill>
                  <a:srgbClr val="1D82C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D82C5"/>
              </a:buClr>
              <a:buSzPts val="1800"/>
              <a:buChar char="–"/>
              <a:defRPr sz="1800">
                <a:solidFill>
                  <a:srgbClr val="1D82C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D82C5"/>
              </a:buClr>
              <a:buSzPts val="1800"/>
              <a:buChar char="»"/>
              <a:defRPr sz="1800">
                <a:solidFill>
                  <a:srgbClr val="1D82C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28"/>
          <p:cNvSpPr txBox="1">
            <a:spLocks noGrp="1"/>
          </p:cNvSpPr>
          <p:nvPr>
            <p:ph type="body" idx="2"/>
          </p:nvPr>
        </p:nvSpPr>
        <p:spPr>
          <a:xfrm>
            <a:off x="4644008" y="1059582"/>
            <a:ext cx="4248472" cy="3528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1D82C5"/>
              </a:buClr>
              <a:buSzPts val="2800"/>
              <a:buChar char="•"/>
              <a:defRPr sz="2800">
                <a:solidFill>
                  <a:srgbClr val="1D82C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D82C5"/>
              </a:buClr>
              <a:buSzPts val="2400"/>
              <a:buChar char="–"/>
              <a:defRPr sz="2400">
                <a:solidFill>
                  <a:srgbClr val="1D82C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D82C5"/>
              </a:buClr>
              <a:buSzPts val="2000"/>
              <a:buChar char="•"/>
              <a:defRPr sz="2000">
                <a:solidFill>
                  <a:srgbClr val="1D82C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D82C5"/>
              </a:buClr>
              <a:buSzPts val="1800"/>
              <a:buChar char="–"/>
              <a:defRPr sz="1800">
                <a:solidFill>
                  <a:srgbClr val="1D82C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D82C5"/>
              </a:buClr>
              <a:buSzPts val="1800"/>
              <a:buChar char="»"/>
              <a:defRPr sz="1800">
                <a:solidFill>
                  <a:srgbClr val="1D82C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2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0" name="Google Shape;40;p28"/>
          <p:cNvSpPr txBox="1">
            <a:spLocks noGrp="1"/>
          </p:cNvSpPr>
          <p:nvPr>
            <p:ph type="title"/>
          </p:nvPr>
        </p:nvSpPr>
        <p:spPr>
          <a:xfrm>
            <a:off x="179512" y="123478"/>
            <a:ext cx="7427168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>
  <p:cSld name="Titre seul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5" name="Google Shape;45;p29"/>
          <p:cNvSpPr txBox="1">
            <a:spLocks noGrp="1"/>
          </p:cNvSpPr>
          <p:nvPr>
            <p:ph type="title"/>
          </p:nvPr>
        </p:nvSpPr>
        <p:spPr>
          <a:xfrm>
            <a:off x="179512" y="123478"/>
            <a:ext cx="7427168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>
  <p:cSld name="Contenu avec légende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0"/>
          <p:cNvSpPr txBox="1">
            <a:spLocks noGrp="1"/>
          </p:cNvSpPr>
          <p:nvPr>
            <p:ph type="body" idx="1"/>
          </p:nvPr>
        </p:nvSpPr>
        <p:spPr>
          <a:xfrm>
            <a:off x="1907704" y="1059582"/>
            <a:ext cx="6779096" cy="3535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1D82C5"/>
              </a:buClr>
              <a:buSzPts val="3200"/>
              <a:buChar char="•"/>
              <a:defRPr sz="3200">
                <a:solidFill>
                  <a:srgbClr val="1D82C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1D82C5"/>
              </a:buClr>
              <a:buSzPts val="2800"/>
              <a:buChar char="–"/>
              <a:defRPr sz="2800">
                <a:solidFill>
                  <a:srgbClr val="1D82C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D82C5"/>
              </a:buClr>
              <a:buSzPts val="2400"/>
              <a:buChar char="•"/>
              <a:defRPr sz="2400">
                <a:solidFill>
                  <a:srgbClr val="1D82C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D82C5"/>
              </a:buClr>
              <a:buSzPts val="2000"/>
              <a:buChar char="–"/>
              <a:defRPr sz="2000">
                <a:solidFill>
                  <a:srgbClr val="1D82C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D82C5"/>
              </a:buClr>
              <a:buSzPts val="2000"/>
              <a:buChar char="»"/>
              <a:defRPr sz="2000">
                <a:solidFill>
                  <a:srgbClr val="1D82C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body" idx="2"/>
          </p:nvPr>
        </p:nvSpPr>
        <p:spPr>
          <a:xfrm>
            <a:off x="179513" y="1059582"/>
            <a:ext cx="1584175" cy="3535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1D82C5"/>
              </a:buClr>
              <a:buSzPts val="1400"/>
              <a:buNone/>
              <a:defRPr sz="1400">
                <a:solidFill>
                  <a:srgbClr val="1D82C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9" name="Google Shape;49;p3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3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2" name="Google Shape;52;p30"/>
          <p:cNvSpPr txBox="1">
            <a:spLocks noGrp="1"/>
          </p:cNvSpPr>
          <p:nvPr>
            <p:ph type="title"/>
          </p:nvPr>
        </p:nvSpPr>
        <p:spPr>
          <a:xfrm>
            <a:off x="179512" y="123478"/>
            <a:ext cx="7427168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5" Type="http://schemas.openxmlformats.org/officeDocument/2006/relationships/slideLayout" Target="../slideLayouts/slideLayout5.xml" /><Relationship Id="rId4" Type="http://schemas.openxmlformats.org/officeDocument/2006/relationships/slideLayout" Target="../slideLayouts/slideLayout4.xml" /><Relationship Id="rId9" Type="http://schemas.openxmlformats.org/officeDocument/2006/relationships/image" Target="../media/image1.jpg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4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" name="Google Shape;15;p24" descr="Presentation Background template copie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0" y="-1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4"/>
          <p:cNvSpPr txBox="1"/>
          <p:nvPr/>
        </p:nvSpPr>
        <p:spPr>
          <a:xfrm>
            <a:off x="35496" y="4680520"/>
            <a:ext cx="2289409" cy="411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#PlanetCanoe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3.png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notesSlide" Target="../notesSlides/notesSlide10.xml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notesSlide" Target="../notesSlides/notesSlide12.xml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notesSlide" Target="../notesSlides/notesSlide13.xm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2.png" /><Relationship Id="rId5" Type="http://schemas.openxmlformats.org/officeDocument/2006/relationships/image" Target="../media/image11.png" /><Relationship Id="rId4" Type="http://schemas.openxmlformats.org/officeDocument/2006/relationships/image" Target="../media/image10.png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2" Type="http://schemas.openxmlformats.org/officeDocument/2006/relationships/notesSlide" Target="../notesSlides/notesSlide17.xml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 /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 /><Relationship Id="rId2" Type="http://schemas.openxmlformats.org/officeDocument/2006/relationships/notesSlide" Target="../notesSlides/notesSlide19.xml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5.pn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 /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 /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 /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 /><Relationship Id="rId2" Type="http://schemas.openxmlformats.org/officeDocument/2006/relationships/notesSlide" Target="../notesSlides/notesSlide23.xml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18.jpg" /><Relationship Id="rId4" Type="http://schemas.openxmlformats.org/officeDocument/2006/relationships/image" Target="../media/image17.jpg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bmp" /><Relationship Id="rId2" Type="http://schemas.openxmlformats.org/officeDocument/2006/relationships/notesSlide" Target="../notesSlides/notesSlide24.xml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0.bmp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 /><Relationship Id="rId1" Type="http://schemas.openxmlformats.org/officeDocument/2006/relationships/slideLayout" Target="../slideLayouts/slideLayout2.xml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 /><Relationship Id="rId1" Type="http://schemas.openxmlformats.org/officeDocument/2006/relationships/slideLayout" Target="../slideLayouts/slideLayout2.xml" 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 /><Relationship Id="rId2" Type="http://schemas.openxmlformats.org/officeDocument/2006/relationships/notesSlide" Target="../notesSlides/notesSlide27.xml" /><Relationship Id="rId1" Type="http://schemas.openxmlformats.org/officeDocument/2006/relationships/slideLayout" Target="../slideLayouts/slideLayout3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6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oeicf.com/sites/default/files/2022_icf_extreme_canoe_slalom_registered_boat_list_v2.pdf" TargetMode="External" /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"/>
          <p:cNvPicPr preferRelativeResize="0"/>
          <p:nvPr/>
        </p:nvPicPr>
        <p:blipFill rotWithShape="1">
          <a:blip r:embed="rId3">
            <a:alphaModFix/>
          </a:blip>
          <a:srcRect l="5981" t="15131" r="16879"/>
          <a:stretch/>
        </p:blipFill>
        <p:spPr>
          <a:xfrm>
            <a:off x="4572000" y="960505"/>
            <a:ext cx="4587976" cy="2987236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7607193" cy="901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b="1">
                <a:solidFill>
                  <a:srgbClr val="F2F2F2"/>
                </a:solidFill>
              </a:rPr>
              <a:t>ITO Kayak Cross Briefing</a:t>
            </a:r>
            <a:endParaRPr>
              <a:solidFill>
                <a:srgbClr val="F2F2F2"/>
              </a:solidFill>
            </a:endParaRPr>
          </a:p>
        </p:txBody>
      </p:sp>
      <p:sp>
        <p:nvSpPr>
          <p:cNvPr id="63" name="Google Shape;63;p1"/>
          <p:cNvSpPr txBox="1">
            <a:spLocks noGrp="1"/>
          </p:cNvSpPr>
          <p:nvPr>
            <p:ph type="subTitle" idx="1"/>
          </p:nvPr>
        </p:nvSpPr>
        <p:spPr>
          <a:xfrm>
            <a:off x="327211" y="3950194"/>
            <a:ext cx="8489577" cy="1184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82C5"/>
              </a:buClr>
              <a:buSzPts val="3200"/>
              <a:buNone/>
            </a:pPr>
            <a:endParaRPr lang="en-US" sz="1000" dirty="0">
              <a:solidFill>
                <a:schemeClr val="accent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82C5"/>
              </a:buClr>
              <a:buSzPts val="3200"/>
              <a:buNone/>
            </a:pPr>
            <a:r>
              <a:rPr lang="en-US" sz="3000" b="1" dirty="0">
                <a:solidFill>
                  <a:schemeClr val="accent1"/>
                </a:solidFill>
              </a:rPr>
              <a:t>2023 World Cup 5, </a:t>
            </a:r>
            <a:r>
              <a:rPr lang="en-US" sz="3000" b="1" dirty="0" err="1">
                <a:solidFill>
                  <a:schemeClr val="accent1"/>
                </a:solidFill>
              </a:rPr>
              <a:t>Vaires</a:t>
            </a:r>
            <a:r>
              <a:rPr lang="en-US" sz="3000" b="1" dirty="0">
                <a:solidFill>
                  <a:schemeClr val="accent1"/>
                </a:solidFill>
              </a:rPr>
              <a:t> sur Marne, FRA</a:t>
            </a:r>
            <a:endParaRPr sz="3000" b="1" dirty="0">
              <a:solidFill>
                <a:schemeClr val="accent1"/>
              </a:solidFill>
            </a:endParaRPr>
          </a:p>
        </p:txBody>
      </p:sp>
      <p:pic>
        <p:nvPicPr>
          <p:cNvPr id="64" name="Google Shape;64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962958"/>
            <a:ext cx="4159624" cy="29872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0"/>
          <p:cNvSpPr txBox="1">
            <a:spLocks noGrp="1"/>
          </p:cNvSpPr>
          <p:nvPr>
            <p:ph type="title"/>
          </p:nvPr>
        </p:nvSpPr>
        <p:spPr>
          <a:xfrm>
            <a:off x="179512" y="123478"/>
            <a:ext cx="7427168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b="1" dirty="0"/>
              <a:t>Body Protection</a:t>
            </a:r>
            <a:endParaRPr dirty="0"/>
          </a:p>
        </p:txBody>
      </p:sp>
      <p:sp>
        <p:nvSpPr>
          <p:cNvPr id="130" name="Google Shape;130;p1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pic>
        <p:nvPicPr>
          <p:cNvPr id="131" name="Google Shape;131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02871" y="2359124"/>
            <a:ext cx="2333625" cy="222885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0"/>
          <p:cNvSpPr txBox="1">
            <a:spLocks noGrp="1"/>
          </p:cNvSpPr>
          <p:nvPr>
            <p:ph type="body" idx="1"/>
          </p:nvPr>
        </p:nvSpPr>
        <p:spPr>
          <a:xfrm>
            <a:off x="287524" y="1068963"/>
            <a:ext cx="8568952" cy="3535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2800" dirty="0">
                <a:solidFill>
                  <a:schemeClr val="dk1"/>
                </a:solidFill>
              </a:rPr>
              <a:t>Requirements</a:t>
            </a:r>
            <a:endParaRPr sz="2800" dirty="0"/>
          </a:p>
          <a:p>
            <a:pPr marL="742950" lvl="1" indent="-285750" algn="just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</a:pPr>
            <a:r>
              <a:rPr lang="en-US" sz="2400" dirty="0">
                <a:solidFill>
                  <a:schemeClr val="dk1"/>
                </a:solidFill>
              </a:rPr>
              <a:t>Long sleeves at all competition phases</a:t>
            </a:r>
            <a:endParaRPr sz="2400" dirty="0">
              <a:solidFill>
                <a:schemeClr val="dk1"/>
              </a:solidFill>
            </a:endParaRPr>
          </a:p>
          <a:p>
            <a:pPr marL="914400" lvl="0" indent="0" algn="just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3200"/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2800" dirty="0">
                <a:solidFill>
                  <a:schemeClr val="dk1"/>
                </a:solidFill>
              </a:rPr>
              <a:t>Recommendations</a:t>
            </a:r>
            <a:endParaRPr sz="2800" dirty="0"/>
          </a:p>
          <a:p>
            <a:pPr marL="742950" lvl="1" indent="-285750" algn="just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</a:pPr>
            <a:r>
              <a:rPr lang="en-US" sz="2400" dirty="0">
                <a:solidFill>
                  <a:schemeClr val="dk1"/>
                </a:solidFill>
              </a:rPr>
              <a:t>Pads on the arms and shoulder as in ski</a:t>
            </a:r>
            <a:endParaRPr sz="2400" dirty="0"/>
          </a:p>
          <a:p>
            <a:pPr marL="457200" lvl="1" indent="0" algn="just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1D82C5"/>
              </a:buClr>
              <a:buSzPts val="2800"/>
              <a:buNone/>
            </a:pPr>
            <a:endParaRPr dirty="0">
              <a:solidFill>
                <a:schemeClr val="dk1"/>
              </a:solidFill>
            </a:endParaRPr>
          </a:p>
          <a:p>
            <a:pPr marL="742950" lvl="1" indent="-107950" algn="just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1D82C5"/>
              </a:buClr>
              <a:buSzPts val="2800"/>
              <a:buNone/>
            </a:pPr>
            <a:endParaRPr dirty="0">
              <a:solidFill>
                <a:schemeClr val="dk1"/>
              </a:solidFill>
            </a:endParaRPr>
          </a:p>
          <a:p>
            <a:pPr marL="742950" lvl="1" indent="-107950" algn="just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1D82C5"/>
              </a:buClr>
              <a:buSzPts val="2800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2"/>
          <p:cNvSpPr txBox="1">
            <a:spLocks noGrp="1"/>
          </p:cNvSpPr>
          <p:nvPr>
            <p:ph type="title"/>
          </p:nvPr>
        </p:nvSpPr>
        <p:spPr>
          <a:xfrm>
            <a:off x="179512" y="123478"/>
            <a:ext cx="7427168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b="1" dirty="0"/>
              <a:t>Equipment Control</a:t>
            </a:r>
            <a:endParaRPr b="1" dirty="0"/>
          </a:p>
        </p:txBody>
      </p:sp>
      <p:sp>
        <p:nvSpPr>
          <p:cNvPr id="138" name="Google Shape;138;p32"/>
          <p:cNvSpPr txBox="1">
            <a:spLocks noGrp="1"/>
          </p:cNvSpPr>
          <p:nvPr>
            <p:ph type="body" idx="1"/>
          </p:nvPr>
        </p:nvSpPr>
        <p:spPr>
          <a:xfrm>
            <a:off x="179512" y="1059582"/>
            <a:ext cx="8712968" cy="3535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540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1D82C5"/>
              </a:buClr>
              <a:buSzPts val="3200"/>
              <a:buNone/>
            </a:pPr>
            <a:r>
              <a:rPr lang="en-US" sz="2800" dirty="0">
                <a:solidFill>
                  <a:schemeClr val="tx1"/>
                </a:solidFill>
              </a:rPr>
              <a:t>Pre or post competition</a:t>
            </a:r>
            <a:endParaRPr sz="2800" dirty="0">
              <a:solidFill>
                <a:schemeClr val="tx1"/>
              </a:solidFill>
            </a:endParaRPr>
          </a:p>
          <a:p>
            <a:pPr lvl="1" indent="-431800">
              <a:spcBef>
                <a:spcPts val="640"/>
              </a:spcBef>
              <a:buSzPts val="320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Pre competition equipment fail = DNS</a:t>
            </a:r>
            <a:endParaRPr sz="2400" dirty="0">
              <a:solidFill>
                <a:schemeClr val="tx1"/>
              </a:solidFill>
            </a:endParaRPr>
          </a:p>
          <a:p>
            <a:pPr lvl="1" indent="-431800">
              <a:spcBef>
                <a:spcPts val="640"/>
              </a:spcBef>
              <a:buSzPts val="320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Post competition equipment fail = DSQ</a:t>
            </a:r>
            <a:endParaRPr sz="2400" dirty="0">
              <a:solidFill>
                <a:schemeClr val="tx1"/>
              </a:solidFill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1D82C5"/>
              </a:buClr>
              <a:buSzPts val="3200"/>
              <a:buNone/>
            </a:pPr>
            <a:endParaRPr sz="2800" dirty="0">
              <a:solidFill>
                <a:schemeClr val="tx1"/>
              </a:solidFill>
            </a:endParaRPr>
          </a:p>
          <a:p>
            <a:pPr marL="2540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1D82C5"/>
              </a:buClr>
              <a:buSzPts val="3200"/>
              <a:buNone/>
            </a:pPr>
            <a:r>
              <a:rPr lang="en-US" sz="2800" dirty="0">
                <a:solidFill>
                  <a:schemeClr val="tx1"/>
                </a:solidFill>
              </a:rPr>
              <a:t>Usually, Qualification phase is post competition and Elimination phase is pre competition</a:t>
            </a:r>
            <a:endParaRPr sz="2800" dirty="0">
              <a:solidFill>
                <a:schemeClr val="tx1"/>
              </a:solidFill>
            </a:endParaRPr>
          </a:p>
        </p:txBody>
      </p:sp>
      <p:sp>
        <p:nvSpPr>
          <p:cNvPr id="139" name="Google Shape;139;p3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1"/>
          <p:cNvSpPr txBox="1">
            <a:spLocks noGrp="1"/>
          </p:cNvSpPr>
          <p:nvPr>
            <p:ph type="title"/>
          </p:nvPr>
        </p:nvSpPr>
        <p:spPr>
          <a:xfrm>
            <a:off x="179512" y="123478"/>
            <a:ext cx="7427168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b="1"/>
              <a:t>Bibs</a:t>
            </a:r>
            <a:endParaRPr/>
          </a:p>
        </p:txBody>
      </p:sp>
      <p:sp>
        <p:nvSpPr>
          <p:cNvPr id="152" name="Google Shape;152;p1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sp>
        <p:nvSpPr>
          <p:cNvPr id="153" name="Google Shape;153;p11"/>
          <p:cNvSpPr txBox="1"/>
          <p:nvPr/>
        </p:nvSpPr>
        <p:spPr>
          <a:xfrm>
            <a:off x="539551" y="1347614"/>
            <a:ext cx="5466801" cy="3293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2800" i="0" u="none" strike="noStrike" cap="none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Qualification </a:t>
            </a:r>
            <a:r>
              <a:rPr lang="en-US" sz="2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phase (</a:t>
            </a:r>
            <a:r>
              <a:rPr lang="en-US" sz="2800" i="0" u="none" strike="noStrike" cap="none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Time trial) </a:t>
            </a:r>
            <a:endParaRPr sz="2800" i="0" u="none" strike="noStrike" cap="none" dirty="0">
              <a:solidFill>
                <a:schemeClr val="tx1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800" i="0" u="none" strike="noStrike" cap="none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N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umerical bibs, following the CSLX ICF World ranking.</a:t>
            </a:r>
            <a:endParaRPr sz="2800" b="0" i="0" u="none" strike="noStrike" cap="none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4" name="Google Shape;154;p11"/>
          <p:cNvPicPr preferRelativeResize="0"/>
          <p:nvPr/>
        </p:nvPicPr>
        <p:blipFill rotWithShape="1">
          <a:blip r:embed="rId3">
            <a:alphaModFix/>
          </a:blip>
          <a:srcRect l="8247" r="5304"/>
          <a:stretch/>
        </p:blipFill>
        <p:spPr>
          <a:xfrm>
            <a:off x="6372200" y="1687436"/>
            <a:ext cx="1835224" cy="2265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2"/>
          <p:cNvSpPr txBox="1">
            <a:spLocks noGrp="1"/>
          </p:cNvSpPr>
          <p:nvPr>
            <p:ph type="title"/>
          </p:nvPr>
        </p:nvSpPr>
        <p:spPr>
          <a:xfrm>
            <a:off x="179512" y="123478"/>
            <a:ext cx="7427168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b="1"/>
              <a:t>Bibs</a:t>
            </a:r>
            <a:endParaRPr/>
          </a:p>
        </p:txBody>
      </p:sp>
      <p:sp>
        <p:nvSpPr>
          <p:cNvPr id="160" name="Google Shape;160;p1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sp>
        <p:nvSpPr>
          <p:cNvPr id="161" name="Google Shape;161;p12"/>
          <p:cNvSpPr txBox="1"/>
          <p:nvPr/>
        </p:nvSpPr>
        <p:spPr>
          <a:xfrm>
            <a:off x="86892" y="1897949"/>
            <a:ext cx="4275947" cy="2769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Numerical bibs based on </a:t>
            </a:r>
            <a:r>
              <a:rPr lang="en-US" sz="2400" b="0" i="0" u="none" strike="noStrike" cap="none" dirty="0">
                <a:solidFill>
                  <a:srgbClr val="0070C0"/>
                </a:solidFill>
                <a:latin typeface="+mj-lt"/>
                <a:ea typeface="Calibri"/>
                <a:cs typeface="Calibri"/>
                <a:sym typeface="Calibri"/>
              </a:rPr>
              <a:t>qualification phase 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ranking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endParaRPr sz="1200" b="0" i="0" u="none" strike="noStrike" cap="none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400" b="0" i="0" u="none" strike="noStrike" cap="none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Coloured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bibs based on 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rank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in previous bracket</a:t>
            </a:r>
            <a:endParaRPr sz="2400" b="0" i="0" u="none" strike="noStrike" cap="none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62" name="Google Shape;162;p12"/>
          <p:cNvGraphicFramePr/>
          <p:nvPr>
            <p:extLst>
              <p:ext uri="{D42A27DB-BD31-4B8C-83A1-F6EECF244321}">
                <p14:modId xmlns:p14="http://schemas.microsoft.com/office/powerpoint/2010/main" val="1818040105"/>
              </p:ext>
            </p:extLst>
          </p:nvPr>
        </p:nvGraphicFramePr>
        <p:xfrm>
          <a:off x="4372913" y="2321344"/>
          <a:ext cx="2091350" cy="1066065"/>
        </p:xfrm>
        <a:graphic>
          <a:graphicData uri="http://schemas.openxmlformats.org/drawingml/2006/table">
            <a:tbl>
              <a:tblPr>
                <a:noFill/>
                <a:tableStyleId>{67B1809B-5762-4426-9EA1-D399E32ECDE8}</a:tableStyleId>
              </a:tblPr>
              <a:tblGrid>
                <a:gridCol w="424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9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9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6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87225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b="1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HEAT 1 (H1)</a:t>
                      </a:r>
                      <a:endParaRPr sz="1400" u="none" strike="noStrike" cap="none"/>
                    </a:p>
                  </a:txBody>
                  <a:tcPr marL="6350" marR="6350" marT="635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900" b="1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Bib n°</a:t>
                      </a:r>
                      <a:endParaRPr sz="1400" u="none" strike="noStrike" cap="none"/>
                    </a:p>
                  </a:txBody>
                  <a:tcPr marL="6350" marR="6350" marT="635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900" b="1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Color</a:t>
                      </a:r>
                      <a:endParaRPr sz="900" b="1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" marR="6350" marT="635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5A5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722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1st</a:t>
                      </a:r>
                      <a:endParaRPr sz="1400" u="none" strike="noStrike" cap="none"/>
                    </a:p>
                  </a:txBody>
                  <a:tcPr marL="6350" marR="6350" marT="635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 time trial</a:t>
                      </a:r>
                      <a:endParaRPr sz="1400" u="none" strike="noStrike" cap="none"/>
                    </a:p>
                  </a:txBody>
                  <a:tcPr marL="6350" marR="6350" marT="635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b="0" i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sz="1400" u="none" strike="noStrike" cap="none"/>
                    </a:p>
                  </a:txBody>
                  <a:tcPr marL="6350" marR="6350" marT="635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</a:t>
                      </a:r>
                      <a:endParaRPr sz="1400" u="none" strike="noStrike" cap="none"/>
                    </a:p>
                  </a:txBody>
                  <a:tcPr marL="6350" marR="6350" marT="635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5A5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722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16th</a:t>
                      </a:r>
                      <a:endParaRPr sz="1400" u="none" strike="noStrike" cap="none"/>
                    </a:p>
                  </a:txBody>
                  <a:tcPr marL="6350" marR="6350" marT="635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 time trial</a:t>
                      </a:r>
                      <a:endParaRPr sz="1400" u="none" strike="noStrike" cap="none"/>
                    </a:p>
                  </a:txBody>
                  <a:tcPr marL="6350" marR="6350" marT="635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b="0" i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</a:t>
                      </a:r>
                      <a:endParaRPr sz="1400" u="none" strike="noStrike" cap="none"/>
                    </a:p>
                  </a:txBody>
                  <a:tcPr marL="6350" marR="6350" marT="635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92D05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</a:t>
                      </a:r>
                      <a:endParaRPr sz="1400" u="none" strike="noStrike" cap="none"/>
                    </a:p>
                  </a:txBody>
                  <a:tcPr marL="6350" marR="6350" marT="635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5A5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722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17th</a:t>
                      </a:r>
                      <a:endParaRPr sz="1400" u="none" strike="noStrike" cap="none"/>
                    </a:p>
                  </a:txBody>
                  <a:tcPr marL="6350" marR="6350" marT="635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 time trial</a:t>
                      </a:r>
                      <a:endParaRPr sz="1400" u="none" strike="noStrike" cap="none"/>
                    </a:p>
                  </a:txBody>
                  <a:tcPr marL="6350" marR="6350" marT="635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b="0" i="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17</a:t>
                      </a:r>
                      <a:endParaRPr sz="1400" u="none" strike="noStrike" cap="none" dirty="0"/>
                    </a:p>
                  </a:txBody>
                  <a:tcPr marL="6350" marR="6350" marT="635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i="0" u="none" strike="noStrike" cap="none">
                          <a:solidFill>
                            <a:schemeClr val="dk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</a:t>
                      </a:r>
                      <a:endParaRPr sz="1400" u="none" strike="noStrike" cap="none"/>
                    </a:p>
                  </a:txBody>
                  <a:tcPr marL="6350" marR="6350" marT="635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5A5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722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32nd</a:t>
                      </a:r>
                      <a:endParaRPr sz="1400" u="none" strike="noStrike" cap="none"/>
                    </a:p>
                  </a:txBody>
                  <a:tcPr marL="6350" marR="6350" marT="635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 time trial</a:t>
                      </a:r>
                      <a:endParaRPr sz="1400" u="none" strike="noStrike" cap="none"/>
                    </a:p>
                  </a:txBody>
                  <a:tcPr marL="6350" marR="6350" marT="635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b="0" i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32</a:t>
                      </a:r>
                      <a:endParaRPr sz="1400" u="none" strike="noStrike" cap="none"/>
                    </a:p>
                  </a:txBody>
                  <a:tcPr marL="6350" marR="6350" marT="635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i="0" u="none" strike="noStrike" cap="none" dirty="0">
                          <a:solidFill>
                            <a:srgbClr val="FFC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</a:t>
                      </a:r>
                      <a:endParaRPr sz="1400" u="none" strike="noStrike" cap="none" dirty="0"/>
                    </a:p>
                  </a:txBody>
                  <a:tcPr marL="6350" marR="6350" marT="635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5A5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63" name="Google Shape;163;p12"/>
          <p:cNvGraphicFramePr/>
          <p:nvPr>
            <p:extLst>
              <p:ext uri="{D42A27DB-BD31-4B8C-83A1-F6EECF244321}">
                <p14:modId xmlns:p14="http://schemas.microsoft.com/office/powerpoint/2010/main" val="1450250167"/>
              </p:ext>
            </p:extLst>
          </p:nvPr>
        </p:nvGraphicFramePr>
        <p:xfrm>
          <a:off x="6553200" y="2887922"/>
          <a:ext cx="2582750" cy="1229360"/>
        </p:xfrm>
        <a:graphic>
          <a:graphicData uri="http://schemas.openxmlformats.org/drawingml/2006/table">
            <a:tbl>
              <a:tblPr>
                <a:noFill/>
                <a:tableStyleId>{67B1809B-5762-4426-9EA1-D399E32ECDE8}</a:tableStyleId>
              </a:tblPr>
              <a:tblGrid>
                <a:gridCol w="1543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7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1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b="1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Quaterfinal 1 (QF1)</a:t>
                      </a:r>
                      <a:endParaRPr sz="1400" u="none" strike="noStrike" cap="none"/>
                    </a:p>
                  </a:txBody>
                  <a:tcPr marL="6350" marR="6350" marT="635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900" b="1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Bib n°</a:t>
                      </a:r>
                      <a:endParaRPr sz="1400" u="none" strike="noStrike" cap="none"/>
                    </a:p>
                  </a:txBody>
                  <a:tcPr marL="6350" marR="6350" marT="635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900" b="1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Color</a:t>
                      </a:r>
                      <a:endParaRPr sz="900" b="1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" marR="6350" marT="635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5A5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1st </a:t>
                      </a:r>
                      <a:r>
                        <a:rPr lang="en-US" sz="8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 H1 or H2</a:t>
                      </a:r>
                      <a:endParaRPr sz="1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" marR="6350" marT="635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b="0" i="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lowest bib</a:t>
                      </a:r>
                      <a:endParaRPr sz="1400" u="none" strike="noStrike" cap="none" dirty="0"/>
                    </a:p>
                  </a:txBody>
                  <a:tcPr marL="6350" marR="6350" marT="635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1" i="0" u="none" strike="noStrike" cap="non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</a:t>
                      </a:r>
                      <a:endParaRPr sz="1400" u="none" strike="noStrike" cap="none"/>
                    </a:p>
                  </a:txBody>
                  <a:tcPr marL="6350" marR="6350" marT="635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5A5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1st </a:t>
                      </a:r>
                      <a:r>
                        <a:rPr lang="en-US" sz="8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 H1 or H2</a:t>
                      </a:r>
                      <a:endParaRPr sz="1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" marR="6350" marT="635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highest bib</a:t>
                      </a:r>
                      <a:endParaRPr sz="1400" u="none" strike="noStrike" cap="none"/>
                    </a:p>
                  </a:txBody>
                  <a:tcPr marL="6350" marR="6350" marT="635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1" i="0" u="none" strike="noStrike" cap="none">
                          <a:solidFill>
                            <a:srgbClr val="92D05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</a:t>
                      </a:r>
                      <a:endParaRPr sz="1400" u="none" strike="noStrike" cap="none"/>
                    </a:p>
                  </a:txBody>
                  <a:tcPr marL="6350" marR="6350" marT="635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5A5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2nd </a:t>
                      </a:r>
                      <a:r>
                        <a:rPr lang="en-US" sz="8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 H1 or H2</a:t>
                      </a:r>
                      <a:endParaRPr sz="1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" marR="6350" marT="635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lowest bib</a:t>
                      </a:r>
                      <a:endParaRPr sz="1400" u="none" strike="noStrike" cap="none"/>
                    </a:p>
                  </a:txBody>
                  <a:tcPr marL="6350" marR="6350" marT="635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1" i="0" u="none" strike="noStrike" cap="none">
                          <a:solidFill>
                            <a:schemeClr val="dk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</a:t>
                      </a:r>
                      <a:endParaRPr sz="1400" u="none" strike="noStrike" cap="none"/>
                    </a:p>
                  </a:txBody>
                  <a:tcPr marL="6350" marR="6350" marT="635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5A5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2nd </a:t>
                      </a:r>
                      <a:r>
                        <a:rPr lang="en-US" sz="8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 H1 or H2</a:t>
                      </a:r>
                      <a:endParaRPr sz="1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" marR="6350" marT="635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8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highest bib</a:t>
                      </a:r>
                      <a:endParaRPr sz="1400" u="none" strike="noStrike" cap="none"/>
                    </a:p>
                  </a:txBody>
                  <a:tcPr marL="6350" marR="6350" marT="635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1" i="0" u="none" strike="noStrike" cap="none" dirty="0">
                          <a:solidFill>
                            <a:srgbClr val="FFC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</a:t>
                      </a:r>
                      <a:endParaRPr sz="1400" u="none" strike="noStrike" cap="none" dirty="0"/>
                    </a:p>
                  </a:txBody>
                  <a:tcPr marL="6350" marR="6350" marT="635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5A5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64" name="Google Shape;164;p12" descr="Logo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89719" y="964537"/>
            <a:ext cx="1454856" cy="1783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2" descr="Shape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05253" y="967644"/>
            <a:ext cx="1454856" cy="1783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2" descr="Logo&#10;&#10;Description automatically generated with medium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09659" y="882588"/>
            <a:ext cx="1521701" cy="1865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2" descr="A picture containing text, yellow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22299" y="882588"/>
            <a:ext cx="1521701" cy="186552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68" name="Google Shape;168;p12"/>
          <p:cNvGraphicFramePr/>
          <p:nvPr>
            <p:extLst>
              <p:ext uri="{D42A27DB-BD31-4B8C-83A1-F6EECF244321}">
                <p14:modId xmlns:p14="http://schemas.microsoft.com/office/powerpoint/2010/main" val="168393858"/>
              </p:ext>
            </p:extLst>
          </p:nvPr>
        </p:nvGraphicFramePr>
        <p:xfrm>
          <a:off x="4372913" y="3508388"/>
          <a:ext cx="2091350" cy="1159510"/>
        </p:xfrm>
        <a:graphic>
          <a:graphicData uri="http://schemas.openxmlformats.org/drawingml/2006/table">
            <a:tbl>
              <a:tblPr>
                <a:noFill/>
                <a:tableStyleId>{67B1809B-5762-4426-9EA1-D399E32ECDE8}</a:tableStyleId>
              </a:tblPr>
              <a:tblGrid>
                <a:gridCol w="424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9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9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6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7825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b="1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HEAT 2 (H2)</a:t>
                      </a:r>
                      <a:endParaRPr sz="1400" u="none" strike="noStrike" cap="none"/>
                    </a:p>
                  </a:txBody>
                  <a:tcPr marL="6350" marR="6350" marT="635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900" b="1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Bib n°</a:t>
                      </a:r>
                      <a:endParaRPr sz="1400" u="none" strike="noStrike" cap="none"/>
                    </a:p>
                  </a:txBody>
                  <a:tcPr marL="6350" marR="6350" marT="635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900" b="1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Color</a:t>
                      </a:r>
                      <a:endParaRPr sz="900" b="1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" marR="6350" marT="635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5A5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757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8th</a:t>
                      </a:r>
                      <a:endParaRPr sz="1400" u="none" strike="noStrike" cap="none"/>
                    </a:p>
                  </a:txBody>
                  <a:tcPr marL="6350" marR="6350" marT="635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 time trial</a:t>
                      </a:r>
                      <a:endParaRPr sz="1400" u="none" strike="noStrike" cap="none"/>
                    </a:p>
                  </a:txBody>
                  <a:tcPr marL="6350" marR="6350" marT="635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b="0" i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</a:t>
                      </a:r>
                      <a:endParaRPr sz="1400" u="none" strike="noStrike" cap="none"/>
                    </a:p>
                  </a:txBody>
                  <a:tcPr marL="6350" marR="6350" marT="635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1" i="0" u="none" strike="noStrike" cap="non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</a:t>
                      </a:r>
                      <a:endParaRPr sz="1400" u="none" strike="noStrike" cap="none"/>
                    </a:p>
                  </a:txBody>
                  <a:tcPr marL="6350" marR="6350" marT="635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5A5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757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9th</a:t>
                      </a:r>
                      <a:endParaRPr sz="1400" u="none" strike="noStrike" cap="none"/>
                    </a:p>
                  </a:txBody>
                  <a:tcPr marL="6350" marR="6350" marT="635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b="0" i="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in time trial</a:t>
                      </a:r>
                      <a:endParaRPr sz="1400" u="none" strike="noStrike" cap="none" dirty="0"/>
                    </a:p>
                  </a:txBody>
                  <a:tcPr marL="6350" marR="6350" marT="635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b="0" i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</a:t>
                      </a:r>
                      <a:endParaRPr sz="1400" u="none" strike="noStrike" cap="none"/>
                    </a:p>
                  </a:txBody>
                  <a:tcPr marL="6350" marR="6350" marT="635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1" i="0" u="none" strike="noStrike" cap="none">
                          <a:solidFill>
                            <a:srgbClr val="92D05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</a:t>
                      </a:r>
                      <a:endParaRPr sz="1400" u="none" strike="noStrike" cap="none"/>
                    </a:p>
                  </a:txBody>
                  <a:tcPr marL="6350" marR="6350" marT="635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5A5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757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24th</a:t>
                      </a:r>
                      <a:endParaRPr sz="1400" u="none" strike="noStrike" cap="none"/>
                    </a:p>
                  </a:txBody>
                  <a:tcPr marL="6350" marR="6350" marT="635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 time trial</a:t>
                      </a:r>
                      <a:endParaRPr sz="1400" u="none" strike="noStrike" cap="none"/>
                    </a:p>
                  </a:txBody>
                  <a:tcPr marL="6350" marR="6350" marT="635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b="0" i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24</a:t>
                      </a:r>
                      <a:endParaRPr sz="1400" u="none" strike="noStrike" cap="none"/>
                    </a:p>
                  </a:txBody>
                  <a:tcPr marL="6350" marR="6350" marT="635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1" i="0" u="none" strike="noStrike" cap="none">
                          <a:solidFill>
                            <a:schemeClr val="dk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</a:t>
                      </a:r>
                      <a:endParaRPr sz="1400" u="none" strike="noStrike" cap="none"/>
                    </a:p>
                  </a:txBody>
                  <a:tcPr marL="6350" marR="6350" marT="635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5A5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757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25th</a:t>
                      </a:r>
                      <a:endParaRPr sz="1400" u="none" strike="noStrike" cap="none"/>
                    </a:p>
                  </a:txBody>
                  <a:tcPr marL="6350" marR="6350" marT="635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in time trial</a:t>
                      </a:r>
                      <a:endParaRPr sz="1400" u="none" strike="noStrike" cap="none"/>
                    </a:p>
                  </a:txBody>
                  <a:tcPr marL="6350" marR="6350" marT="635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b="0" i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25</a:t>
                      </a:r>
                      <a:endParaRPr sz="1400" u="none" strike="noStrike" cap="none"/>
                    </a:p>
                  </a:txBody>
                  <a:tcPr marL="6350" marR="6350" marT="635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1" i="0" u="none" strike="noStrike" cap="none" dirty="0">
                          <a:solidFill>
                            <a:srgbClr val="FFC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</a:t>
                      </a:r>
                      <a:endParaRPr sz="1400" u="none" strike="noStrike" cap="none" dirty="0"/>
                    </a:p>
                  </a:txBody>
                  <a:tcPr marL="6350" marR="6350" marT="635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5A5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A0860F66-C88E-2586-5F04-D205F30A963E}"/>
              </a:ext>
            </a:extLst>
          </p:cNvPr>
          <p:cNvSpPr txBox="1"/>
          <p:nvPr/>
        </p:nvSpPr>
        <p:spPr>
          <a:xfrm>
            <a:off x="316260" y="1197225"/>
            <a:ext cx="600036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0" u="none" strike="noStrike" cap="none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Elimination phase</a:t>
            </a:r>
            <a:r>
              <a:rPr lang="en-US" sz="2800" dirty="0">
                <a:solidFill>
                  <a:schemeClr val="tx1"/>
                </a:solidFill>
                <a:latin typeface="+mj-lt"/>
                <a:ea typeface="Calibri"/>
              </a:rPr>
              <a:t> t</a:t>
            </a:r>
            <a:r>
              <a:rPr lang="en-US" sz="2800" b="0" i="0" u="none" strike="noStrike" cap="none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wo types of bibs: </a:t>
            </a:r>
            <a:endParaRPr lang="en-US" sz="2800" b="0" i="0" u="none" strike="noStrike" cap="none" dirty="0">
              <a:solidFill>
                <a:schemeClr val="tx1"/>
              </a:solidFill>
              <a:latin typeface="+mj-lt"/>
              <a:ea typeface="Arial"/>
              <a:cs typeface="Arial"/>
              <a:sym typeface="Arial"/>
            </a:endParaRPr>
          </a:p>
          <a:p>
            <a:endParaRPr lang="en-A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4"/>
          <p:cNvSpPr txBox="1">
            <a:spLocks noGrp="1"/>
          </p:cNvSpPr>
          <p:nvPr>
            <p:ph type="title"/>
          </p:nvPr>
        </p:nvSpPr>
        <p:spPr>
          <a:xfrm>
            <a:off x="179512" y="123478"/>
            <a:ext cx="7427168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b="1" dirty="0"/>
              <a:t>Course Design</a:t>
            </a:r>
            <a:endParaRPr b="1" dirty="0"/>
          </a:p>
        </p:txBody>
      </p:sp>
      <p:sp>
        <p:nvSpPr>
          <p:cNvPr id="174" name="Google Shape;174;p34"/>
          <p:cNvSpPr txBox="1">
            <a:spLocks noGrp="1"/>
          </p:cNvSpPr>
          <p:nvPr>
            <p:ph type="body" idx="1"/>
          </p:nvPr>
        </p:nvSpPr>
        <p:spPr>
          <a:xfrm>
            <a:off x="179512" y="1059582"/>
            <a:ext cx="8712968" cy="3535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1D82C5"/>
              </a:buClr>
              <a:buSzPts val="320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4 to 6 downstream gates, two pairs of upstream gates</a:t>
            </a:r>
          </a:p>
          <a:p>
            <a:pPr marL="45720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1D82C5"/>
              </a:buClr>
              <a:buSzPts val="3200"/>
              <a:buChar char="•"/>
            </a:pPr>
            <a:endParaRPr sz="1200" dirty="0">
              <a:solidFill>
                <a:schemeClr val="tx1"/>
              </a:solidFill>
            </a:endParaRPr>
          </a:p>
          <a:p>
            <a:pPr marL="45720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1D82C5"/>
              </a:buClr>
              <a:buSzPts val="3200"/>
              <a:buChar char="•"/>
            </a:pPr>
            <a:r>
              <a:rPr lang="en-US" sz="2800" dirty="0" err="1">
                <a:solidFill>
                  <a:schemeClr val="tx1"/>
                </a:solidFill>
              </a:rPr>
              <a:t>Downstreams</a:t>
            </a:r>
            <a:r>
              <a:rPr lang="en-US" sz="2800" dirty="0">
                <a:solidFill>
                  <a:schemeClr val="tx1"/>
                </a:solidFill>
              </a:rPr>
              <a:t> can be a pair of gates</a:t>
            </a:r>
          </a:p>
          <a:p>
            <a:pPr marL="45720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1D82C5"/>
              </a:buClr>
              <a:buSzPts val="3200"/>
              <a:buChar char="•"/>
            </a:pPr>
            <a:endParaRPr lang="en-US" sz="1200" dirty="0">
              <a:solidFill>
                <a:schemeClr val="tx1"/>
              </a:solidFill>
            </a:endParaRPr>
          </a:p>
          <a:p>
            <a:pPr marL="45720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1D82C5"/>
              </a:buClr>
              <a:buSzPts val="320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Gates with 3 </a:t>
            </a:r>
            <a:r>
              <a:rPr lang="en-US" sz="2800" dirty="0" err="1">
                <a:solidFill>
                  <a:schemeClr val="tx1"/>
                </a:solidFill>
              </a:rPr>
              <a:t>litres</a:t>
            </a:r>
            <a:r>
              <a:rPr lang="en-US" sz="2800" dirty="0">
                <a:solidFill>
                  <a:schemeClr val="tx1"/>
                </a:solidFill>
              </a:rPr>
              <a:t> of water &amp; touching the water</a:t>
            </a:r>
          </a:p>
          <a:p>
            <a:pPr marL="45720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1D82C5"/>
              </a:buClr>
              <a:buSzPts val="3200"/>
              <a:buChar char="•"/>
            </a:pPr>
            <a:endParaRPr lang="en-US" sz="1200" dirty="0">
              <a:solidFill>
                <a:schemeClr val="tx1"/>
              </a:solidFill>
            </a:endParaRPr>
          </a:p>
          <a:p>
            <a:pPr marL="45720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1D82C5"/>
              </a:buClr>
              <a:buSzPts val="320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Course length up to 90 seconds</a:t>
            </a:r>
          </a:p>
          <a:p>
            <a:pPr marL="45720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1D82C5"/>
              </a:buClr>
              <a:buSzPts val="3200"/>
              <a:buChar char="•"/>
            </a:pPr>
            <a:endParaRPr lang="en-US" sz="2800" dirty="0"/>
          </a:p>
          <a:p>
            <a:pPr marL="2540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1D82C5"/>
              </a:buClr>
              <a:buSzPts val="3200"/>
              <a:buNone/>
            </a:pPr>
            <a:endParaRPr dirty="0"/>
          </a:p>
        </p:txBody>
      </p:sp>
      <p:sp>
        <p:nvSpPr>
          <p:cNvPr id="175" name="Google Shape;175;p3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6"/>
          <p:cNvSpPr txBox="1">
            <a:spLocks noGrp="1"/>
          </p:cNvSpPr>
          <p:nvPr>
            <p:ph type="title"/>
          </p:nvPr>
        </p:nvSpPr>
        <p:spPr>
          <a:xfrm>
            <a:off x="179512" y="123478"/>
            <a:ext cx="7427168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b="1" dirty="0"/>
              <a:t>Course Design</a:t>
            </a:r>
            <a:endParaRPr b="1" dirty="0"/>
          </a:p>
        </p:txBody>
      </p:sp>
      <p:sp>
        <p:nvSpPr>
          <p:cNvPr id="188" name="Google Shape;188;p36"/>
          <p:cNvSpPr txBox="1">
            <a:spLocks noGrp="1"/>
          </p:cNvSpPr>
          <p:nvPr>
            <p:ph type="body" idx="1"/>
          </p:nvPr>
        </p:nvSpPr>
        <p:spPr>
          <a:xfrm>
            <a:off x="179511" y="1059582"/>
            <a:ext cx="8891917" cy="3535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1D82C5"/>
              </a:buClr>
              <a:buSzPts val="320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Roll Zone and / or roll barrier (barrier in zone)</a:t>
            </a:r>
          </a:p>
          <a:p>
            <a:pPr marL="45720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1D82C5"/>
              </a:buClr>
              <a:buSzPts val="3200"/>
              <a:buChar char="•"/>
            </a:pPr>
            <a:endParaRPr sz="1200" dirty="0">
              <a:solidFill>
                <a:schemeClr val="tx1"/>
              </a:solidFill>
            </a:endParaRPr>
          </a:p>
          <a:p>
            <a:pPr marL="45720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1D82C5"/>
              </a:buClr>
              <a:buSzPts val="320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Normally no demonstration, but can be scheduled</a:t>
            </a:r>
          </a:p>
          <a:p>
            <a:pPr marL="45720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1D82C5"/>
              </a:buClr>
              <a:buSzPts val="3200"/>
              <a:buChar char="•"/>
            </a:pPr>
            <a:endParaRPr sz="1200" dirty="0">
              <a:solidFill>
                <a:schemeClr val="tx1"/>
              </a:solidFill>
            </a:endParaRPr>
          </a:p>
          <a:p>
            <a:pPr marL="45720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1D82C5"/>
              </a:buClr>
              <a:buSzPts val="320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Course published in advance</a:t>
            </a:r>
          </a:p>
          <a:p>
            <a:pPr marL="45720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1D82C5"/>
              </a:buClr>
              <a:buSzPts val="3200"/>
              <a:buChar char="•"/>
            </a:pPr>
            <a:endParaRPr sz="1200" dirty="0">
              <a:solidFill>
                <a:schemeClr val="tx1"/>
              </a:solidFill>
            </a:endParaRPr>
          </a:p>
          <a:p>
            <a:pPr marL="45720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1D82C5"/>
              </a:buClr>
              <a:buSzPts val="320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Practice and Qualification phase on published course</a:t>
            </a:r>
            <a:endParaRPr sz="2800" dirty="0">
              <a:solidFill>
                <a:schemeClr val="tx1"/>
              </a:solidFill>
            </a:endParaRPr>
          </a:p>
        </p:txBody>
      </p:sp>
      <p:sp>
        <p:nvSpPr>
          <p:cNvPr id="189" name="Google Shape;189;p3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4"/>
          <p:cNvSpPr txBox="1">
            <a:spLocks noGrp="1"/>
          </p:cNvSpPr>
          <p:nvPr>
            <p:ph type="title"/>
          </p:nvPr>
        </p:nvSpPr>
        <p:spPr>
          <a:xfrm>
            <a:off x="179512" y="123478"/>
            <a:ext cx="7427168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b="1" dirty="0"/>
              <a:t>Start Order</a:t>
            </a:r>
            <a:endParaRPr dirty="0"/>
          </a:p>
        </p:txBody>
      </p:sp>
      <p:sp>
        <p:nvSpPr>
          <p:cNvPr id="195" name="Google Shape;195;p1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sp>
        <p:nvSpPr>
          <p:cNvPr id="196" name="Google Shape;196;p14"/>
          <p:cNvSpPr txBox="1">
            <a:spLocks noGrp="1"/>
          </p:cNvSpPr>
          <p:nvPr>
            <p:ph type="body" idx="1"/>
          </p:nvPr>
        </p:nvSpPr>
        <p:spPr>
          <a:xfrm>
            <a:off x="179512" y="1104822"/>
            <a:ext cx="8568952" cy="3535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55000" lnSpcReduction="20000"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</a:pPr>
            <a:r>
              <a:rPr lang="en-US" sz="5100" dirty="0">
                <a:solidFill>
                  <a:schemeClr val="tx1"/>
                </a:solidFill>
                <a:latin typeface="+mn-lt"/>
              </a:rPr>
              <a:t>Commands</a:t>
            </a:r>
            <a:endParaRPr sz="5100" dirty="0">
              <a:solidFill>
                <a:schemeClr val="tx1"/>
              </a:solidFill>
              <a:latin typeface="+mn-lt"/>
            </a:endParaRPr>
          </a:p>
          <a:p>
            <a:pPr marL="1015365" lvl="1" indent="-571500" algn="just" rtl="0">
              <a:lnSpc>
                <a:spcPct val="100000"/>
              </a:lnSpc>
              <a:spcBef>
                <a:spcPts val="434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accent1"/>
                </a:solidFill>
                <a:latin typeface="+mn-lt"/>
              </a:rPr>
              <a:t>"In position”</a:t>
            </a:r>
            <a:endParaRPr sz="4400" dirty="0">
              <a:solidFill>
                <a:schemeClr val="accent1"/>
              </a:solidFill>
              <a:latin typeface="+mn-lt"/>
            </a:endParaRPr>
          </a:p>
          <a:p>
            <a:pPr marL="1015365" lvl="1" indent="-571500" algn="just">
              <a:spcBef>
                <a:spcPts val="434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dk1"/>
                </a:solidFill>
                <a:latin typeface="+mn-lt"/>
              </a:rPr>
              <a:t>"Ready” Athlete remains still (no movement) between ready and movement of the ramp, or it’s a false start = FLT</a:t>
            </a:r>
          </a:p>
          <a:p>
            <a:pPr marL="1015365" lvl="1" indent="-571500" algn="just" rtl="0">
              <a:lnSpc>
                <a:spcPct val="100000"/>
              </a:lnSpc>
              <a:spcBef>
                <a:spcPts val="434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AU" sz="4400" dirty="0">
                <a:solidFill>
                  <a:schemeClr val="tx1"/>
                </a:solidFill>
                <a:latin typeface="+mn-lt"/>
              </a:rPr>
              <a:t>“Go”</a:t>
            </a:r>
            <a:endParaRPr dirty="0">
              <a:latin typeface="+mn-lt"/>
            </a:endParaRPr>
          </a:p>
          <a:p>
            <a:pPr marL="742950" lvl="1" indent="-147955" algn="just" rtl="0">
              <a:lnSpc>
                <a:spcPct val="100000"/>
              </a:lnSpc>
              <a:spcBef>
                <a:spcPts val="434"/>
              </a:spcBef>
              <a:spcAft>
                <a:spcPts val="0"/>
              </a:spcAft>
              <a:buClr>
                <a:srgbClr val="1D82C5"/>
              </a:buClr>
              <a:buSzPct val="100000"/>
              <a:buFont typeface="Courier New"/>
              <a:buNone/>
            </a:pPr>
            <a:endParaRPr dirty="0">
              <a:solidFill>
                <a:schemeClr val="dk1"/>
              </a:solidFill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496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</a:pPr>
            <a:r>
              <a:rPr lang="en-US" sz="5100" dirty="0">
                <a:solidFill>
                  <a:schemeClr val="dk2"/>
                </a:solidFill>
                <a:latin typeface="+mn-lt"/>
              </a:rPr>
              <a:t>A start machine </a:t>
            </a:r>
            <a:endParaRPr sz="5100" dirty="0">
              <a:latin typeface="+mn-lt"/>
            </a:endParaRPr>
          </a:p>
          <a:p>
            <a:pPr marL="901065" lvl="1" indent="-457200" algn="l" rtl="0">
              <a:lnSpc>
                <a:spcPct val="100000"/>
              </a:lnSpc>
              <a:spcBef>
                <a:spcPts val="434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dk1"/>
                </a:solidFill>
                <a:latin typeface="+mn-lt"/>
              </a:rPr>
              <a:t>Synchronized pneumatic or mechanical mechanism </a:t>
            </a:r>
            <a:endParaRPr sz="4400" dirty="0">
              <a:solidFill>
                <a:schemeClr val="dk1"/>
              </a:solidFill>
              <a:latin typeface="+mn-lt"/>
            </a:endParaRPr>
          </a:p>
          <a:p>
            <a:pPr marL="901065" lvl="1" indent="-457200" algn="l" rtl="0">
              <a:lnSpc>
                <a:spcPct val="100000"/>
              </a:lnSpc>
              <a:spcBef>
                <a:spcPts val="434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dk1"/>
                </a:solidFill>
                <a:latin typeface="+mn-lt"/>
              </a:rPr>
              <a:t>Start order: After “Ready” the machine drops (no “Go”)</a:t>
            </a:r>
            <a:endParaRPr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0596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4"/>
          <p:cNvSpPr txBox="1">
            <a:spLocks noGrp="1"/>
          </p:cNvSpPr>
          <p:nvPr>
            <p:ph type="title"/>
          </p:nvPr>
        </p:nvSpPr>
        <p:spPr>
          <a:xfrm>
            <a:off x="179512" y="123478"/>
            <a:ext cx="7427168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b="1" dirty="0"/>
              <a:t>Start Position</a:t>
            </a:r>
            <a:endParaRPr dirty="0"/>
          </a:p>
        </p:txBody>
      </p:sp>
      <p:sp>
        <p:nvSpPr>
          <p:cNvPr id="195" name="Google Shape;195;p1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sp>
        <p:nvSpPr>
          <p:cNvPr id="196" name="Google Shape;196;p14"/>
          <p:cNvSpPr txBox="1">
            <a:spLocks noGrp="1"/>
          </p:cNvSpPr>
          <p:nvPr>
            <p:ph type="body" idx="1"/>
          </p:nvPr>
        </p:nvSpPr>
        <p:spPr>
          <a:xfrm>
            <a:off x="179512" y="1104822"/>
            <a:ext cx="8568952" cy="3535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>
              <a:buNone/>
            </a:pPr>
            <a:r>
              <a:rPr lang="en-AU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Athlete must start: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 b</a:t>
            </a:r>
            <a:r>
              <a:rPr lang="en-AU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oth hands on the paddle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front hand must be touching the boat/deck and at least halfway across the boat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Paddle may be on either side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paddle must be </a:t>
            </a:r>
          </a:p>
          <a:p>
            <a:pPr marL="0" lvl="0" indent="0">
              <a:buNone/>
            </a:pPr>
            <a:r>
              <a:rPr lang="en-AU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parallel to the deck of the platform</a:t>
            </a:r>
          </a:p>
          <a:p>
            <a:pPr marL="594995" lvl="1" indent="0" algn="just" rtl="0">
              <a:lnSpc>
                <a:spcPct val="100000"/>
              </a:lnSpc>
              <a:spcBef>
                <a:spcPts val="434"/>
              </a:spcBef>
              <a:spcAft>
                <a:spcPts val="0"/>
              </a:spcAft>
              <a:buClr>
                <a:srgbClr val="1D82C5"/>
              </a:buClr>
              <a:buSzPct val="100000"/>
              <a:buNone/>
            </a:pPr>
            <a:endParaRPr dirty="0">
              <a:solidFill>
                <a:schemeClr val="dk1"/>
              </a:solidFill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BC76EB-99B0-0573-1AC8-D5B3F0325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8080" y="2638611"/>
            <a:ext cx="3792949" cy="200125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7"/>
          <p:cNvSpPr/>
          <p:nvPr/>
        </p:nvSpPr>
        <p:spPr>
          <a:xfrm>
            <a:off x="1547664" y="3029842"/>
            <a:ext cx="6984776" cy="1523861"/>
          </a:xfrm>
          <a:prstGeom prst="rect">
            <a:avLst/>
          </a:prstGeom>
          <a:solidFill>
            <a:srgbClr val="B7CC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17"/>
          <p:cNvSpPr txBox="1">
            <a:spLocks noGrp="1"/>
          </p:cNvSpPr>
          <p:nvPr>
            <p:ph type="title"/>
          </p:nvPr>
        </p:nvSpPr>
        <p:spPr>
          <a:xfrm>
            <a:off x="179512" y="123478"/>
            <a:ext cx="7427168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b="1" dirty="0"/>
              <a:t>Roll Barrier Evolution</a:t>
            </a:r>
            <a:endParaRPr dirty="0"/>
          </a:p>
        </p:txBody>
      </p:sp>
      <p:sp>
        <p:nvSpPr>
          <p:cNvPr id="203" name="Google Shape;203;p1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sp>
        <p:nvSpPr>
          <p:cNvPr id="204" name="Google Shape;204;p17"/>
          <p:cNvSpPr txBox="1">
            <a:spLocks noGrp="1"/>
          </p:cNvSpPr>
          <p:nvPr>
            <p:ph type="body" idx="1"/>
          </p:nvPr>
        </p:nvSpPr>
        <p:spPr>
          <a:xfrm>
            <a:off x="287524" y="1016230"/>
            <a:ext cx="8424936" cy="2019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200"/>
              <a:buNone/>
            </a:pPr>
            <a:r>
              <a:rPr lang="en-US" sz="2800" dirty="0">
                <a:solidFill>
                  <a:schemeClr val="tx1"/>
                </a:solidFill>
              </a:rPr>
              <a:t>Old rule - Roll movement must be started before the barrier </a:t>
            </a:r>
            <a:endParaRPr sz="280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00B050"/>
              </a:buClr>
              <a:buSzPts val="2200"/>
              <a:buNone/>
            </a:pPr>
            <a:r>
              <a:rPr lang="en-US" sz="2800" dirty="0">
                <a:solidFill>
                  <a:schemeClr val="tx1"/>
                </a:solidFill>
              </a:rPr>
              <a:t>New rule - Boat must be upside down at one point under the roll barrier</a:t>
            </a:r>
            <a:endParaRPr sz="280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1D82C5"/>
              </a:buClr>
              <a:buSzPts val="2800"/>
              <a:buNone/>
            </a:pPr>
            <a:endParaRPr sz="2800" dirty="0">
              <a:solidFill>
                <a:srgbClr val="00B05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1D82C5"/>
              </a:buClr>
              <a:buSzPts val="2800"/>
              <a:buNone/>
            </a:pPr>
            <a:endParaRPr sz="2800" dirty="0">
              <a:solidFill>
                <a:srgbClr val="00B050"/>
              </a:solidFill>
            </a:endParaRPr>
          </a:p>
        </p:txBody>
      </p:sp>
      <p:sp>
        <p:nvSpPr>
          <p:cNvPr id="205" name="Google Shape;205;p17"/>
          <p:cNvSpPr/>
          <p:nvPr/>
        </p:nvSpPr>
        <p:spPr>
          <a:xfrm>
            <a:off x="3893096" y="2931790"/>
            <a:ext cx="534888" cy="1728191"/>
          </a:xfrm>
          <a:prstGeom prst="rect">
            <a:avLst/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17"/>
          <p:cNvSpPr/>
          <p:nvPr/>
        </p:nvSpPr>
        <p:spPr>
          <a:xfrm>
            <a:off x="4363300" y="3427902"/>
            <a:ext cx="216024" cy="216024"/>
          </a:xfrm>
          <a:prstGeom prst="mathMultiply">
            <a:avLst>
              <a:gd name="adj1" fmla="val 23520"/>
            </a:avLst>
          </a:prstGeom>
          <a:solidFill>
            <a:srgbClr val="FF00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17"/>
          <p:cNvSpPr/>
          <p:nvPr/>
        </p:nvSpPr>
        <p:spPr>
          <a:xfrm>
            <a:off x="4211960" y="3727061"/>
            <a:ext cx="216024" cy="216024"/>
          </a:xfrm>
          <a:prstGeom prst="mathMultiply">
            <a:avLst>
              <a:gd name="adj1" fmla="val 23520"/>
            </a:avLst>
          </a:prstGeom>
          <a:solidFill>
            <a:srgbClr val="00B05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17"/>
          <p:cNvSpPr/>
          <p:nvPr/>
        </p:nvSpPr>
        <p:spPr>
          <a:xfrm>
            <a:off x="3919833" y="4337679"/>
            <a:ext cx="216024" cy="216024"/>
          </a:xfrm>
          <a:prstGeom prst="mathMultiply">
            <a:avLst>
              <a:gd name="adj1" fmla="val 23520"/>
            </a:avLst>
          </a:prstGeom>
          <a:solidFill>
            <a:srgbClr val="00B0F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17"/>
          <p:cNvSpPr/>
          <p:nvPr/>
        </p:nvSpPr>
        <p:spPr>
          <a:xfrm>
            <a:off x="4234654" y="4157517"/>
            <a:ext cx="216024" cy="216024"/>
          </a:xfrm>
          <a:prstGeom prst="mathMultiply">
            <a:avLst>
              <a:gd name="adj1" fmla="val 23520"/>
            </a:avLst>
          </a:prstGeom>
          <a:solidFill>
            <a:srgbClr val="FFC0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10" name="Google Shape;210;p17"/>
          <p:cNvCxnSpPr/>
          <p:nvPr/>
        </p:nvCxnSpPr>
        <p:spPr>
          <a:xfrm>
            <a:off x="1979712" y="3795886"/>
            <a:ext cx="1296144" cy="0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11" name="Google Shape;211;p17"/>
          <p:cNvCxnSpPr/>
          <p:nvPr/>
        </p:nvCxnSpPr>
        <p:spPr>
          <a:xfrm>
            <a:off x="5004048" y="4140706"/>
            <a:ext cx="1296144" cy="0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12" name="Google Shape;212;p17"/>
          <p:cNvSpPr/>
          <p:nvPr/>
        </p:nvSpPr>
        <p:spPr>
          <a:xfrm>
            <a:off x="4067944" y="3435846"/>
            <a:ext cx="216024" cy="216024"/>
          </a:xfrm>
          <a:prstGeom prst="mathMultiply">
            <a:avLst>
              <a:gd name="adj1" fmla="val 23520"/>
            </a:avLst>
          </a:prstGeom>
          <a:solidFill>
            <a:srgbClr val="FF00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17"/>
          <p:cNvSpPr/>
          <p:nvPr/>
        </p:nvSpPr>
        <p:spPr>
          <a:xfrm>
            <a:off x="4139952" y="3435846"/>
            <a:ext cx="216024" cy="216024"/>
          </a:xfrm>
          <a:prstGeom prst="mathMultiply">
            <a:avLst>
              <a:gd name="adj1" fmla="val 23520"/>
            </a:avLst>
          </a:prstGeom>
          <a:solidFill>
            <a:srgbClr val="FF00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17"/>
          <p:cNvSpPr/>
          <p:nvPr/>
        </p:nvSpPr>
        <p:spPr>
          <a:xfrm>
            <a:off x="4283968" y="3435846"/>
            <a:ext cx="216024" cy="216024"/>
          </a:xfrm>
          <a:prstGeom prst="mathMultiply">
            <a:avLst>
              <a:gd name="adj1" fmla="val 23520"/>
            </a:avLst>
          </a:prstGeom>
          <a:solidFill>
            <a:srgbClr val="FF00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17"/>
          <p:cNvSpPr/>
          <p:nvPr/>
        </p:nvSpPr>
        <p:spPr>
          <a:xfrm>
            <a:off x="4108954" y="4165007"/>
            <a:ext cx="216024" cy="216024"/>
          </a:xfrm>
          <a:prstGeom prst="mathMultiply">
            <a:avLst>
              <a:gd name="adj1" fmla="val 23520"/>
            </a:avLst>
          </a:prstGeom>
          <a:solidFill>
            <a:srgbClr val="FFC0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17"/>
          <p:cNvSpPr/>
          <p:nvPr/>
        </p:nvSpPr>
        <p:spPr>
          <a:xfrm>
            <a:off x="3688863" y="4343473"/>
            <a:ext cx="216024" cy="216024"/>
          </a:xfrm>
          <a:prstGeom prst="mathMultiply">
            <a:avLst>
              <a:gd name="adj1" fmla="val 23520"/>
            </a:avLst>
          </a:prstGeom>
          <a:solidFill>
            <a:srgbClr val="00B0F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17"/>
          <p:cNvSpPr/>
          <p:nvPr/>
        </p:nvSpPr>
        <p:spPr>
          <a:xfrm>
            <a:off x="3805552" y="4340919"/>
            <a:ext cx="216024" cy="216024"/>
          </a:xfrm>
          <a:prstGeom prst="mathMultiply">
            <a:avLst>
              <a:gd name="adj1" fmla="val 23520"/>
            </a:avLst>
          </a:prstGeom>
          <a:solidFill>
            <a:srgbClr val="00B0F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8"/>
          <p:cNvSpPr txBox="1">
            <a:spLocks noGrp="1"/>
          </p:cNvSpPr>
          <p:nvPr>
            <p:ph type="title"/>
          </p:nvPr>
        </p:nvSpPr>
        <p:spPr>
          <a:xfrm>
            <a:off x="179512" y="123478"/>
            <a:ext cx="7427168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b="1" dirty="0"/>
              <a:t>Fault vs Rank as Lower </a:t>
            </a:r>
            <a:endParaRPr dirty="0"/>
          </a:p>
        </p:txBody>
      </p:sp>
      <p:sp>
        <p:nvSpPr>
          <p:cNvPr id="223" name="Google Shape;223;p1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pic>
        <p:nvPicPr>
          <p:cNvPr id="224" name="Google Shape;224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461985" y="1087487"/>
            <a:ext cx="1813871" cy="3435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80112" y="1012759"/>
            <a:ext cx="1655862" cy="35853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6" name="Google Shape;226;p18"/>
          <p:cNvCxnSpPr/>
          <p:nvPr/>
        </p:nvCxnSpPr>
        <p:spPr>
          <a:xfrm>
            <a:off x="4499992" y="1563638"/>
            <a:ext cx="0" cy="2736304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dashDot"/>
            <a:round/>
            <a:headEnd type="none" w="sm" len="sm"/>
            <a:tailEnd type="none" w="sm" len="sm"/>
          </a:ln>
        </p:spPr>
      </p:cxnSp>
      <p:sp>
        <p:nvSpPr>
          <p:cNvPr id="227" name="Google Shape;227;p18"/>
          <p:cNvSpPr txBox="1"/>
          <p:nvPr/>
        </p:nvSpPr>
        <p:spPr>
          <a:xfrm>
            <a:off x="218230" y="1206788"/>
            <a:ext cx="1545458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 following rules</a:t>
            </a:r>
            <a:endParaRPr sz="140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32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32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FAULT (FLT)</a:t>
            </a:r>
            <a:endParaRPr sz="2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18"/>
          <p:cNvSpPr txBox="1"/>
          <p:nvPr/>
        </p:nvSpPr>
        <p:spPr>
          <a:xfrm>
            <a:off x="7246640" y="1252954"/>
            <a:ext cx="1655862" cy="3293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Dangerous </a:t>
            </a:r>
            <a:r>
              <a:rPr lang="en-US" sz="240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behaviour</a:t>
            </a:r>
            <a:endParaRPr sz="140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lang="en-AU" sz="32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lang="en-AU" sz="32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12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28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RANK AS LOWER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(RAL)</a:t>
            </a:r>
            <a:endParaRPr sz="2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"/>
          <p:cNvSpPr txBox="1">
            <a:spLocks noGrp="1"/>
          </p:cNvSpPr>
          <p:nvPr>
            <p:ph type="title"/>
          </p:nvPr>
        </p:nvSpPr>
        <p:spPr>
          <a:xfrm>
            <a:off x="179512" y="123478"/>
            <a:ext cx="7427168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b="1" dirty="0"/>
              <a:t>Rules Evolution</a:t>
            </a:r>
            <a:endParaRPr dirty="0"/>
          </a:p>
        </p:txBody>
      </p:sp>
      <p:sp>
        <p:nvSpPr>
          <p:cNvPr id="76" name="Google Shape;76;p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77" name="Google Shape;77;p3"/>
          <p:cNvSpPr txBox="1">
            <a:spLocks noGrp="1"/>
          </p:cNvSpPr>
          <p:nvPr>
            <p:ph type="body" idx="1"/>
          </p:nvPr>
        </p:nvSpPr>
        <p:spPr>
          <a:xfrm>
            <a:off x="179512" y="1059582"/>
            <a:ext cx="6176464" cy="3535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1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dirty="0">
                <a:solidFill>
                  <a:schemeClr val="dk1"/>
                </a:solidFill>
              </a:rPr>
              <a:t>16. Kayak Cross rules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sz="2400" dirty="0">
                <a:solidFill>
                  <a:schemeClr val="dk1"/>
                </a:solidFill>
              </a:rPr>
              <a:t>Sport rules modification possible every 2 years</a:t>
            </a:r>
            <a:endParaRPr sz="2400" dirty="0"/>
          </a:p>
          <a:p>
            <a:pPr marL="457200" lvl="1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1D82C5"/>
              </a:buClr>
              <a:buSzPts val="1600"/>
              <a:buNone/>
            </a:pPr>
            <a:endParaRPr dirty="0">
              <a:solidFill>
                <a:schemeClr val="dk1"/>
              </a:solidFill>
            </a:endParaRPr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sz="2400" dirty="0">
                <a:solidFill>
                  <a:schemeClr val="dk1"/>
                </a:solidFill>
              </a:rPr>
              <a:t>Rules now fixed for 2023 and 2024</a:t>
            </a:r>
            <a:endParaRPr sz="2400" dirty="0"/>
          </a:p>
        </p:txBody>
      </p:sp>
      <p:pic>
        <p:nvPicPr>
          <p:cNvPr id="78" name="Google Shape;78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16075" y="1059582"/>
            <a:ext cx="1948413" cy="34358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1"/>
          <p:cNvSpPr txBox="1">
            <a:spLocks noGrp="1"/>
          </p:cNvSpPr>
          <p:nvPr>
            <p:ph type="title"/>
          </p:nvPr>
        </p:nvSpPr>
        <p:spPr>
          <a:xfrm>
            <a:off x="179512" y="123478"/>
            <a:ext cx="7427168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b="1" dirty="0"/>
              <a:t>Judging the Gates</a:t>
            </a:r>
            <a:endParaRPr b="1" dirty="0"/>
          </a:p>
        </p:txBody>
      </p:sp>
      <p:sp>
        <p:nvSpPr>
          <p:cNvPr id="235" name="Google Shape;235;p21"/>
          <p:cNvSpPr txBox="1">
            <a:spLocks noGrp="1"/>
          </p:cNvSpPr>
          <p:nvPr>
            <p:ph type="body" idx="1"/>
          </p:nvPr>
        </p:nvSpPr>
        <p:spPr>
          <a:xfrm>
            <a:off x="121024" y="1168773"/>
            <a:ext cx="8901952" cy="3974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74295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1D82C5"/>
              </a:buClr>
              <a:buSzPts val="2800"/>
              <a:buFont typeface="Arial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Judge the gate and some of the space between the gates as agreed</a:t>
            </a:r>
          </a:p>
          <a:p>
            <a:pPr marL="74295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1D82C5"/>
              </a:buClr>
              <a:buSzPts val="2800"/>
              <a:buFont typeface="Arial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One Judge per gate</a:t>
            </a:r>
          </a:p>
          <a:p>
            <a:pPr marL="74295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1D82C5"/>
              </a:buClr>
              <a:buSzPts val="2800"/>
              <a:buFont typeface="Arial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Look for foul play – can reach across but not hold back</a:t>
            </a:r>
            <a:endParaRPr sz="2400" dirty="0">
              <a:solidFill>
                <a:schemeClr val="tx1"/>
              </a:solidFill>
            </a:endParaRPr>
          </a:p>
          <a:p>
            <a:pPr marL="74295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1D82C5"/>
              </a:buClr>
              <a:buSzPts val="2800"/>
              <a:buFont typeface="Arial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Look for intentional move of gate to disadvantage others</a:t>
            </a:r>
            <a:endParaRPr sz="2400" dirty="0">
              <a:solidFill>
                <a:schemeClr val="tx1"/>
              </a:solidFill>
            </a:endParaRPr>
          </a:p>
          <a:p>
            <a:pPr marL="74295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1D82C5"/>
              </a:buClr>
              <a:buSzPts val="2800"/>
              <a:buFont typeface="Arial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Broken paddle – drop back out of group, or just use hands</a:t>
            </a:r>
            <a:endParaRPr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7"/>
          <p:cNvSpPr txBox="1">
            <a:spLocks noGrp="1"/>
          </p:cNvSpPr>
          <p:nvPr>
            <p:ph type="title"/>
          </p:nvPr>
        </p:nvSpPr>
        <p:spPr>
          <a:xfrm>
            <a:off x="179512" y="123478"/>
            <a:ext cx="7427168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b="1" dirty="0"/>
              <a:t>Judging the Gate – Correct Negotiation</a:t>
            </a:r>
            <a:endParaRPr b="1" dirty="0"/>
          </a:p>
        </p:txBody>
      </p:sp>
      <p:sp>
        <p:nvSpPr>
          <p:cNvPr id="242" name="Google Shape;242;p37"/>
          <p:cNvSpPr txBox="1">
            <a:spLocks noGrp="1"/>
          </p:cNvSpPr>
          <p:nvPr>
            <p:ph type="body" idx="1"/>
          </p:nvPr>
        </p:nvSpPr>
        <p:spPr>
          <a:xfrm>
            <a:off x="108374" y="1106896"/>
            <a:ext cx="8578425" cy="3974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74295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1D82C5"/>
              </a:buClr>
              <a:buSzPts val="2800"/>
              <a:buFont typeface="Arial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As in slalom - correct order, direction</a:t>
            </a:r>
            <a:endParaRPr sz="2400" dirty="0">
              <a:solidFill>
                <a:schemeClr val="tx1"/>
              </a:solidFill>
            </a:endParaRPr>
          </a:p>
          <a:p>
            <a:pPr marL="74295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1D82C5"/>
              </a:buClr>
              <a:buSzPts val="2800"/>
              <a:buFont typeface="Arial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Can touch/move gates with paddle, boats or body</a:t>
            </a:r>
            <a:endParaRPr sz="2400" dirty="0">
              <a:solidFill>
                <a:schemeClr val="tx1"/>
              </a:solidFill>
            </a:endParaRPr>
          </a:p>
          <a:p>
            <a:pPr marL="74295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1D82C5"/>
              </a:buClr>
              <a:buSzPts val="2800"/>
              <a:buFont typeface="Arial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Cannot take hands of the paddle and move the gate with the hand</a:t>
            </a:r>
          </a:p>
          <a:p>
            <a:pPr marL="742950" lvl="1" indent="-285750">
              <a:buFont typeface="Arial"/>
              <a:buChar char="•"/>
            </a:pPr>
            <a:r>
              <a:rPr lang="en-AU" sz="24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Intentional displacement (to disadvantage another) with the arm when the hand is on or off the paddle will be penalised (see rule 16:22:4)</a:t>
            </a:r>
          </a:p>
          <a:p>
            <a:pPr marL="74295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1D82C5"/>
              </a:buClr>
              <a:buSzPts val="2800"/>
              <a:buFont typeface="Arial"/>
              <a:buChar char="•"/>
            </a:pPr>
            <a:endParaRPr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7"/>
          <p:cNvSpPr txBox="1">
            <a:spLocks noGrp="1"/>
          </p:cNvSpPr>
          <p:nvPr>
            <p:ph type="title"/>
          </p:nvPr>
        </p:nvSpPr>
        <p:spPr>
          <a:xfrm>
            <a:off x="179512" y="123478"/>
            <a:ext cx="7427168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b="1" dirty="0"/>
              <a:t>Renegotiation Gates</a:t>
            </a:r>
            <a:endParaRPr b="1" dirty="0"/>
          </a:p>
        </p:txBody>
      </p:sp>
      <p:sp>
        <p:nvSpPr>
          <p:cNvPr id="242" name="Google Shape;242;p37"/>
          <p:cNvSpPr txBox="1">
            <a:spLocks noGrp="1"/>
          </p:cNvSpPr>
          <p:nvPr>
            <p:ph type="body" idx="1"/>
          </p:nvPr>
        </p:nvSpPr>
        <p:spPr>
          <a:xfrm>
            <a:off x="108374" y="1106896"/>
            <a:ext cx="8578425" cy="3974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Athletes can renegotiate gates if they incur a FLT (unless in wrong direction)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 a pair of gates if the FLT is for “wrong direction” the Athlete could remove the FLT by correctly negotiating the second gate in the pair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roll barrier can be renegotiated by, where possible, paddling back up the side in the area not under the barrier</a:t>
            </a:r>
          </a:p>
        </p:txBody>
      </p:sp>
    </p:spTree>
    <p:extLst>
      <p:ext uri="{BB962C8B-B14F-4D97-AF65-F5344CB8AC3E}">
        <p14:creationId xmlns:p14="http://schemas.microsoft.com/office/powerpoint/2010/main" val="16223080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13bd808fef0_0_0"/>
          <p:cNvSpPr txBox="1">
            <a:spLocks noGrp="1"/>
          </p:cNvSpPr>
          <p:nvPr>
            <p:ph type="title"/>
          </p:nvPr>
        </p:nvSpPr>
        <p:spPr>
          <a:xfrm>
            <a:off x="179512" y="123478"/>
            <a:ext cx="74271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/>
              <a:t>SPI</a:t>
            </a: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3D5514-E59A-4E64-73C4-04CE791ED5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4389" r="5263" b="2853"/>
          <a:stretch/>
        </p:blipFill>
        <p:spPr>
          <a:xfrm>
            <a:off x="3702424" y="1150844"/>
            <a:ext cx="1306102" cy="28418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B18385-1FB6-6307-F40F-27805DCF7C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63" t="11997" r="-1"/>
          <a:stretch/>
        </p:blipFill>
        <p:spPr>
          <a:xfrm>
            <a:off x="810453" y="1150844"/>
            <a:ext cx="1419015" cy="28418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2E4987-2710-A941-B518-26171D6490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146" r="7783" b="5708"/>
          <a:stretch/>
        </p:blipFill>
        <p:spPr>
          <a:xfrm>
            <a:off x="6481482" y="1150844"/>
            <a:ext cx="1515875" cy="28418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11BF98-C236-9AFC-1562-CE9B8EBAC645}"/>
              </a:ext>
            </a:extLst>
          </p:cNvPr>
          <p:cNvSpPr txBox="1"/>
          <p:nvPr/>
        </p:nvSpPr>
        <p:spPr>
          <a:xfrm>
            <a:off x="495480" y="4161854"/>
            <a:ext cx="20489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dirty="0"/>
              <a:t>Gate Judge - TT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BA88F1-2896-E439-82A8-4647D620F17C}"/>
              </a:ext>
            </a:extLst>
          </p:cNvPr>
          <p:cNvSpPr txBox="1"/>
          <p:nvPr/>
        </p:nvSpPr>
        <p:spPr>
          <a:xfrm>
            <a:off x="3173901" y="4173042"/>
            <a:ext cx="23631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dirty="0"/>
              <a:t>Gate Judge – Elim.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9B63C3-FF91-2E8C-753C-8BF07038C708}"/>
              </a:ext>
            </a:extLst>
          </p:cNvPr>
          <p:cNvSpPr txBox="1"/>
          <p:nvPr/>
        </p:nvSpPr>
        <p:spPr>
          <a:xfrm>
            <a:off x="6481482" y="4161854"/>
            <a:ext cx="16113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dirty="0"/>
              <a:t>Video Judge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2"/>
          <p:cNvSpPr txBox="1">
            <a:spLocks noGrp="1"/>
          </p:cNvSpPr>
          <p:nvPr>
            <p:ph type="title"/>
          </p:nvPr>
        </p:nvSpPr>
        <p:spPr>
          <a:xfrm>
            <a:off x="179512" y="123478"/>
            <a:ext cx="7427168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b="1" dirty="0"/>
              <a:t>Photo Finish</a:t>
            </a:r>
            <a:endParaRPr dirty="0"/>
          </a:p>
        </p:txBody>
      </p:sp>
      <p:sp>
        <p:nvSpPr>
          <p:cNvPr id="255" name="Google Shape;255;p2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  <p:sp>
        <p:nvSpPr>
          <p:cNvPr id="256" name="Google Shape;256;p22"/>
          <p:cNvSpPr txBox="1"/>
          <p:nvPr/>
        </p:nvSpPr>
        <p:spPr>
          <a:xfrm>
            <a:off x="179512" y="699542"/>
            <a:ext cx="8352928" cy="3231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800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C</a:t>
            </a:r>
            <a:r>
              <a:rPr lang="en-US" sz="2800" i="0" u="none" strike="noStrike" cap="none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riteria to order the photo finish</a:t>
            </a:r>
            <a:endParaRPr sz="2800" i="0" u="none" strike="noStrike" cap="none" dirty="0">
              <a:solidFill>
                <a:schemeClr val="tx1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First the b</a:t>
            </a:r>
            <a:r>
              <a:rPr lang="en-US" sz="2400" i="0" u="none" strike="noStrike" cap="none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ow of the boats</a:t>
            </a:r>
            <a:endParaRPr sz="2400" i="0" u="none" strike="noStrike" cap="none" dirty="0">
              <a:solidFill>
                <a:schemeClr val="tx1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400" i="0" u="none" strike="noStrike" cap="none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If impossible to define the exact bow line of each boat, then the first part of the body outside of the kayak</a:t>
            </a:r>
            <a:endParaRPr sz="2400" i="0" u="none" strike="noStrike" cap="none" dirty="0">
              <a:solidFill>
                <a:schemeClr val="tx1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endParaRPr sz="2400" b="1" i="0" u="none" strike="noStrike" cap="none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CE5C4F-6138-7D8E-1FFB-E9EF631B1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37104"/>
            <a:ext cx="4258235" cy="18187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65406D-B920-BDC1-9286-8782C6026E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5765" y="2837104"/>
            <a:ext cx="4258235" cy="1818772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8"/>
          <p:cNvSpPr txBox="1">
            <a:spLocks noGrp="1"/>
          </p:cNvSpPr>
          <p:nvPr>
            <p:ph type="title"/>
          </p:nvPr>
        </p:nvSpPr>
        <p:spPr>
          <a:xfrm>
            <a:off x="179512" y="123478"/>
            <a:ext cx="7427168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b="1" dirty="0"/>
              <a:t>Results – Qualification</a:t>
            </a:r>
            <a:endParaRPr b="1" dirty="0"/>
          </a:p>
        </p:txBody>
      </p:sp>
      <p:sp>
        <p:nvSpPr>
          <p:cNvPr id="263" name="Google Shape;263;p38"/>
          <p:cNvSpPr txBox="1">
            <a:spLocks noGrp="1"/>
          </p:cNvSpPr>
          <p:nvPr>
            <p:ph type="body" idx="1"/>
          </p:nvPr>
        </p:nvSpPr>
        <p:spPr>
          <a:xfrm>
            <a:off x="359532" y="1233858"/>
            <a:ext cx="8424936" cy="3974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82C5"/>
              </a:buClr>
              <a:buSzPts val="2250"/>
              <a:buNone/>
            </a:pPr>
            <a:r>
              <a:rPr lang="en-US" sz="2800" dirty="0">
                <a:solidFill>
                  <a:schemeClr val="tx1"/>
                </a:solidFill>
              </a:rPr>
              <a:t>Ranking order:</a:t>
            </a:r>
            <a:endParaRPr dirty="0">
              <a:solidFill>
                <a:schemeClr val="tx1"/>
              </a:solidFill>
            </a:endParaRPr>
          </a:p>
          <a:p>
            <a:pPr marL="45720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5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In time order</a:t>
            </a:r>
            <a:endParaRPr sz="2400" dirty="0">
              <a:solidFill>
                <a:schemeClr val="tx1"/>
              </a:solidFill>
            </a:endParaRPr>
          </a:p>
          <a:p>
            <a:pPr marL="45720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5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Ties sorted by ICF CSLX ranking</a:t>
            </a:r>
            <a:endParaRPr sz="2400" dirty="0">
              <a:solidFill>
                <a:schemeClr val="tx1"/>
              </a:solidFill>
            </a:endParaRPr>
          </a:p>
          <a:p>
            <a:pPr marL="45720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5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Then a draw</a:t>
            </a:r>
            <a:endParaRPr sz="2400" dirty="0">
              <a:solidFill>
                <a:schemeClr val="tx1"/>
              </a:solidFill>
            </a:endParaRPr>
          </a:p>
          <a:p>
            <a:pPr marL="45720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5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Number of Athletes who proceed from Time Trial ranked above those who qualify from repechage</a:t>
            </a:r>
            <a:endParaRPr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9"/>
          <p:cNvSpPr txBox="1">
            <a:spLocks noGrp="1"/>
          </p:cNvSpPr>
          <p:nvPr>
            <p:ph type="title"/>
          </p:nvPr>
        </p:nvSpPr>
        <p:spPr>
          <a:xfrm>
            <a:off x="179512" y="123478"/>
            <a:ext cx="7427168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b="1" dirty="0"/>
              <a:t>Results - Elimination</a:t>
            </a:r>
            <a:endParaRPr b="1" dirty="0"/>
          </a:p>
        </p:txBody>
      </p:sp>
      <p:sp>
        <p:nvSpPr>
          <p:cNvPr id="270" name="Google Shape;270;p39"/>
          <p:cNvSpPr txBox="1">
            <a:spLocks noGrp="1"/>
          </p:cNvSpPr>
          <p:nvPr>
            <p:ph type="body" idx="1"/>
          </p:nvPr>
        </p:nvSpPr>
        <p:spPr>
          <a:xfrm>
            <a:off x="323528" y="929058"/>
            <a:ext cx="8424936" cy="3974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82C5"/>
              </a:buClr>
              <a:buSzPts val="2250"/>
              <a:buNone/>
            </a:pPr>
            <a:r>
              <a:rPr lang="en-US" sz="2800" dirty="0">
                <a:solidFill>
                  <a:schemeClr val="tx1"/>
                </a:solidFill>
              </a:rPr>
              <a:t>Ranking order:</a:t>
            </a:r>
            <a:endParaRPr sz="2800" dirty="0">
              <a:solidFill>
                <a:schemeClr val="tx1"/>
              </a:solidFill>
            </a:endParaRPr>
          </a:p>
          <a:p>
            <a:pPr marL="45720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5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Those with no faults in order of finish</a:t>
            </a:r>
            <a:endParaRPr sz="2400" dirty="0">
              <a:solidFill>
                <a:schemeClr val="tx1"/>
              </a:solidFill>
            </a:endParaRPr>
          </a:p>
          <a:p>
            <a:pPr marL="45720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5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Those with faults</a:t>
            </a:r>
            <a:endParaRPr sz="2400" dirty="0">
              <a:solidFill>
                <a:schemeClr val="tx1"/>
              </a:solidFill>
            </a:endParaRPr>
          </a:p>
          <a:p>
            <a:pPr marL="91440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50"/>
              <a:buChar char="–"/>
            </a:pPr>
            <a:r>
              <a:rPr lang="en-US" sz="2400" dirty="0">
                <a:solidFill>
                  <a:schemeClr val="tx1"/>
                </a:solidFill>
              </a:rPr>
              <a:t>By number of faults</a:t>
            </a:r>
            <a:endParaRPr sz="2400" dirty="0">
              <a:solidFill>
                <a:schemeClr val="tx1"/>
              </a:solidFill>
            </a:endParaRPr>
          </a:p>
          <a:p>
            <a:pPr marL="91440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50"/>
              <a:buChar char="–"/>
            </a:pPr>
            <a:r>
              <a:rPr lang="en-US" sz="2400" dirty="0">
                <a:solidFill>
                  <a:schemeClr val="tx1"/>
                </a:solidFill>
              </a:rPr>
              <a:t>Where first faulted - those who proceed further on the course are ranked higher</a:t>
            </a:r>
            <a:endParaRPr sz="2400" dirty="0">
              <a:solidFill>
                <a:schemeClr val="tx1"/>
              </a:solidFill>
            </a:endParaRPr>
          </a:p>
          <a:p>
            <a:pPr marL="91440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50"/>
              <a:buChar char="–"/>
            </a:pPr>
            <a:r>
              <a:rPr lang="en-US" sz="2400" dirty="0">
                <a:solidFill>
                  <a:schemeClr val="tx1"/>
                </a:solidFill>
              </a:rPr>
              <a:t>Ties broken by time trial rank</a:t>
            </a:r>
          </a:p>
          <a:p>
            <a:pPr indent="-457200">
              <a:spcBef>
                <a:spcPts val="0"/>
              </a:spcBef>
              <a:buSzPts val="225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RAL’s ranked last</a:t>
            </a:r>
            <a:endParaRPr sz="2400" dirty="0">
              <a:solidFill>
                <a:schemeClr val="tx1"/>
              </a:solidFill>
            </a:endParaRPr>
          </a:p>
          <a:p>
            <a:pPr marL="914400" lvl="1" indent="-3143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50"/>
              <a:buNone/>
            </a:pPr>
            <a:endParaRPr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0BDE4-C69A-A095-A9FE-E82FCEAFA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/>
              <a:t>Video Samples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D6A9CE-9815-F304-6566-890A80385A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FBA5C-734F-0420-0F96-BA35B95F602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9735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0"/>
          <p:cNvSpPr txBox="1">
            <a:spLocks noGrp="1"/>
          </p:cNvSpPr>
          <p:nvPr>
            <p:ph type="title"/>
          </p:nvPr>
        </p:nvSpPr>
        <p:spPr>
          <a:xfrm>
            <a:off x="9" y="954426"/>
            <a:ext cx="7772400" cy="31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82C5"/>
              </a:buClr>
              <a:buSzPts val="4000"/>
              <a:buFont typeface="Arial"/>
              <a:buNone/>
            </a:pPr>
            <a:br>
              <a:rPr lang="en-US" dirty="0"/>
            </a:br>
            <a:br>
              <a:rPr lang="en-US" dirty="0"/>
            </a:br>
            <a:endParaRPr dirty="0"/>
          </a:p>
        </p:txBody>
      </p:sp>
      <p:sp>
        <p:nvSpPr>
          <p:cNvPr id="276" name="Google Shape;276;p4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  <p:sp>
        <p:nvSpPr>
          <p:cNvPr id="277" name="Google Shape;277;p40"/>
          <p:cNvSpPr txBox="1"/>
          <p:nvPr/>
        </p:nvSpPr>
        <p:spPr>
          <a:xfrm>
            <a:off x="-276837" y="-184558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8" name="Google Shape;27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3519" y="1179174"/>
            <a:ext cx="6572250" cy="30099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69;p39">
            <a:extLst>
              <a:ext uri="{FF2B5EF4-FFF2-40B4-BE49-F238E27FC236}">
                <a16:creationId xmlns:a16="http://schemas.microsoft.com/office/drawing/2014/main" id="{A0EF0619-BF65-875F-EE20-E1C01DFE641C}"/>
              </a:ext>
            </a:extLst>
          </p:cNvPr>
          <p:cNvSpPr txBox="1">
            <a:spLocks/>
          </p:cNvSpPr>
          <p:nvPr/>
        </p:nvSpPr>
        <p:spPr>
          <a:xfrm>
            <a:off x="179512" y="123478"/>
            <a:ext cx="7427168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82C5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1D82C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lt1"/>
              </a:buClr>
              <a:buSzPts val="2800"/>
            </a:pPr>
            <a:r>
              <a:rPr lang="en-US" sz="2800" dirty="0">
                <a:solidFill>
                  <a:schemeClr val="bg1"/>
                </a:solidFill>
              </a:rPr>
              <a:t>Positions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"/>
          <p:cNvSpPr txBox="1">
            <a:spLocks noGrp="1"/>
          </p:cNvSpPr>
          <p:nvPr>
            <p:ph type="title"/>
          </p:nvPr>
        </p:nvSpPr>
        <p:spPr>
          <a:xfrm>
            <a:off x="179512" y="123478"/>
            <a:ext cx="7427168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b="1" dirty="0"/>
              <a:t>References</a:t>
            </a:r>
            <a:endParaRPr dirty="0"/>
          </a:p>
        </p:txBody>
      </p:sp>
      <p:sp>
        <p:nvSpPr>
          <p:cNvPr id="84" name="Google Shape;84;p4"/>
          <p:cNvSpPr txBox="1">
            <a:spLocks noGrp="1"/>
          </p:cNvSpPr>
          <p:nvPr>
            <p:ph type="body" idx="1"/>
          </p:nvPr>
        </p:nvSpPr>
        <p:spPr>
          <a:xfrm>
            <a:off x="287524" y="1484981"/>
            <a:ext cx="8568952" cy="3535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2800" dirty="0">
                <a:solidFill>
                  <a:schemeClr val="dk1"/>
                </a:solidFill>
              </a:rPr>
              <a:t>Canoe slalom is now a discipline with 2 events:</a:t>
            </a: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1200" dirty="0"/>
          </a:p>
          <a:p>
            <a:pPr marL="342900" lvl="0" indent="-342900" algn="just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Canoe and Kayak slalom</a:t>
            </a:r>
          </a:p>
          <a:p>
            <a:pPr marL="342900" lvl="0" indent="-342900" algn="just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endParaRPr sz="1200" dirty="0"/>
          </a:p>
          <a:p>
            <a:pPr marL="342900" lvl="0" indent="-342900" algn="just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Kayak Cross </a:t>
            </a:r>
            <a:r>
              <a:rPr lang="en-US" sz="2400" strike="sngStrike" dirty="0">
                <a:solidFill>
                  <a:schemeClr val="dk1"/>
                </a:solidFill>
              </a:rPr>
              <a:t>(Extreme kayak / Extreme slalom / Boater Cross / Paddles Up / …)</a:t>
            </a:r>
            <a:endParaRPr sz="2400" dirty="0"/>
          </a:p>
        </p:txBody>
      </p:sp>
      <p:sp>
        <p:nvSpPr>
          <p:cNvPr id="85" name="Google Shape;85;p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3"/>
          <p:cNvSpPr txBox="1">
            <a:spLocks noGrp="1"/>
          </p:cNvSpPr>
          <p:nvPr>
            <p:ph type="title"/>
          </p:nvPr>
        </p:nvSpPr>
        <p:spPr>
          <a:xfrm>
            <a:off x="179512" y="123478"/>
            <a:ext cx="7427168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b="1" dirty="0"/>
              <a:t>Phases</a:t>
            </a:r>
            <a:endParaRPr b="1" dirty="0"/>
          </a:p>
        </p:txBody>
      </p:sp>
      <p:sp>
        <p:nvSpPr>
          <p:cNvPr id="145" name="Google Shape;145;p33"/>
          <p:cNvSpPr txBox="1">
            <a:spLocks noGrp="1"/>
          </p:cNvSpPr>
          <p:nvPr>
            <p:ph type="body" idx="1"/>
          </p:nvPr>
        </p:nvSpPr>
        <p:spPr>
          <a:xfrm>
            <a:off x="179512" y="1059582"/>
            <a:ext cx="8712968" cy="3535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540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1D82C5"/>
              </a:buClr>
              <a:buSzPts val="3200"/>
              <a:buNone/>
            </a:pPr>
            <a:r>
              <a:rPr lang="en-US" sz="2800" dirty="0"/>
              <a:t>  Qualification phase </a:t>
            </a:r>
            <a:r>
              <a:rPr lang="en-US" sz="2800" dirty="0">
                <a:solidFill>
                  <a:schemeClr val="tx1"/>
                </a:solidFill>
              </a:rPr>
              <a:t>(Time Trial)</a:t>
            </a:r>
            <a:endParaRPr sz="2800" dirty="0">
              <a:solidFill>
                <a:schemeClr val="tx1"/>
              </a:solidFill>
            </a:endParaRPr>
          </a:p>
          <a:p>
            <a:pPr marL="45720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1D82C5"/>
              </a:buClr>
              <a:buSzPts val="3200"/>
              <a:buChar char="•"/>
            </a:pPr>
            <a:r>
              <a:rPr lang="en-US" sz="2400" dirty="0"/>
              <a:t>A repechage may be included</a:t>
            </a:r>
          </a:p>
          <a:p>
            <a:pPr marL="45720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1D82C5"/>
              </a:buClr>
              <a:buSzPts val="3200"/>
              <a:buChar char="•"/>
            </a:pPr>
            <a:endParaRPr lang="en-US" sz="2800" dirty="0"/>
          </a:p>
          <a:p>
            <a:pPr marL="457200" lvl="0" indent="-2286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1D82C5"/>
              </a:buClr>
              <a:buSzPts val="3200"/>
              <a:buNone/>
            </a:pPr>
            <a:r>
              <a:rPr lang="en-AU" sz="2800" dirty="0"/>
              <a:t>Elimination Phase</a:t>
            </a:r>
            <a:endParaRPr sz="2800" dirty="0"/>
          </a:p>
          <a:p>
            <a:pPr marL="45720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1D82C5"/>
              </a:buClr>
              <a:buSzPts val="320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Knock out rounds</a:t>
            </a:r>
          </a:p>
          <a:p>
            <a:pPr marL="45720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1D82C5"/>
              </a:buClr>
              <a:buSzPts val="320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Heats, </a:t>
            </a:r>
            <a:r>
              <a:rPr lang="en-US" sz="2400" dirty="0" err="1">
                <a:solidFill>
                  <a:schemeClr val="tx1"/>
                </a:solidFill>
              </a:rPr>
              <a:t>Quaterfinal</a:t>
            </a:r>
            <a:r>
              <a:rPr lang="en-US" sz="2400" dirty="0">
                <a:solidFill>
                  <a:schemeClr val="tx1"/>
                </a:solidFill>
              </a:rPr>
              <a:t>, Semifinal, Final</a:t>
            </a:r>
            <a:endParaRPr sz="2400" dirty="0">
              <a:solidFill>
                <a:schemeClr val="tx1"/>
              </a:solidFill>
            </a:endParaRPr>
          </a:p>
        </p:txBody>
      </p:sp>
      <p:sp>
        <p:nvSpPr>
          <p:cNvPr id="146" name="Google Shape;146;p3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5"/>
          <p:cNvSpPr txBox="1">
            <a:spLocks noGrp="1"/>
          </p:cNvSpPr>
          <p:nvPr>
            <p:ph type="title"/>
          </p:nvPr>
        </p:nvSpPr>
        <p:spPr>
          <a:xfrm>
            <a:off x="179512" y="123478"/>
            <a:ext cx="7427168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US" b="1" dirty="0"/>
              <a:t>Role of the ITO’s</a:t>
            </a:r>
            <a:endParaRPr dirty="0"/>
          </a:p>
        </p:txBody>
      </p:sp>
      <p:sp>
        <p:nvSpPr>
          <p:cNvPr id="91" name="Google Shape;91;p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pic>
        <p:nvPicPr>
          <p:cNvPr id="92" name="Google Shape;92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9552" y="1563638"/>
            <a:ext cx="2838609" cy="2811012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5"/>
          <p:cNvSpPr txBox="1"/>
          <p:nvPr/>
        </p:nvSpPr>
        <p:spPr>
          <a:xfrm>
            <a:off x="251917" y="1075291"/>
            <a:ext cx="341387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Canoe and Kayak Slalom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4" name="Google Shape;94;p5"/>
          <p:cNvPicPr preferRelativeResize="0"/>
          <p:nvPr/>
        </p:nvPicPr>
        <p:blipFill rotWithShape="1">
          <a:blip r:embed="rId4">
            <a:alphaModFix/>
          </a:blip>
          <a:srcRect l="2883" t="2590" r="5004" b="2462"/>
          <a:stretch/>
        </p:blipFill>
        <p:spPr>
          <a:xfrm>
            <a:off x="5580112" y="1419622"/>
            <a:ext cx="2160240" cy="288032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5"/>
          <p:cNvSpPr txBox="1"/>
          <p:nvPr/>
        </p:nvSpPr>
        <p:spPr>
          <a:xfrm>
            <a:off x="5265770" y="1075291"/>
            <a:ext cx="283860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Kayak Cross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6" name="Google Shape;96;p5"/>
          <p:cNvCxnSpPr/>
          <p:nvPr/>
        </p:nvCxnSpPr>
        <p:spPr>
          <a:xfrm>
            <a:off x="4499992" y="1563638"/>
            <a:ext cx="0" cy="2736304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dashDot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6"/>
          <p:cNvSpPr txBox="1">
            <a:spLocks noGrp="1"/>
          </p:cNvSpPr>
          <p:nvPr>
            <p:ph type="title"/>
          </p:nvPr>
        </p:nvSpPr>
        <p:spPr>
          <a:xfrm>
            <a:off x="179512" y="123478"/>
            <a:ext cx="7427168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b="1" dirty="0"/>
              <a:t>Boats</a:t>
            </a:r>
            <a:endParaRPr dirty="0"/>
          </a:p>
        </p:txBody>
      </p:sp>
      <p:sp>
        <p:nvSpPr>
          <p:cNvPr id="102" name="Google Shape;102;p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103" name="Google Shape;103;p6"/>
          <p:cNvSpPr txBox="1">
            <a:spLocks noGrp="1"/>
          </p:cNvSpPr>
          <p:nvPr>
            <p:ph type="body" idx="1"/>
          </p:nvPr>
        </p:nvSpPr>
        <p:spPr>
          <a:xfrm>
            <a:off x="287524" y="1068963"/>
            <a:ext cx="8568952" cy="3535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2800" dirty="0">
                <a:solidFill>
                  <a:schemeClr val="dk1"/>
                </a:solidFill>
              </a:rPr>
              <a:t>Requirements </a:t>
            </a:r>
            <a:endParaRPr sz="2800" dirty="0"/>
          </a:p>
          <a:p>
            <a:pPr marL="742950" lvl="1" indent="-285750" algn="just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</a:pPr>
            <a:r>
              <a:rPr lang="en-US" sz="2400" u="sng" dirty="0">
                <a:solidFill>
                  <a:schemeClr val="dk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List edited by the ICF</a:t>
            </a:r>
            <a:r>
              <a:rPr lang="en-US" sz="2400" u="sng" dirty="0">
                <a:solidFill>
                  <a:schemeClr val="dk1"/>
                </a:solidFill>
              </a:rPr>
              <a:t> </a:t>
            </a:r>
            <a:r>
              <a:rPr lang="en-US" sz="2400" u="sng" dirty="0">
                <a:solidFill>
                  <a:srgbClr val="0070C0"/>
                </a:solidFill>
              </a:rPr>
              <a:t>for level 1, 2 &amp; 3</a:t>
            </a:r>
            <a:endParaRPr sz="2400" dirty="0">
              <a:solidFill>
                <a:srgbClr val="0070C0"/>
              </a:solidFill>
            </a:endParaRPr>
          </a:p>
          <a:p>
            <a:pPr marL="742950" lvl="1" indent="-285750" algn="just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</a:pPr>
            <a:r>
              <a:rPr lang="en-US" sz="2400" dirty="0">
                <a:solidFill>
                  <a:schemeClr val="dk1"/>
                </a:solidFill>
              </a:rPr>
              <a:t>Mass produced, accessible for every athlete/NF to buy in a shop</a:t>
            </a:r>
            <a:endParaRPr sz="2400" dirty="0"/>
          </a:p>
          <a:p>
            <a:pPr marL="742950" lvl="1" indent="-285750" algn="just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</a:pPr>
            <a:r>
              <a:rPr lang="en-US" sz="2400" dirty="0">
                <a:solidFill>
                  <a:srgbClr val="0070C0"/>
                </a:solidFill>
              </a:rPr>
              <a:t>Fitted with a handle &lt; 50cm from each end</a:t>
            </a:r>
            <a:endParaRPr sz="2400" dirty="0"/>
          </a:p>
          <a:p>
            <a:pPr marL="742950" lvl="1" indent="-285750" algn="just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</a:pPr>
            <a:r>
              <a:rPr lang="en-US" sz="2400" dirty="0">
                <a:solidFill>
                  <a:srgbClr val="0070C0"/>
                </a:solidFill>
              </a:rPr>
              <a:t>Full footplate footrest</a:t>
            </a:r>
            <a:endParaRPr sz="2400" dirty="0"/>
          </a:p>
          <a:p>
            <a:pPr marL="742950" lvl="1" indent="-285750" algn="just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</a:pPr>
            <a:r>
              <a:rPr lang="en-US" sz="2400" dirty="0">
                <a:solidFill>
                  <a:srgbClr val="0070C0"/>
                </a:solidFill>
              </a:rPr>
              <a:t>No modifications to the outside of the boat. </a:t>
            </a:r>
            <a:endParaRPr sz="2400" dirty="0"/>
          </a:p>
          <a:p>
            <a:pPr marL="742950" lvl="1" indent="-107950" algn="just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400" dirty="0"/>
          </a:p>
          <a:p>
            <a:pPr marL="742950" lvl="1" indent="-107950" algn="just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1D82C5"/>
              </a:buClr>
              <a:buSzPts val="2800"/>
              <a:buNone/>
            </a:pPr>
            <a:endParaRPr dirty="0">
              <a:solidFill>
                <a:schemeClr val="dk1"/>
              </a:solidFill>
            </a:endParaRPr>
          </a:p>
          <a:p>
            <a:pPr marL="742950" lvl="1" indent="-107950" algn="just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1D82C5"/>
              </a:buClr>
              <a:buSzPts val="2800"/>
              <a:buNone/>
            </a:pPr>
            <a:endParaRPr dirty="0">
              <a:solidFill>
                <a:schemeClr val="dk1"/>
              </a:solidFill>
            </a:endParaRPr>
          </a:p>
          <a:p>
            <a:pPr marL="742950" lvl="1" indent="-107950" algn="just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1D82C5"/>
              </a:buClr>
              <a:buSzPts val="2800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8"/>
          <p:cNvSpPr txBox="1">
            <a:spLocks noGrp="1"/>
          </p:cNvSpPr>
          <p:nvPr>
            <p:ph type="title"/>
          </p:nvPr>
        </p:nvSpPr>
        <p:spPr>
          <a:xfrm>
            <a:off x="179512" y="123478"/>
            <a:ext cx="7427168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b="1"/>
              <a:t>Helmets</a:t>
            </a:r>
            <a:endParaRPr/>
          </a:p>
        </p:txBody>
      </p:sp>
      <p:sp>
        <p:nvSpPr>
          <p:cNvPr id="116" name="Google Shape;116;p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117" name="Google Shape;117;p8"/>
          <p:cNvSpPr txBox="1">
            <a:spLocks noGrp="1"/>
          </p:cNvSpPr>
          <p:nvPr>
            <p:ph type="body" idx="1"/>
          </p:nvPr>
        </p:nvSpPr>
        <p:spPr>
          <a:xfrm>
            <a:off x="287524" y="1068963"/>
            <a:ext cx="8568952" cy="36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2800" dirty="0">
                <a:solidFill>
                  <a:schemeClr val="dk1"/>
                </a:solidFill>
              </a:rPr>
              <a:t>Requirements</a:t>
            </a:r>
          </a:p>
          <a:p>
            <a:pPr marL="800100" lvl="1" indent="-342900" algn="just" rtl="0">
              <a:lnSpc>
                <a:spcPct val="10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List published by ICF</a:t>
            </a:r>
          </a:p>
          <a:p>
            <a:pPr marL="800100" lvl="1" indent="-342900" algn="just" rtl="0">
              <a:lnSpc>
                <a:spcPct val="10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Enforced in all phases</a:t>
            </a:r>
            <a:endParaRPr sz="2400" dirty="0">
              <a:solidFill>
                <a:srgbClr val="0070C0"/>
              </a:solidFill>
            </a:endParaRPr>
          </a:p>
          <a:p>
            <a:pPr marL="57150" lvl="0" indent="0" algn="just" rtl="0">
              <a:lnSpc>
                <a:spcPct val="10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2800" dirty="0">
                <a:solidFill>
                  <a:schemeClr val="dk1"/>
                </a:solidFill>
              </a:rPr>
              <a:t>Recommendations</a:t>
            </a:r>
            <a:endParaRPr sz="2800" dirty="0"/>
          </a:p>
          <a:p>
            <a:pPr marL="742950" lvl="1" indent="-285750" algn="just" rtl="0">
              <a:lnSpc>
                <a:spcPct val="10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</a:pPr>
            <a:r>
              <a:rPr lang="en-US" sz="2400" dirty="0">
                <a:solidFill>
                  <a:schemeClr val="dk1"/>
                </a:solidFill>
              </a:rPr>
              <a:t>Mouth guards, full face helmets</a:t>
            </a:r>
            <a:endParaRPr sz="2400" dirty="0"/>
          </a:p>
          <a:p>
            <a:pPr marL="742950" lvl="1" indent="-285750" algn="just" rtl="0">
              <a:lnSpc>
                <a:spcPct val="10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</a:pPr>
            <a:r>
              <a:rPr lang="en-US" sz="2400" dirty="0">
                <a:solidFill>
                  <a:schemeClr val="dk1"/>
                </a:solidFill>
              </a:rPr>
              <a:t>Work in progress - homologated helmets with grill or face mask protection</a:t>
            </a:r>
            <a:endParaRPr sz="24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9"/>
          <p:cNvSpPr txBox="1">
            <a:spLocks noGrp="1"/>
          </p:cNvSpPr>
          <p:nvPr>
            <p:ph type="title"/>
          </p:nvPr>
        </p:nvSpPr>
        <p:spPr>
          <a:xfrm>
            <a:off x="179512" y="123478"/>
            <a:ext cx="7427168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b="1" dirty="0"/>
              <a:t>Life Jacket</a:t>
            </a:r>
            <a:endParaRPr dirty="0"/>
          </a:p>
        </p:txBody>
      </p:sp>
      <p:sp>
        <p:nvSpPr>
          <p:cNvPr id="123" name="Google Shape;123;p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124" name="Google Shape;124;p9"/>
          <p:cNvSpPr txBox="1">
            <a:spLocks noGrp="1"/>
          </p:cNvSpPr>
          <p:nvPr>
            <p:ph type="body" idx="1"/>
          </p:nvPr>
        </p:nvSpPr>
        <p:spPr>
          <a:xfrm>
            <a:off x="287524" y="1068963"/>
            <a:ext cx="8568952" cy="3535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2800" dirty="0">
                <a:solidFill>
                  <a:schemeClr val="dk1"/>
                </a:solidFill>
              </a:rPr>
              <a:t>Requirements</a:t>
            </a:r>
            <a:endParaRPr sz="2800" dirty="0"/>
          </a:p>
          <a:p>
            <a:pPr marL="742950" lvl="1" indent="-285750" algn="just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</a:pPr>
            <a:r>
              <a:rPr lang="en-US" sz="2400" dirty="0">
                <a:solidFill>
                  <a:schemeClr val="dk1"/>
                </a:solidFill>
              </a:rPr>
              <a:t>Buoyancy above the waist</a:t>
            </a:r>
            <a:endParaRPr sz="2400" dirty="0"/>
          </a:p>
          <a:p>
            <a:pPr marL="742950" lvl="1" indent="-285750" algn="just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</a:pPr>
            <a:r>
              <a:rPr lang="en-US" sz="2400" dirty="0">
                <a:solidFill>
                  <a:schemeClr val="dk1"/>
                </a:solidFill>
              </a:rPr>
              <a:t>Must be on ICF Register, </a:t>
            </a:r>
            <a:r>
              <a:rPr lang="en-US" sz="2400" dirty="0">
                <a:solidFill>
                  <a:srgbClr val="0070C0"/>
                </a:solidFill>
              </a:rPr>
              <a:t>(now enforced)</a:t>
            </a:r>
            <a:endParaRPr sz="2400" dirty="0">
              <a:solidFill>
                <a:schemeClr val="dk1"/>
              </a:solidFill>
            </a:endParaRPr>
          </a:p>
          <a:p>
            <a:pPr marL="742950" lvl="1" indent="-107950" algn="just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1D82C5"/>
              </a:buClr>
              <a:buSzPts val="2800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7"/>
          <p:cNvSpPr txBox="1">
            <a:spLocks noGrp="1"/>
          </p:cNvSpPr>
          <p:nvPr>
            <p:ph type="title"/>
          </p:nvPr>
        </p:nvSpPr>
        <p:spPr>
          <a:xfrm>
            <a:off x="179512" y="123478"/>
            <a:ext cx="7427168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b="1"/>
              <a:t>Paddles</a:t>
            </a:r>
            <a:endParaRPr/>
          </a:p>
        </p:txBody>
      </p:sp>
      <p:sp>
        <p:nvSpPr>
          <p:cNvPr id="109" name="Google Shape;109;p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sp>
        <p:nvSpPr>
          <p:cNvPr id="110" name="Google Shape;110;p7"/>
          <p:cNvSpPr txBox="1">
            <a:spLocks noGrp="1"/>
          </p:cNvSpPr>
          <p:nvPr>
            <p:ph type="body" idx="1"/>
          </p:nvPr>
        </p:nvSpPr>
        <p:spPr>
          <a:xfrm>
            <a:off x="287524" y="1068963"/>
            <a:ext cx="8568952" cy="3535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2800" dirty="0">
                <a:solidFill>
                  <a:schemeClr val="dk1"/>
                </a:solidFill>
              </a:rPr>
              <a:t>Requirements </a:t>
            </a:r>
            <a:endParaRPr sz="2800" dirty="0"/>
          </a:p>
          <a:p>
            <a:pPr marL="742950" lvl="1" indent="-285750" algn="just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</a:pPr>
            <a:r>
              <a:rPr lang="en-US" sz="2400" dirty="0">
                <a:solidFill>
                  <a:srgbClr val="0070C0"/>
                </a:solidFill>
              </a:rPr>
              <a:t>The paddle edges min radius of 2.5mm for the whole edge</a:t>
            </a:r>
            <a:endParaRPr sz="2400" dirty="0"/>
          </a:p>
          <a:p>
            <a:pPr marL="742950" lvl="1" indent="-285750" algn="just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</a:pPr>
            <a:r>
              <a:rPr lang="en-US" sz="2400" dirty="0">
                <a:solidFill>
                  <a:srgbClr val="0070C0"/>
                </a:solidFill>
              </a:rPr>
              <a:t>May be original or taped</a:t>
            </a:r>
            <a:endParaRPr sz="2400" dirty="0"/>
          </a:p>
          <a:p>
            <a:pPr marL="742950" lvl="1" indent="-285750" algn="just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</a:pPr>
            <a:r>
              <a:rPr lang="en-US" sz="2400" dirty="0">
                <a:solidFill>
                  <a:srgbClr val="0070C0"/>
                </a:solidFill>
              </a:rPr>
              <a:t>Metal tipped paddle blades are not permitted.</a:t>
            </a:r>
            <a:endParaRPr sz="2400" dirty="0"/>
          </a:p>
          <a:p>
            <a:pPr marL="742950" lvl="1" indent="-285750" algn="just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</a:pPr>
            <a:r>
              <a:rPr lang="en-US" sz="2400" dirty="0">
                <a:solidFill>
                  <a:srgbClr val="0070C0"/>
                </a:solidFill>
              </a:rPr>
              <a:t>Athletes are not permitted to start without a paddle.</a:t>
            </a:r>
            <a:endParaRPr sz="2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ICF_MODELE_2017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1587</TotalTime>
  <Words>1611</Words>
  <Application>Microsoft Office PowerPoint</Application>
  <PresentationFormat>On-screen Show (16:9)</PresentationFormat>
  <Paragraphs>282</Paragraphs>
  <Slides>28</Slides>
  <Notes>27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ICF_MODELE_2017</vt:lpstr>
      <vt:lpstr>ITO Kayak Cross Briefing</vt:lpstr>
      <vt:lpstr>Rules Evolution</vt:lpstr>
      <vt:lpstr>References</vt:lpstr>
      <vt:lpstr>Phases</vt:lpstr>
      <vt:lpstr>Role of the ITO’s</vt:lpstr>
      <vt:lpstr>Boats</vt:lpstr>
      <vt:lpstr>Helmets</vt:lpstr>
      <vt:lpstr>Life Jacket</vt:lpstr>
      <vt:lpstr>Paddles</vt:lpstr>
      <vt:lpstr>Body Protection</vt:lpstr>
      <vt:lpstr>Equipment Control</vt:lpstr>
      <vt:lpstr>Bibs</vt:lpstr>
      <vt:lpstr>Bibs</vt:lpstr>
      <vt:lpstr>Course Design</vt:lpstr>
      <vt:lpstr>Course Design</vt:lpstr>
      <vt:lpstr>Start Order</vt:lpstr>
      <vt:lpstr>Start Position</vt:lpstr>
      <vt:lpstr>Roll Barrier Evolution</vt:lpstr>
      <vt:lpstr>Fault vs Rank as Lower </vt:lpstr>
      <vt:lpstr>Judging the Gates</vt:lpstr>
      <vt:lpstr>Judging the Gate – Correct Negotiation</vt:lpstr>
      <vt:lpstr>Renegotiation Gates</vt:lpstr>
      <vt:lpstr>SPI</vt:lpstr>
      <vt:lpstr>Photo Finish</vt:lpstr>
      <vt:lpstr>Results – Qualification</vt:lpstr>
      <vt:lpstr>Results - Elimination</vt:lpstr>
      <vt:lpstr>Video Samples</vt:lpstr>
      <vt:lpstr>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ITO Kayak Cross Briefing</dc:title>
  <dc:creator>Cyril NIVEL</dc:creator>
  <cp:lastModifiedBy>Catherine Boulan</cp:lastModifiedBy>
  <cp:revision>9</cp:revision>
  <dcterms:created xsi:type="dcterms:W3CDTF">2021-02-10T14:28:28Z</dcterms:created>
  <dcterms:modified xsi:type="dcterms:W3CDTF">2023-10-20T20:03:09Z</dcterms:modified>
</cp:coreProperties>
</file>