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9144000" cy="6858000"/>
  <p:embeddedFontLst>
    <p:embeddedFont>
      <p:font typeface="Calibri" panose="020F0502020204030204" pitchFamily="34" charset="0"/>
      <p:regular r:id="rId59"/>
      <p:bold r:id="rId60"/>
      <p:italic r:id="rId61"/>
      <p:boldItalic r:id="rId62"/>
    </p:embeddedFont>
    <p:embeddedFont>
      <p:font typeface="Century Gothic" panose="020B050202020202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g1a1BbRIvqBtVCyesaTMFSVEgH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8958F8-014D-4743-B45A-313937EA27EA}">
  <a:tblStyle styleId="{458958F8-014D-4743-B45A-313937EA27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5016" autoAdjust="0"/>
  </p:normalViewPr>
  <p:slideViewPr>
    <p:cSldViewPr snapToGrid="0">
      <p:cViewPr varScale="1">
        <p:scale>
          <a:sx n="83" d="100"/>
          <a:sy n="83" d="100"/>
        </p:scale>
        <p:origin x="12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3" name="Google Shape;223;p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p1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8" name="Google Shape;268;p1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p1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p1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5" name="Google Shape;325;p1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1" name="Google Shape;331;p1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1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1" name="Google Shape;361;p1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8" name="Google Shape;368;p1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5" name="Google Shape;375;p2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3" name="Google Shape;383;p2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3" name="Google Shape;393;p2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8" name="Google Shape;408;p2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6" name="Google Shape;416;p2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3" name="Google Shape;423;p2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1" name="Google Shape;431;p2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3" name="Google Shape;443;p2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0" name="Google Shape;450;p2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6" name="Google Shape;456;p2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p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3" name="Google Shape;463;p3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1" name="Google Shape;471;p3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5" name="Google Shape;485;p3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4" name="Google Shape;494;p3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3" name="Google Shape;503;p3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8" name="Google Shape;518;p3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0" name="Google Shape;530;p3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1" name="Google Shape;541;p3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0" name="Google Shape;550;p3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2" name="Google Shape;562;p3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 name="Google Shape;147;p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1" name="Google Shape;571;p4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7" name="Google Shape;577;p4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4" name="Google Shape;584;p4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1" name="Google Shape;591;p4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7" name="Google Shape;597;p4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4" name="Google Shape;604;p4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1" name="Google Shape;621;p4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6" name="Google Shape;636;p4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2" name="Google Shape;642;p4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2" name="Google Shape;662;p4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2" name="Google Shape;162;p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9" name="Google Shape;679;p5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6" name="Google Shape;716;p5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3" name="Google Shape;723;p5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3" name="Google Shape;753;p5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5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9" name="Google Shape;769;p5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7" name="Google Shape;787;p5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8" name="Google Shape;168;p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p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p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p:cSld name="Titre vertical et texte">
    <p:spTree>
      <p:nvGrpSpPr>
        <p:cNvPr id="1" name="Shape 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0"/>
        <p:cNvGrpSpPr/>
        <p:nvPr/>
      </p:nvGrpSpPr>
      <p:grpSpPr>
        <a:xfrm>
          <a:off x="0" y="0"/>
          <a:ext cx="0" cy="0"/>
          <a:chOff x="0" y="0"/>
          <a:chExt cx="0" cy="0"/>
        </a:xfrm>
      </p:grpSpPr>
      <p:sp>
        <p:nvSpPr>
          <p:cNvPr id="31" name="Google Shape;31;p6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4"/>
        <p:cNvGrpSpPr/>
        <p:nvPr/>
      </p:nvGrpSpPr>
      <p:grpSpPr>
        <a:xfrm>
          <a:off x="0" y="0"/>
          <a:ext cx="0" cy="0"/>
          <a:chOff x="0" y="0"/>
          <a:chExt cx="0" cy="0"/>
        </a:xfrm>
      </p:grpSpPr>
      <p:sp>
        <p:nvSpPr>
          <p:cNvPr id="35" name="Google Shape;35;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6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6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4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44" name="Google Shape;44;p63"/>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45" name="Google Shape;45;p6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u avec légende">
  <p:cSld name="1_Contenu avec légende">
    <p:spTree>
      <p:nvGrpSpPr>
        <p:cNvPr id="1" name="Shape 4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4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50"/>
        <p:cNvGrpSpPr/>
        <p:nvPr/>
      </p:nvGrpSpPr>
      <p:grpSpPr>
        <a:xfrm>
          <a:off x="0" y="0"/>
          <a:ext cx="0" cy="0"/>
          <a:chOff x="0" y="0"/>
          <a:chExt cx="0" cy="0"/>
        </a:xfrm>
      </p:grpSpPr>
      <p:sp>
        <p:nvSpPr>
          <p:cNvPr id="51" name="Google Shape;51;p66"/>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53" name="Google Shape;53;p6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56"/>
        <p:cNvGrpSpPr/>
        <p:nvPr/>
      </p:nvGrpSpPr>
      <p:grpSpPr>
        <a:xfrm>
          <a:off x="0" y="0"/>
          <a:ext cx="0" cy="0"/>
          <a:chOff x="0" y="0"/>
          <a:chExt cx="0" cy="0"/>
        </a:xfrm>
      </p:grpSpPr>
      <p:sp>
        <p:nvSpPr>
          <p:cNvPr id="57" name="Google Shape;57;p67"/>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59" name="Google Shape;59;p6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62"/>
        <p:cNvGrpSpPr/>
        <p:nvPr/>
      </p:nvGrpSpPr>
      <p:grpSpPr>
        <a:xfrm>
          <a:off x="0" y="0"/>
          <a:ext cx="0" cy="0"/>
          <a:chOff x="0" y="0"/>
          <a:chExt cx="0" cy="0"/>
        </a:xfrm>
      </p:grpSpPr>
      <p:sp>
        <p:nvSpPr>
          <p:cNvPr id="63" name="Google Shape;6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65" name="Google Shape;65;p6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66" name="Google Shape;66;p6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67" name="Google Shape;67;p6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68" name="Google Shape;68;p6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71"/>
        <p:cNvGrpSpPr/>
        <p:nvPr/>
      </p:nvGrpSpPr>
      <p:grpSpPr>
        <a:xfrm>
          <a:off x="0" y="0"/>
          <a:ext cx="0" cy="0"/>
          <a:chOff x="0" y="0"/>
          <a:chExt cx="0" cy="0"/>
        </a:xfrm>
      </p:grpSpPr>
      <p:sp>
        <p:nvSpPr>
          <p:cNvPr id="72" name="Google Shape;72;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6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6"/>
        <p:cNvGrpSpPr/>
        <p:nvPr/>
      </p:nvGrpSpPr>
      <p:grpSpPr>
        <a:xfrm>
          <a:off x="0" y="0"/>
          <a:ext cx="0" cy="0"/>
          <a:chOff x="0" y="0"/>
          <a:chExt cx="0" cy="0"/>
        </a:xfrm>
      </p:grpSpPr>
      <p:sp>
        <p:nvSpPr>
          <p:cNvPr id="77" name="Google Shape;77;p7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7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79" name="Google Shape;79;p7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80" name="Google Shape;80;p7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3"/>
        <p:cNvGrpSpPr/>
        <p:nvPr/>
      </p:nvGrpSpPr>
      <p:grpSpPr>
        <a:xfrm>
          <a:off x="0" y="0"/>
          <a:ext cx="0" cy="0"/>
          <a:chOff x="0" y="0"/>
          <a:chExt cx="0" cy="0"/>
        </a:xfrm>
      </p:grpSpPr>
      <p:sp>
        <p:nvSpPr>
          <p:cNvPr id="84" name="Google Shape;84;p7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71"/>
          <p:cNvSpPr>
            <a:spLocks noGrp="1"/>
          </p:cNvSpPr>
          <p:nvPr>
            <p:ph type="pic" idx="2"/>
          </p:nvPr>
        </p:nvSpPr>
        <p:spPr>
          <a:xfrm>
            <a:off x="1792288" y="612775"/>
            <a:ext cx="5486400" cy="4114800"/>
          </a:xfrm>
          <a:prstGeom prst="rect">
            <a:avLst/>
          </a:prstGeom>
          <a:noFill/>
          <a:ln>
            <a:noFill/>
          </a:ln>
        </p:spPr>
      </p:sp>
      <p:sp>
        <p:nvSpPr>
          <p:cNvPr id="86" name="Google Shape;86;p7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87" name="Google Shape;87;p7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90"/>
        <p:cNvGrpSpPr/>
        <p:nvPr/>
      </p:nvGrpSpPr>
      <p:grpSpPr>
        <a:xfrm>
          <a:off x="0" y="0"/>
          <a:ext cx="0" cy="0"/>
          <a:chOff x="0" y="0"/>
          <a:chExt cx="0" cy="0"/>
        </a:xfrm>
      </p:grpSpPr>
      <p:sp>
        <p:nvSpPr>
          <p:cNvPr id="91" name="Google Shape;91;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72"/>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7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7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7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6"/>
        <p:cNvGrpSpPr/>
        <p:nvPr/>
      </p:nvGrpSpPr>
      <p:grpSpPr>
        <a:xfrm>
          <a:off x="0" y="0"/>
          <a:ext cx="0" cy="0"/>
          <a:chOff x="0" y="0"/>
          <a:chExt cx="0" cy="0"/>
        </a:xfrm>
      </p:grpSpPr>
      <p:sp>
        <p:nvSpPr>
          <p:cNvPr id="97" name="Google Shape;97;p73"/>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73"/>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7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Arial"/>
                <a:ea typeface="Arial"/>
                <a:cs typeface="Arial"/>
                <a:sym typeface="Arial"/>
              </a:defRPr>
            </a:lvl1pPr>
            <a:lvl2pPr marL="0" marR="0" lvl="1" indent="0" algn="r">
              <a:spcBef>
                <a:spcPts val="0"/>
              </a:spcBef>
              <a:spcAft>
                <a:spcPts val="0"/>
              </a:spcAft>
              <a:buNone/>
              <a:defRPr sz="900">
                <a:solidFill>
                  <a:srgbClr val="888888"/>
                </a:solidFill>
                <a:latin typeface="Arial"/>
                <a:ea typeface="Arial"/>
                <a:cs typeface="Arial"/>
                <a:sym typeface="Arial"/>
              </a:defRPr>
            </a:lvl2pPr>
            <a:lvl3pPr marL="0" marR="0" lvl="2" indent="0" algn="r">
              <a:spcBef>
                <a:spcPts val="0"/>
              </a:spcBef>
              <a:spcAft>
                <a:spcPts val="0"/>
              </a:spcAft>
              <a:buNone/>
              <a:defRPr sz="900">
                <a:solidFill>
                  <a:srgbClr val="888888"/>
                </a:solidFill>
                <a:latin typeface="Arial"/>
                <a:ea typeface="Arial"/>
                <a:cs typeface="Arial"/>
                <a:sym typeface="Arial"/>
              </a:defRPr>
            </a:lvl3pPr>
            <a:lvl4pPr marL="0" marR="0" lvl="3" indent="0" algn="r">
              <a:spcBef>
                <a:spcPts val="0"/>
              </a:spcBef>
              <a:spcAft>
                <a:spcPts val="0"/>
              </a:spcAft>
              <a:buNone/>
              <a:defRPr sz="900">
                <a:solidFill>
                  <a:srgbClr val="888888"/>
                </a:solidFill>
                <a:latin typeface="Arial"/>
                <a:ea typeface="Arial"/>
                <a:cs typeface="Arial"/>
                <a:sym typeface="Arial"/>
              </a:defRPr>
            </a:lvl4pPr>
            <a:lvl5pPr marL="0" marR="0" lvl="4" indent="0" algn="r">
              <a:spcBef>
                <a:spcPts val="0"/>
              </a:spcBef>
              <a:spcAft>
                <a:spcPts val="0"/>
              </a:spcAft>
              <a:buNone/>
              <a:defRPr sz="900">
                <a:solidFill>
                  <a:srgbClr val="888888"/>
                </a:solidFill>
                <a:latin typeface="Arial"/>
                <a:ea typeface="Arial"/>
                <a:cs typeface="Arial"/>
                <a:sym typeface="Arial"/>
              </a:defRPr>
            </a:lvl5pPr>
            <a:lvl6pPr marL="0" marR="0" lvl="5" indent="0" algn="r">
              <a:spcBef>
                <a:spcPts val="0"/>
              </a:spcBef>
              <a:spcAft>
                <a:spcPts val="0"/>
              </a:spcAft>
              <a:buNone/>
              <a:defRPr sz="900">
                <a:solidFill>
                  <a:srgbClr val="888888"/>
                </a:solidFill>
                <a:latin typeface="Arial"/>
                <a:ea typeface="Arial"/>
                <a:cs typeface="Arial"/>
                <a:sym typeface="Arial"/>
              </a:defRPr>
            </a:lvl6pPr>
            <a:lvl7pPr marL="0" marR="0" lvl="6" indent="0" algn="r">
              <a:spcBef>
                <a:spcPts val="0"/>
              </a:spcBef>
              <a:spcAft>
                <a:spcPts val="0"/>
              </a:spcAft>
              <a:buNone/>
              <a:defRPr sz="900">
                <a:solidFill>
                  <a:srgbClr val="888888"/>
                </a:solidFill>
                <a:latin typeface="Arial"/>
                <a:ea typeface="Arial"/>
                <a:cs typeface="Arial"/>
                <a:sym typeface="Arial"/>
              </a:defRPr>
            </a:lvl7pPr>
            <a:lvl8pPr marL="0" marR="0" lvl="7" indent="0" algn="r">
              <a:spcBef>
                <a:spcPts val="0"/>
              </a:spcBef>
              <a:spcAft>
                <a:spcPts val="0"/>
              </a:spcAft>
              <a:buNone/>
              <a:defRPr sz="900">
                <a:solidFill>
                  <a:srgbClr val="888888"/>
                </a:solidFill>
                <a:latin typeface="Arial"/>
                <a:ea typeface="Arial"/>
                <a:cs typeface="Arial"/>
                <a:sym typeface="Arial"/>
              </a:defRPr>
            </a:lvl8pPr>
            <a:lvl9pPr marL="0" marR="0" lvl="8" indent="0" algn="r">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Diapositive de titre">
  <p:cSld name="1_Diapositive de titre">
    <p:spTree>
      <p:nvGrpSpPr>
        <p:cNvPr id="1" name="Shape 10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Deux contenus">
  <p:cSld name="1_Deux contenus">
    <p:spTree>
      <p:nvGrpSpPr>
        <p:cNvPr id="1" name="Shape 10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10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re seul">
  <p:cSld name="1_Titre seul">
    <p:spTree>
      <p:nvGrpSpPr>
        <p:cNvPr id="1" name="Shape 105"/>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re et texte vertical">
  <p:cSld name="1_Titre et texte vertical">
    <p:spTree>
      <p:nvGrpSpPr>
        <p:cNvPr id="1" name="Shape 10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14"/>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re vertical et texte">
  <p:cSld name="1_Titre vertical et texte">
    <p:spTree>
      <p:nvGrpSpPr>
        <p:cNvPr id="1" name="Shape 10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p:cSld name="Contenu avec légende">
    <p:spTree>
      <p:nvGrpSpPr>
        <p:cNvPr id="1" name="Shape 1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1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p:cSld name="Titre et texte vertical">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3.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7" descr="FFCK"/>
          <p:cNvPicPr preferRelativeResize="0"/>
          <p:nvPr/>
        </p:nvPicPr>
        <p:blipFill rotWithShape="1">
          <a:blip r:embed="rId12">
            <a:alphaModFix/>
          </a:blip>
          <a:srcRect/>
          <a:stretch/>
        </p:blipFill>
        <p:spPr>
          <a:xfrm>
            <a:off x="7695670" y="179063"/>
            <a:ext cx="1281983" cy="914400"/>
          </a:xfrm>
          <a:prstGeom prst="rect">
            <a:avLst/>
          </a:prstGeom>
          <a:noFill/>
          <a:ln>
            <a:noFill/>
          </a:ln>
        </p:spPr>
      </p:pic>
      <p:pic>
        <p:nvPicPr>
          <p:cNvPr id="11" name="Google Shape;11;p57" descr="FOND.png"/>
          <p:cNvPicPr preferRelativeResize="0"/>
          <p:nvPr/>
        </p:nvPicPr>
        <p:blipFill rotWithShape="1">
          <a:blip r:embed="rId13">
            <a:alphaModFix/>
          </a:blip>
          <a:srcRect/>
          <a:stretch/>
        </p:blipFill>
        <p:spPr>
          <a:xfrm rot="5400000">
            <a:off x="-2937344" y="2904985"/>
            <a:ext cx="6911981" cy="10534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4" name="Google Shape;24;p59"/>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5" name="Google Shape;25;p5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5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5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28" name="Google Shape;28;p59" descr="FFCK"/>
          <p:cNvPicPr preferRelativeResize="0"/>
          <p:nvPr/>
        </p:nvPicPr>
        <p:blipFill rotWithShape="1">
          <a:blip r:embed="rId22">
            <a:alphaModFix/>
          </a:blip>
          <a:srcRect/>
          <a:stretch/>
        </p:blipFill>
        <p:spPr>
          <a:xfrm>
            <a:off x="7696201" y="179388"/>
            <a:ext cx="1281113" cy="914400"/>
          </a:xfrm>
          <a:prstGeom prst="rect">
            <a:avLst/>
          </a:prstGeom>
          <a:noFill/>
          <a:ln>
            <a:noFill/>
          </a:ln>
        </p:spPr>
      </p:pic>
      <p:pic>
        <p:nvPicPr>
          <p:cNvPr id="29" name="Google Shape;29;p59" descr="FOND.png"/>
          <p:cNvPicPr preferRelativeResize="0"/>
          <p:nvPr/>
        </p:nvPicPr>
        <p:blipFill rotWithShape="1">
          <a:blip r:embed="rId23">
            <a:alphaModFix/>
          </a:blip>
          <a:srcRect/>
          <a:stretch/>
        </p:blipFill>
        <p:spPr>
          <a:xfrm>
            <a:off x="-7937" y="-23813"/>
            <a:ext cx="1054101" cy="69119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8fRdkSWtc1UavhjgZp1f9JXc99sc55fb/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1brsGPyWmZI4qbTI_ZHJOuKC_Q4MplSZ0/view?usp=sharing"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XbcRCkeb7xdL-zMPNQ620HIUKQV-DVKq/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1ULjI2Ykban1hRYDxhTG0OOEFJVmOjIWv/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eomjOppAk9Q7oX4DtxAWkoZM7v-ONOSb/view?usp=sharin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1vvdZzHWCx091dpSu8ztoW2GOfkUK8e9T/view?usp=sharin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hyperlink" Target="https://drive.google.com/file/d/11HybIJ9wjSqcmn3gCGnoNBICyKMnhOH-/view?usp=sha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0%20FORMATION%20SLALOM%202018%20VERSION%20FINALE/Partie3_Les_penalites/Cas1MauvaisSens2018_01.mp4"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file/d/1aHmAuEVYhoNivZAv_jls2S4wYe3jicaj/view?usp=sharin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SYEAD5lECvjnB6Pob-zRRIsWa0wXKLON/view?usp=sharing" TargetMode="External"/><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hyperlink" Target="https://drive.google.com/file/d/1swJS4eGMpukiW52ucwB6yBYQgp02WYQO/view?usp=sharing" TargetMode="External"/><Relationship Id="rId4" Type="http://schemas.openxmlformats.org/officeDocument/2006/relationships/hyperlink" Target="https://drive.google.com/file/d/1C5HL5LAbI2HDAkMP5SxiynzgmV4e8-ds/view?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uAtHrslRKg3jI_lnsaAVBS-2uSGjd24Q/view?usp=sharing"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hyperlink" Target="https://drive.google.com/file/d/1y_Z_36A7v4fqq383ozkCnHEqllPbGVLX/view?usp=sharing" TargetMode="Externa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7xwVcksbVG5ya8SX4YJ9tMrbXua3wKEm/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hyperlink" Target="https://drive.google.com/file/d/1nfG1I8gqxnMbPYCSGfpVq83_frQnpw6p/view?usp=shar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
          <p:cNvPicPr preferRelativeResize="0"/>
          <p:nvPr/>
        </p:nvPicPr>
        <p:blipFill rotWithShape="1">
          <a:blip r:embed="rId3">
            <a:alphaModFix/>
          </a:blip>
          <a:srcRect/>
          <a:stretch/>
        </p:blipFill>
        <p:spPr>
          <a:xfrm>
            <a:off x="-50800" y="1373790"/>
            <a:ext cx="9543393" cy="5649310"/>
          </a:xfrm>
          <a:prstGeom prst="rect">
            <a:avLst/>
          </a:prstGeom>
          <a:noFill/>
          <a:ln>
            <a:noFill/>
          </a:ln>
        </p:spPr>
      </p:pic>
      <p:sp>
        <p:nvSpPr>
          <p:cNvPr id="113" name="Google Shape;113;p1"/>
          <p:cNvSpPr txBox="1"/>
          <p:nvPr/>
        </p:nvSpPr>
        <p:spPr>
          <a:xfrm rot="-297256">
            <a:off x="226167" y="266577"/>
            <a:ext cx="4564333" cy="2492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Calibri"/>
              <a:buNone/>
            </a:pPr>
            <a:endParaRPr sz="4800" b="1" i="0" u="none" strike="noStrike" cap="none">
              <a:solidFill>
                <a:srgbClr val="205867"/>
              </a:solidFill>
              <a:latin typeface="Calibri"/>
              <a:ea typeface="Calibri"/>
              <a:cs typeface="Calibri"/>
              <a:sym typeface="Calibri"/>
            </a:endParaRPr>
          </a:p>
          <a:p>
            <a:pPr marL="0" marR="0" lvl="0" indent="0" algn="ctr" rtl="0">
              <a:lnSpc>
                <a:spcPct val="100000"/>
              </a:lnSpc>
              <a:spcBef>
                <a:spcPts val="0"/>
              </a:spcBef>
              <a:spcAft>
                <a:spcPts val="0"/>
              </a:spcAft>
              <a:buClr>
                <a:srgbClr val="205867"/>
              </a:buClr>
              <a:buSzPts val="4800"/>
              <a:buFont typeface="Calibri"/>
              <a:buNone/>
            </a:pPr>
            <a:r>
              <a:rPr lang="fr-FR" sz="4800" b="1" i="0" u="none" strike="noStrike" cap="none">
                <a:solidFill>
                  <a:srgbClr val="205867"/>
                </a:solidFill>
                <a:latin typeface="Calibri"/>
                <a:ea typeface="Calibri"/>
                <a:cs typeface="Calibri"/>
                <a:sym typeface="Calibri"/>
              </a:rPr>
              <a:t> </a:t>
            </a:r>
            <a:r>
              <a:rPr lang="fr-FR" sz="5400" b="1" i="0" u="none" strike="noStrike" cap="none">
                <a:solidFill>
                  <a:srgbClr val="205867"/>
                </a:solidFill>
                <a:latin typeface="Calibri"/>
                <a:ea typeface="Calibri"/>
                <a:cs typeface="Calibri"/>
                <a:sym typeface="Calibri"/>
              </a:rPr>
              <a:t>FORMATION DE JUGE</a:t>
            </a:r>
            <a:endParaRPr/>
          </a:p>
        </p:txBody>
      </p:sp>
      <p:sp>
        <p:nvSpPr>
          <p:cNvPr id="114" name="Google Shape;114;p1"/>
          <p:cNvSpPr txBox="1"/>
          <p:nvPr/>
        </p:nvSpPr>
        <p:spPr>
          <a:xfrm>
            <a:off x="4393324" y="5234152"/>
            <a:ext cx="291136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5867"/>
              </a:buClr>
              <a:buSzPts val="5400"/>
              <a:buFont typeface="Calibri"/>
              <a:buNone/>
            </a:pPr>
            <a:r>
              <a:rPr lang="fr-FR" sz="5400" b="1" i="0" u="none" strike="noStrike" cap="none">
                <a:solidFill>
                  <a:srgbClr val="205867"/>
                </a:solidFill>
                <a:latin typeface="Calibri"/>
                <a:ea typeface="Calibri"/>
                <a:cs typeface="Calibri"/>
                <a:sym typeface="Calibri"/>
              </a:rPr>
              <a:t>2021    -</a:t>
            </a:r>
            <a:endParaRPr/>
          </a:p>
        </p:txBody>
      </p:sp>
      <p:sp>
        <p:nvSpPr>
          <p:cNvPr id="115" name="Google Shape;115;p1"/>
          <p:cNvSpPr txBox="1"/>
          <p:nvPr/>
        </p:nvSpPr>
        <p:spPr>
          <a:xfrm>
            <a:off x="6852745" y="5234153"/>
            <a:ext cx="199696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5867"/>
              </a:buClr>
              <a:buSzPts val="5400"/>
              <a:buFont typeface="Calibri"/>
              <a:buNone/>
            </a:pPr>
            <a:r>
              <a:rPr lang="fr-FR" sz="5400" b="1" i="0" u="none" strike="noStrike" cap="none">
                <a:solidFill>
                  <a:srgbClr val="205867"/>
                </a:solidFill>
                <a:latin typeface="Calibri"/>
                <a:ea typeface="Calibri"/>
                <a:cs typeface="Calibri"/>
                <a:sym typeface="Calibri"/>
              </a:rPr>
              <a:t>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p:nvPr/>
        </p:nvSpPr>
        <p:spPr>
          <a:xfrm>
            <a:off x="1533379" y="365761"/>
            <a:ext cx="5341292" cy="707886"/>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0" i="0" u="none" strike="noStrike" cap="none">
                <a:solidFill>
                  <a:schemeClr val="dk2"/>
                </a:solidFill>
                <a:latin typeface="Calibri"/>
                <a:ea typeface="Calibri"/>
                <a:cs typeface="Calibri"/>
                <a:sym typeface="Calibri"/>
              </a:rPr>
              <a:t>INCOMPATIBILITÉS</a:t>
            </a:r>
            <a:endParaRPr/>
          </a:p>
        </p:txBody>
      </p:sp>
      <p:sp>
        <p:nvSpPr>
          <p:cNvPr id="226" name="Google Shape;226;p10"/>
          <p:cNvSpPr txBox="1"/>
          <p:nvPr/>
        </p:nvSpPr>
        <p:spPr>
          <a:xfrm>
            <a:off x="1691641" y="3769263"/>
            <a:ext cx="6003370" cy="918229"/>
          </a:xfrm>
          <a:prstGeom prst="rect">
            <a:avLst/>
          </a:prstGeom>
          <a:noFill/>
          <a:ln>
            <a:noFill/>
          </a:ln>
        </p:spPr>
        <p:txBody>
          <a:bodyPr spcFirstLastPara="1" wrap="square" lIns="91425" tIns="45700" rIns="91425" bIns="45700" anchor="t" anchorCtr="0">
            <a:noAutofit/>
          </a:bodyPr>
          <a:lstStyle/>
          <a:p>
            <a:pPr marL="257175" marR="0" lvl="0" indent="-142875"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57175" marR="0" lvl="0" indent="-257175" algn="l" rtl="0">
              <a:spcBef>
                <a:spcPts val="360"/>
              </a:spcBef>
              <a:spcAft>
                <a:spcPts val="0"/>
              </a:spcAft>
              <a:buNone/>
            </a:pPr>
            <a:r>
              <a:rPr lang="fr-FR" sz="1800" b="0" i="0" u="none" strike="noStrike" cap="none">
                <a:solidFill>
                  <a:schemeClr val="dk1"/>
                </a:solidFill>
                <a:latin typeface="Calibri"/>
                <a:ea typeface="Calibri"/>
                <a:cs typeface="Calibri"/>
                <a:sym typeface="Calibri"/>
              </a:rPr>
              <a:t> </a:t>
            </a:r>
            <a:endParaRPr/>
          </a:p>
          <a:p>
            <a:pPr marL="257175" marR="0" lvl="0" indent="-142875" algn="l" rtl="0">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27" name="Google Shape;227;p10"/>
          <p:cNvGrpSpPr/>
          <p:nvPr/>
        </p:nvGrpSpPr>
        <p:grpSpPr>
          <a:xfrm>
            <a:off x="1178402" y="2756139"/>
            <a:ext cx="7965598" cy="2671833"/>
            <a:chOff x="5391" y="1417833"/>
            <a:chExt cx="7965598" cy="2671833"/>
          </a:xfrm>
        </p:grpSpPr>
        <p:sp>
          <p:nvSpPr>
            <p:cNvPr id="228" name="Google Shape;228;p10"/>
            <p:cNvSpPr/>
            <p:nvPr/>
          </p:nvSpPr>
          <p:spPr>
            <a:xfrm>
              <a:off x="5391" y="1417833"/>
              <a:ext cx="2328467" cy="1738151"/>
            </a:xfrm>
            <a:prstGeom prst="round2SameRect">
              <a:avLst>
                <a:gd name="adj1" fmla="val 8000"/>
                <a:gd name="adj2" fmla="val 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txBox="1"/>
            <p:nvPr/>
          </p:nvSpPr>
          <p:spPr>
            <a:xfrm>
              <a:off x="46118" y="1458560"/>
              <a:ext cx="2247013" cy="1697424"/>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fr-FR" sz="1600" b="1" i="0" u="none" strike="noStrike" cap="none">
                  <a:solidFill>
                    <a:schemeClr val="dk1"/>
                  </a:solidFill>
                  <a:latin typeface="Calibri"/>
                  <a:ea typeface="Calibri"/>
                  <a:cs typeface="Calibri"/>
                  <a:sym typeface="Calibri"/>
                </a:rPr>
                <a:t>Les officiels sont obligatoirement prévus dans l’organigramme pour que le résultat de la course soit pris en compte dans le classement national.</a:t>
              </a:r>
              <a:endParaRPr/>
            </a:p>
          </p:txBody>
        </p:sp>
        <p:sp>
          <p:nvSpPr>
            <p:cNvPr id="230" name="Google Shape;230;p10"/>
            <p:cNvSpPr/>
            <p:nvPr/>
          </p:nvSpPr>
          <p:spPr>
            <a:xfrm>
              <a:off x="5391" y="3155985"/>
              <a:ext cx="2328467" cy="747405"/>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txBox="1"/>
            <p:nvPr/>
          </p:nvSpPr>
          <p:spPr>
            <a:xfrm>
              <a:off x="5391" y="3155985"/>
              <a:ext cx="1639765" cy="747405"/>
            </a:xfrm>
            <a:prstGeom prst="rect">
              <a:avLst/>
            </a:prstGeom>
            <a:noFill/>
            <a:ln>
              <a:noFill/>
            </a:ln>
          </p:spPr>
          <p:txBody>
            <a:bodyPr spcFirstLastPara="1" wrap="square" lIns="72375" tIns="0" rIns="24125"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fr-FR" sz="1900" b="1" i="0" u="none" strike="noStrike" cap="none">
                  <a:solidFill>
                    <a:schemeClr val="lt1"/>
                  </a:solidFill>
                  <a:latin typeface="Calibri"/>
                  <a:ea typeface="Calibri"/>
                  <a:cs typeface="Calibri"/>
                  <a:sym typeface="Calibri"/>
                </a:rPr>
                <a:t>Application</a:t>
              </a:r>
              <a:endParaRPr/>
            </a:p>
          </p:txBody>
        </p:sp>
        <p:sp>
          <p:nvSpPr>
            <p:cNvPr id="232" name="Google Shape;232;p10"/>
            <p:cNvSpPr/>
            <p:nvPr/>
          </p:nvSpPr>
          <p:spPr>
            <a:xfrm>
              <a:off x="1711025" y="3274703"/>
              <a:ext cx="814963" cy="814963"/>
            </a:xfrm>
            <a:prstGeom prst="ellipse">
              <a:avLst/>
            </a:prstGeom>
            <a:blipFill rotWithShape="1">
              <a:blip r:embed="rId3">
                <a:alphaModFix/>
              </a:blip>
              <a:stretch>
                <a:fillRect l="-19998" r="-19998"/>
              </a:stretch>
            </a:blipFill>
            <a:ln w="25400" cap="flat" cmpd="sng">
              <a:solidFill>
                <a:srgbClr val="DDE5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2727891" y="1417833"/>
              <a:ext cx="2328467" cy="1738151"/>
            </a:xfrm>
            <a:prstGeom prst="round2SameRect">
              <a:avLst>
                <a:gd name="adj1" fmla="val 8000"/>
                <a:gd name="adj2" fmla="val 0"/>
              </a:avLst>
            </a:prstGeom>
            <a:solidFill>
              <a:schemeClr val="lt1">
                <a:alpha val="89803"/>
              </a:schemeClr>
            </a:solidFill>
            <a:ln w="25400" cap="flat" cmpd="sng">
              <a:solidFill>
                <a:srgbClr val="5DAE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txBox="1"/>
            <p:nvPr/>
          </p:nvSpPr>
          <p:spPr>
            <a:xfrm>
              <a:off x="2768618" y="1458560"/>
              <a:ext cx="2247013" cy="1697424"/>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fr-FR" sz="1600" b="1" i="0" u="none" strike="noStrike" cap="none">
                  <a:solidFill>
                    <a:schemeClr val="dk1"/>
                  </a:solidFill>
                  <a:latin typeface="Calibri"/>
                  <a:ea typeface="Calibri"/>
                  <a:cs typeface="Calibri"/>
                  <a:sym typeface="Calibri"/>
                </a:rPr>
                <a:t>Aucun des officiels mentionnés au slide précédent ne peut participer à la course.</a:t>
              </a:r>
              <a:endParaRPr/>
            </a:p>
          </p:txBody>
        </p:sp>
        <p:sp>
          <p:nvSpPr>
            <p:cNvPr id="235" name="Google Shape;235;p10"/>
            <p:cNvSpPr/>
            <p:nvPr/>
          </p:nvSpPr>
          <p:spPr>
            <a:xfrm>
              <a:off x="2727891" y="3155985"/>
              <a:ext cx="2328467" cy="747405"/>
            </a:xfrm>
            <a:prstGeom prst="rect">
              <a:avLst/>
            </a:prstGeom>
            <a:solidFill>
              <a:srgbClr val="5DAEA5"/>
            </a:solidFill>
            <a:ln w="25400" cap="flat" cmpd="sng">
              <a:solidFill>
                <a:srgbClr val="5DAE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txBox="1"/>
            <p:nvPr/>
          </p:nvSpPr>
          <p:spPr>
            <a:xfrm>
              <a:off x="2727891" y="3155985"/>
              <a:ext cx="1639765" cy="747405"/>
            </a:xfrm>
            <a:prstGeom prst="rect">
              <a:avLst/>
            </a:prstGeom>
            <a:noFill/>
            <a:ln>
              <a:noFill/>
            </a:ln>
          </p:spPr>
          <p:txBody>
            <a:bodyPr spcFirstLastPara="1" wrap="square" lIns="72375" tIns="0" rIns="24125"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fr-FR" sz="1900" b="1" i="0" u="none" strike="noStrike" cap="none">
                  <a:solidFill>
                    <a:schemeClr val="lt1"/>
                  </a:solidFill>
                  <a:latin typeface="Calibri"/>
                  <a:ea typeface="Calibri"/>
                  <a:cs typeface="Calibri"/>
                  <a:sym typeface="Calibri"/>
                </a:rPr>
                <a:t>Incompatibilité</a:t>
              </a:r>
              <a:endParaRPr/>
            </a:p>
          </p:txBody>
        </p:sp>
        <p:sp>
          <p:nvSpPr>
            <p:cNvPr id="237" name="Google Shape;237;p10"/>
            <p:cNvSpPr/>
            <p:nvPr/>
          </p:nvSpPr>
          <p:spPr>
            <a:xfrm>
              <a:off x="4433525" y="3274703"/>
              <a:ext cx="814963" cy="814963"/>
            </a:xfrm>
            <a:prstGeom prst="ellipse">
              <a:avLst/>
            </a:prstGeom>
            <a:blipFill rotWithShape="1">
              <a:blip r:embed="rId3">
                <a:alphaModFix/>
              </a:blip>
              <a:stretch>
                <a:fillRect l="-19998" r="-19998"/>
              </a:stretch>
            </a:blipFill>
            <a:ln w="25400" cap="flat" cmpd="sng">
              <a:solidFill>
                <a:srgbClr val="D0E1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5450391" y="1417833"/>
              <a:ext cx="2328467" cy="1738151"/>
            </a:xfrm>
            <a:prstGeom prst="round2SameRect">
              <a:avLst>
                <a:gd name="adj1" fmla="val 8000"/>
                <a:gd name="adj2" fmla="val 0"/>
              </a:avLst>
            </a:prstGeom>
            <a:solidFill>
              <a:schemeClr val="lt1">
                <a:alpha val="89803"/>
              </a:schemeClr>
            </a:solidFill>
            <a:ln w="25400" cap="flat" cmpd="sng">
              <a:solidFill>
                <a:srgbClr val="7F6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txBox="1"/>
            <p:nvPr/>
          </p:nvSpPr>
          <p:spPr>
            <a:xfrm>
              <a:off x="5491118" y="1458560"/>
              <a:ext cx="2247013" cy="1697424"/>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fr-FR" sz="1600" b="1" i="0" u="none" strike="noStrike" cap="none" dirty="0">
                  <a:solidFill>
                    <a:schemeClr val="dk1"/>
                  </a:solidFill>
                  <a:latin typeface="Calibri"/>
                  <a:ea typeface="Calibri"/>
                  <a:cs typeface="Calibri"/>
                  <a:sym typeface="Calibri"/>
                </a:rPr>
                <a:t>Au niveau régional, une tolérance est appliquée pour le R1, le juge arbitre adjoint et les traceurs. </a:t>
              </a:r>
              <a:endParaRPr dirty="0"/>
            </a:p>
          </p:txBody>
        </p:sp>
        <p:sp>
          <p:nvSpPr>
            <p:cNvPr id="240" name="Google Shape;240;p10"/>
            <p:cNvSpPr/>
            <p:nvPr/>
          </p:nvSpPr>
          <p:spPr>
            <a:xfrm>
              <a:off x="5450391" y="3155985"/>
              <a:ext cx="2328467" cy="747405"/>
            </a:xfrm>
            <a:prstGeom prst="rect">
              <a:avLst/>
            </a:prstGeom>
            <a:solidFill>
              <a:srgbClr val="7F63A1"/>
            </a:solidFill>
            <a:ln w="25400" cap="flat" cmpd="sng">
              <a:solidFill>
                <a:srgbClr val="7F6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txBox="1"/>
            <p:nvPr/>
          </p:nvSpPr>
          <p:spPr>
            <a:xfrm>
              <a:off x="5450391" y="3155985"/>
              <a:ext cx="1639765" cy="747405"/>
            </a:xfrm>
            <a:prstGeom prst="rect">
              <a:avLst/>
            </a:prstGeom>
            <a:noFill/>
            <a:ln>
              <a:noFill/>
            </a:ln>
          </p:spPr>
          <p:txBody>
            <a:bodyPr spcFirstLastPara="1" wrap="square" lIns="72375" tIns="0" rIns="24125"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fr-FR" sz="1900" b="1" i="0" u="none" strike="noStrike" cap="none">
                  <a:solidFill>
                    <a:schemeClr val="lt1"/>
                  </a:solidFill>
                  <a:latin typeface="Calibri"/>
                  <a:ea typeface="Calibri"/>
                  <a:cs typeface="Calibri"/>
                  <a:sym typeface="Calibri"/>
                </a:rPr>
                <a:t>  Tolérance</a:t>
              </a:r>
              <a:endParaRPr/>
            </a:p>
          </p:txBody>
        </p:sp>
        <p:sp>
          <p:nvSpPr>
            <p:cNvPr id="242" name="Google Shape;242;p10"/>
            <p:cNvSpPr/>
            <p:nvPr/>
          </p:nvSpPr>
          <p:spPr>
            <a:xfrm>
              <a:off x="7156026" y="3274703"/>
              <a:ext cx="814963" cy="814963"/>
            </a:xfrm>
            <a:prstGeom prst="ellipse">
              <a:avLst/>
            </a:prstGeom>
            <a:blipFill rotWithShape="1">
              <a:blip r:embed="rId3">
                <a:alphaModFix/>
              </a:blip>
              <a:stretch>
                <a:fillRect l="-19998" r="-19998"/>
              </a:stretch>
            </a:blipFill>
            <a:ln w="25400" cap="flat" cmpd="sng">
              <a:solidFill>
                <a:srgbClr val="D6D0D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p:nvPr/>
        </p:nvSpPr>
        <p:spPr>
          <a:xfrm>
            <a:off x="1240448" y="281354"/>
            <a:ext cx="5672321" cy="1457494"/>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4000" b="0" i="0" u="none" strike="noStrike" cap="none">
                <a:solidFill>
                  <a:schemeClr val="dk2"/>
                </a:solidFill>
                <a:latin typeface="Calibri"/>
                <a:ea typeface="Calibri"/>
                <a:cs typeface="Calibri"/>
                <a:sym typeface="Calibri"/>
              </a:rPr>
              <a:t>Pourquoi un juge formé</a:t>
            </a:r>
            <a:r>
              <a:rPr lang="fr-FR" sz="4000" b="0" i="0" u="none" strike="noStrike" cap="none">
                <a:solidFill>
                  <a:schemeClr val="dk1"/>
                </a:solidFill>
                <a:latin typeface="Calibri"/>
                <a:ea typeface="Calibri"/>
                <a:cs typeface="Calibri"/>
                <a:sym typeface="Calibri"/>
              </a:rPr>
              <a:t>  </a:t>
            </a:r>
            <a:endParaRPr/>
          </a:p>
        </p:txBody>
      </p:sp>
      <p:grpSp>
        <p:nvGrpSpPr>
          <p:cNvPr id="248" name="Google Shape;248;p11"/>
          <p:cNvGrpSpPr/>
          <p:nvPr/>
        </p:nvGrpSpPr>
        <p:grpSpPr>
          <a:xfrm>
            <a:off x="1123836" y="1171689"/>
            <a:ext cx="7233784" cy="5178652"/>
            <a:chOff x="-62707" y="6917"/>
            <a:chExt cx="7233785" cy="5178652"/>
          </a:xfrm>
        </p:grpSpPr>
        <p:sp>
          <p:nvSpPr>
            <p:cNvPr id="249" name="Google Shape;249;p11"/>
            <p:cNvSpPr/>
            <p:nvPr/>
          </p:nvSpPr>
          <p:spPr>
            <a:xfrm rot="5400000">
              <a:off x="167869" y="-223659"/>
              <a:ext cx="1403236" cy="1864388"/>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txBox="1"/>
            <p:nvPr/>
          </p:nvSpPr>
          <p:spPr>
            <a:xfrm>
              <a:off x="-62707" y="6917"/>
              <a:ext cx="1864388" cy="140323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fr-FR" sz="1600" b="1" i="0" u="none" strike="noStrike" cap="none">
                  <a:solidFill>
                    <a:schemeClr val="lt1"/>
                  </a:solidFill>
                  <a:latin typeface="Calibri"/>
                  <a:ea typeface="Calibri"/>
                  <a:cs typeface="Calibri"/>
                  <a:sym typeface="Calibri"/>
                </a:rPr>
                <a:t>                                      Être juge</a:t>
              </a:r>
              <a:endParaRPr/>
            </a:p>
          </p:txBody>
        </p:sp>
        <p:sp>
          <p:nvSpPr>
            <p:cNvPr id="251" name="Google Shape;251;p11"/>
            <p:cNvSpPr/>
            <p:nvPr/>
          </p:nvSpPr>
          <p:spPr>
            <a:xfrm rot="5400000">
              <a:off x="3931392" y="-2114912"/>
              <a:ext cx="912583" cy="5156240"/>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txBox="1"/>
            <p:nvPr/>
          </p:nvSpPr>
          <p:spPr>
            <a:xfrm>
              <a:off x="1809564" y="51465"/>
              <a:ext cx="5111691" cy="823485"/>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fr-FR" sz="1400" b="0" i="0" u="none" strike="noStrike" cap="none">
                  <a:solidFill>
                    <a:schemeClr val="dk1"/>
                  </a:solidFill>
                  <a:latin typeface="Calibri"/>
                  <a:ea typeface="Calibri"/>
                  <a:cs typeface="Calibri"/>
                  <a:sym typeface="Calibri"/>
                </a:rPr>
                <a:t>Un jugement équitable et de qualité</a:t>
              </a:r>
              <a:endParaRPr/>
            </a:p>
            <a:p>
              <a:pPr marL="114300" marR="0" lvl="1" indent="-114300" algn="l" rtl="0">
                <a:lnSpc>
                  <a:spcPct val="90000"/>
                </a:lnSpc>
                <a:spcBef>
                  <a:spcPts val="210"/>
                </a:spcBef>
                <a:spcAft>
                  <a:spcPts val="0"/>
                </a:spcAft>
                <a:buClr>
                  <a:schemeClr val="dk1"/>
                </a:buClr>
                <a:buSzPts val="1400"/>
                <a:buFont typeface="Arial"/>
                <a:buChar char="•"/>
              </a:pPr>
              <a:r>
                <a:rPr lang="fr-FR" sz="1400" b="0" i="0" u="none" strike="noStrike" cap="none">
                  <a:solidFill>
                    <a:schemeClr val="dk1"/>
                  </a:solidFill>
                  <a:latin typeface="Calibri"/>
                  <a:ea typeface="Calibri"/>
                  <a:cs typeface="Calibri"/>
                  <a:sym typeface="Calibri"/>
                </a:rPr>
                <a:t>Un devoir vis à vis des compétiteurs : neutralité, respect</a:t>
              </a:r>
              <a:endParaRPr/>
            </a:p>
          </p:txBody>
        </p:sp>
        <p:sp>
          <p:nvSpPr>
            <p:cNvPr id="253" name="Google Shape;253;p11"/>
            <p:cNvSpPr/>
            <p:nvPr/>
          </p:nvSpPr>
          <p:spPr>
            <a:xfrm rot="5400000">
              <a:off x="167869" y="1034812"/>
              <a:ext cx="1403236" cy="1864388"/>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txBox="1"/>
            <p:nvPr/>
          </p:nvSpPr>
          <p:spPr>
            <a:xfrm>
              <a:off x="-62707" y="1265388"/>
              <a:ext cx="1864388" cy="140323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fr-FR" sz="1600" b="1" i="0" u="none" strike="noStrike" cap="none">
                  <a:solidFill>
                    <a:schemeClr val="lt1"/>
                  </a:solidFill>
                  <a:latin typeface="Calibri"/>
                  <a:ea typeface="Calibri"/>
                  <a:cs typeface="Calibri"/>
                  <a:sym typeface="Calibri"/>
                </a:rPr>
                <a:t>Reconnaissance</a:t>
              </a:r>
              <a:endParaRPr/>
            </a:p>
          </p:txBody>
        </p:sp>
        <p:sp>
          <p:nvSpPr>
            <p:cNvPr id="255" name="Google Shape;255;p11"/>
            <p:cNvSpPr/>
            <p:nvPr/>
          </p:nvSpPr>
          <p:spPr>
            <a:xfrm rot="5400000">
              <a:off x="3967621" y="-1025964"/>
              <a:ext cx="912103" cy="5494810"/>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txBox="1"/>
            <p:nvPr/>
          </p:nvSpPr>
          <p:spPr>
            <a:xfrm>
              <a:off x="1676268" y="1309914"/>
              <a:ext cx="5450285" cy="823053"/>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fr-FR" sz="1400" b="0" i="0" u="none" strike="noStrike" cap="none">
                  <a:solidFill>
                    <a:schemeClr val="dk1"/>
                  </a:solidFill>
                  <a:latin typeface="Calibri"/>
                  <a:ea typeface="Calibri"/>
                  <a:cs typeface="Calibri"/>
                  <a:sym typeface="Calibri"/>
                </a:rPr>
                <a:t>Une reconnaissance du juge : formations et suivi de son parcours individuel</a:t>
              </a:r>
              <a:endParaRPr/>
            </a:p>
            <a:p>
              <a:pPr marL="114300" marR="0" lvl="1" indent="-114300" algn="l" rtl="0">
                <a:lnSpc>
                  <a:spcPct val="90000"/>
                </a:lnSpc>
                <a:spcBef>
                  <a:spcPts val="210"/>
                </a:spcBef>
                <a:spcAft>
                  <a:spcPts val="0"/>
                </a:spcAft>
                <a:buClr>
                  <a:schemeClr val="dk1"/>
                </a:buClr>
                <a:buSzPts val="1400"/>
                <a:buFont typeface="Arial"/>
                <a:buChar char="•"/>
              </a:pPr>
              <a:r>
                <a:rPr lang="fr-FR" sz="1400" b="0" i="0" u="none" strike="noStrike" cap="none">
                  <a:solidFill>
                    <a:schemeClr val="dk1"/>
                  </a:solidFill>
                  <a:latin typeface="Calibri"/>
                  <a:ea typeface="Calibri"/>
                  <a:cs typeface="Calibri"/>
                  <a:sym typeface="Calibri"/>
                </a:rPr>
                <a:t>Une crédibilité accrue : notion de souveraineté de décision </a:t>
              </a:r>
              <a:endParaRPr/>
            </a:p>
          </p:txBody>
        </p:sp>
        <p:sp>
          <p:nvSpPr>
            <p:cNvPr id="257" name="Google Shape;257;p11"/>
            <p:cNvSpPr/>
            <p:nvPr/>
          </p:nvSpPr>
          <p:spPr>
            <a:xfrm rot="5400000">
              <a:off x="167869" y="2293284"/>
              <a:ext cx="1403236" cy="1864388"/>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txBox="1"/>
            <p:nvPr/>
          </p:nvSpPr>
          <p:spPr>
            <a:xfrm>
              <a:off x="-62707" y="2523860"/>
              <a:ext cx="1864388" cy="140323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fr-FR" sz="1600" b="1" i="0" u="none" strike="noStrike" cap="none">
                  <a:solidFill>
                    <a:schemeClr val="lt1"/>
                  </a:solidFill>
                  <a:latin typeface="Calibri"/>
                  <a:ea typeface="Calibri"/>
                  <a:cs typeface="Calibri"/>
                  <a:sym typeface="Calibri"/>
                </a:rPr>
                <a:t>                                      Contribution</a:t>
              </a:r>
              <a:endParaRPr/>
            </a:p>
          </p:txBody>
        </p:sp>
        <p:sp>
          <p:nvSpPr>
            <p:cNvPr id="259" name="Google Shape;259;p11"/>
            <p:cNvSpPr/>
            <p:nvPr/>
          </p:nvSpPr>
          <p:spPr>
            <a:xfrm rot="5400000">
              <a:off x="3967621" y="232507"/>
              <a:ext cx="912103" cy="5494810"/>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txBox="1"/>
            <p:nvPr/>
          </p:nvSpPr>
          <p:spPr>
            <a:xfrm>
              <a:off x="1676268" y="2568386"/>
              <a:ext cx="5450285" cy="823053"/>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fr-FR" sz="1400" b="0" i="0" u="none" strike="noStrike" cap="none" dirty="0">
                  <a:solidFill>
                    <a:schemeClr val="dk1"/>
                  </a:solidFill>
                  <a:latin typeface="Calibri"/>
                  <a:ea typeface="Calibri"/>
                  <a:cs typeface="Calibri"/>
                  <a:sym typeface="Calibri"/>
                </a:rPr>
                <a:t>Une obligation du club de fournir:</a:t>
              </a:r>
              <a:endParaRPr dirty="0"/>
            </a:p>
            <a:p>
              <a:pPr marL="228600" marR="0" lvl="2" indent="-114300" algn="l" rtl="0">
                <a:lnSpc>
                  <a:spcPct val="90000"/>
                </a:lnSpc>
                <a:spcBef>
                  <a:spcPts val="210"/>
                </a:spcBef>
                <a:spcAft>
                  <a:spcPts val="0"/>
                </a:spcAft>
                <a:buClr>
                  <a:schemeClr val="dk1"/>
                </a:buClr>
                <a:buSzPts val="1400"/>
                <a:buFont typeface="Calibri"/>
                <a:buChar char="•"/>
              </a:pPr>
              <a:r>
                <a:rPr lang="fr-FR" sz="1400" b="0" i="0" u="none" strike="noStrike" cap="none" dirty="0">
                  <a:solidFill>
                    <a:schemeClr val="dk1"/>
                  </a:solidFill>
                  <a:latin typeface="Calibri"/>
                  <a:ea typeface="Calibri"/>
                  <a:cs typeface="Calibri"/>
                  <a:sym typeface="Calibri"/>
                </a:rPr>
                <a:t>1 juge           de 3 à 12 embarcations, </a:t>
              </a:r>
              <a:endParaRPr dirty="0"/>
            </a:p>
            <a:p>
              <a:pPr marL="228600" marR="0" lvl="2" indent="-114300" algn="l" rtl="0">
                <a:lnSpc>
                  <a:spcPct val="90000"/>
                </a:lnSpc>
                <a:spcBef>
                  <a:spcPts val="210"/>
                </a:spcBef>
                <a:spcAft>
                  <a:spcPts val="0"/>
                </a:spcAft>
                <a:buClr>
                  <a:schemeClr val="dk1"/>
                </a:buClr>
                <a:buSzPts val="1400"/>
                <a:buFont typeface="Calibri"/>
                <a:buChar char="•"/>
              </a:pPr>
              <a:r>
                <a:rPr lang="fr-FR" sz="1400" b="0" i="0" u="none" strike="noStrike" cap="none" dirty="0">
                  <a:solidFill>
                    <a:schemeClr val="dk1"/>
                  </a:solidFill>
                  <a:latin typeface="Calibri"/>
                  <a:ea typeface="Calibri"/>
                  <a:cs typeface="Calibri"/>
                  <a:sym typeface="Calibri"/>
                </a:rPr>
                <a:t>2 juges         de 13 à 22</a:t>
              </a:r>
              <a:endParaRPr dirty="0"/>
            </a:p>
            <a:p>
              <a:pPr marL="228600" marR="0" lvl="2" indent="-114300" algn="l" rtl="0">
                <a:lnSpc>
                  <a:spcPct val="90000"/>
                </a:lnSpc>
                <a:spcBef>
                  <a:spcPts val="210"/>
                </a:spcBef>
                <a:spcAft>
                  <a:spcPts val="0"/>
                </a:spcAft>
                <a:buClr>
                  <a:schemeClr val="dk1"/>
                </a:buClr>
                <a:buSzPts val="1400"/>
                <a:buFont typeface="Calibri"/>
                <a:buChar char="•"/>
              </a:pPr>
              <a:r>
                <a:rPr lang="fr-FR" sz="1400" b="0" i="0" u="none" strike="noStrike" cap="none" dirty="0">
                  <a:solidFill>
                    <a:schemeClr val="dk1"/>
                  </a:solidFill>
                  <a:latin typeface="Calibri"/>
                  <a:ea typeface="Calibri"/>
                  <a:cs typeface="Calibri"/>
                  <a:sym typeface="Calibri"/>
                </a:rPr>
                <a:t>3 juges au delà</a:t>
              </a:r>
              <a:endParaRPr dirty="0"/>
            </a:p>
          </p:txBody>
        </p:sp>
        <p:sp>
          <p:nvSpPr>
            <p:cNvPr id="261" name="Google Shape;261;p11"/>
            <p:cNvSpPr/>
            <p:nvPr/>
          </p:nvSpPr>
          <p:spPr>
            <a:xfrm rot="5400000">
              <a:off x="167869" y="3551756"/>
              <a:ext cx="1403236" cy="1864388"/>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txBox="1"/>
            <p:nvPr/>
          </p:nvSpPr>
          <p:spPr>
            <a:xfrm>
              <a:off x="-62707" y="3782332"/>
              <a:ext cx="1864388" cy="140323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fr-FR" sz="1600" b="1" i="0" u="none" strike="noStrike" cap="none">
                  <a:solidFill>
                    <a:schemeClr val="lt1"/>
                  </a:solidFill>
                  <a:latin typeface="Calibri"/>
                  <a:ea typeface="Calibri"/>
                  <a:cs typeface="Calibri"/>
                  <a:sym typeface="Calibri"/>
                </a:rPr>
                <a:t>                           Valorisation</a:t>
              </a:r>
              <a:endParaRPr/>
            </a:p>
          </p:txBody>
        </p:sp>
        <p:sp>
          <p:nvSpPr>
            <p:cNvPr id="263" name="Google Shape;263;p11"/>
            <p:cNvSpPr/>
            <p:nvPr/>
          </p:nvSpPr>
          <p:spPr>
            <a:xfrm rot="5400000">
              <a:off x="3967621" y="1490979"/>
              <a:ext cx="912103" cy="5494810"/>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txBox="1"/>
            <p:nvPr/>
          </p:nvSpPr>
          <p:spPr>
            <a:xfrm>
              <a:off x="1676268" y="3826858"/>
              <a:ext cx="5450285" cy="823053"/>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fr-FR" sz="1400" b="0" i="0" u="none" strike="noStrike" cap="none">
                  <a:solidFill>
                    <a:schemeClr val="dk1"/>
                  </a:solidFill>
                  <a:latin typeface="Calibri"/>
                  <a:ea typeface="Calibri"/>
                  <a:cs typeface="Calibri"/>
                  <a:sym typeface="Calibri"/>
                </a:rPr>
                <a:t>Une valorisation de la fonction pour les clubs</a:t>
              </a:r>
              <a:endParaRPr/>
            </a:p>
            <a:p>
              <a:pPr marL="114300" marR="0" lvl="1" indent="-114300" algn="l" rtl="0">
                <a:lnSpc>
                  <a:spcPct val="90000"/>
                </a:lnSpc>
                <a:spcBef>
                  <a:spcPts val="210"/>
                </a:spcBef>
                <a:spcAft>
                  <a:spcPts val="0"/>
                </a:spcAft>
                <a:buClr>
                  <a:schemeClr val="dk1"/>
                </a:buClr>
                <a:buSzPts val="1400"/>
                <a:buFont typeface="Arial"/>
                <a:buChar char="•"/>
              </a:pPr>
              <a:r>
                <a:rPr lang="fr-FR" sz="1400" b="0" i="0" u="none" strike="noStrike" cap="none">
                  <a:solidFill>
                    <a:schemeClr val="dk1"/>
                  </a:solidFill>
                  <a:latin typeface="Calibri"/>
                  <a:ea typeface="Calibri"/>
                  <a:cs typeface="Calibri"/>
                  <a:sym typeface="Calibri"/>
                </a:rPr>
                <a:t>Une nécessité pour nos clubs et notre fédération </a:t>
              </a:r>
              <a:endParaRPr/>
            </a:p>
          </p:txBody>
        </p:sp>
      </p:grpSp>
      <p:pic>
        <p:nvPicPr>
          <p:cNvPr id="265" name="Google Shape;265;p11"/>
          <p:cNvPicPr preferRelativeResize="0"/>
          <p:nvPr/>
        </p:nvPicPr>
        <p:blipFill rotWithShape="1">
          <a:blip r:embed="rId3">
            <a:alphaModFix/>
          </a:blip>
          <a:srcRect/>
          <a:stretch/>
        </p:blipFill>
        <p:spPr>
          <a:xfrm>
            <a:off x="7413084" y="1010101"/>
            <a:ext cx="1659987" cy="16599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12"/>
          <p:cNvGrpSpPr/>
          <p:nvPr/>
        </p:nvGrpSpPr>
        <p:grpSpPr>
          <a:xfrm>
            <a:off x="1973525" y="326564"/>
            <a:ext cx="6478605" cy="6466357"/>
            <a:chOff x="3323354" y="65307"/>
            <a:chExt cx="6478605" cy="6466357"/>
          </a:xfrm>
        </p:grpSpPr>
        <p:sp>
          <p:nvSpPr>
            <p:cNvPr id="271" name="Google Shape;271;p12"/>
            <p:cNvSpPr/>
            <p:nvPr/>
          </p:nvSpPr>
          <p:spPr>
            <a:xfrm>
              <a:off x="3870391" y="408338"/>
              <a:ext cx="5541264" cy="5541264"/>
            </a:xfrm>
            <a:prstGeom prst="pie">
              <a:avLst>
                <a:gd name="adj1" fmla="val 16200000"/>
                <a:gd name="adj2" fmla="val 2052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txBox="1"/>
            <p:nvPr/>
          </p:nvSpPr>
          <p:spPr>
            <a:xfrm>
              <a:off x="6761084" y="1339798"/>
              <a:ext cx="1781120" cy="118741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FR" sz="1600" b="0" i="0" u="none" strike="noStrike" cap="none">
                  <a:solidFill>
                    <a:schemeClr val="lt1"/>
                  </a:solidFill>
                  <a:latin typeface="Calibri"/>
                  <a:ea typeface="Calibri"/>
                  <a:cs typeface="Calibri"/>
                  <a:sym typeface="Calibri"/>
                </a:rPr>
                <a:t>Il reste impartial.</a:t>
              </a:r>
              <a:endParaRPr/>
            </a:p>
          </p:txBody>
        </p:sp>
        <p:sp>
          <p:nvSpPr>
            <p:cNvPr id="273" name="Google Shape;273;p12"/>
            <p:cNvSpPr/>
            <p:nvPr/>
          </p:nvSpPr>
          <p:spPr>
            <a:xfrm>
              <a:off x="3827482" y="648312"/>
              <a:ext cx="5722075" cy="5356850"/>
            </a:xfrm>
            <a:prstGeom prst="pie">
              <a:avLst>
                <a:gd name="adj1" fmla="val 20520000"/>
                <a:gd name="adj2" fmla="val 324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txBox="1"/>
            <p:nvPr/>
          </p:nvSpPr>
          <p:spPr>
            <a:xfrm>
              <a:off x="7512771" y="3095882"/>
              <a:ext cx="1702998" cy="127544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FR" sz="1600" b="0" i="0" u="none" strike="noStrike" cap="none">
                  <a:solidFill>
                    <a:schemeClr val="lt1"/>
                  </a:solidFill>
                  <a:latin typeface="Calibri"/>
                  <a:ea typeface="Calibri"/>
                  <a:cs typeface="Calibri"/>
                  <a:sym typeface="Calibri"/>
                </a:rPr>
                <a:t>Il juge de manière équitable: pour une même situation il attribuera la même pénalité </a:t>
              </a:r>
              <a:endParaRPr/>
            </a:p>
          </p:txBody>
        </p:sp>
        <p:sp>
          <p:nvSpPr>
            <p:cNvPr id="275" name="Google Shape;275;p12"/>
            <p:cNvSpPr/>
            <p:nvPr/>
          </p:nvSpPr>
          <p:spPr>
            <a:xfrm>
              <a:off x="3792550" y="647140"/>
              <a:ext cx="5541264" cy="5541264"/>
            </a:xfrm>
            <a:prstGeom prst="pie">
              <a:avLst>
                <a:gd name="adj1" fmla="val 3240000"/>
                <a:gd name="adj2" fmla="val 756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txBox="1"/>
            <p:nvPr/>
          </p:nvSpPr>
          <p:spPr>
            <a:xfrm>
              <a:off x="5734490" y="4297139"/>
              <a:ext cx="1583218" cy="145128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FR" sz="1600" b="0" i="0" u="none" strike="noStrike" cap="none" dirty="0">
                  <a:solidFill>
                    <a:schemeClr val="lt1"/>
                  </a:solidFill>
                  <a:latin typeface="Calibri"/>
                  <a:ea typeface="Calibri"/>
                  <a:cs typeface="Calibri"/>
                  <a:sym typeface="Calibri"/>
                </a:rPr>
                <a:t>Le bénéfice du doute revient au compétiteur mais il se doit de prendre une décision.</a:t>
              </a:r>
              <a:endParaRPr dirty="0"/>
            </a:p>
          </p:txBody>
        </p:sp>
        <p:sp>
          <p:nvSpPr>
            <p:cNvPr id="277" name="Google Shape;277;p12"/>
            <p:cNvSpPr/>
            <p:nvPr/>
          </p:nvSpPr>
          <p:spPr>
            <a:xfrm>
              <a:off x="3600384" y="556105"/>
              <a:ext cx="5674919" cy="5541264"/>
            </a:xfrm>
            <a:prstGeom prst="pie">
              <a:avLst>
                <a:gd name="adj1" fmla="val 7560000"/>
                <a:gd name="adj2" fmla="val 1188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txBox="1"/>
            <p:nvPr/>
          </p:nvSpPr>
          <p:spPr>
            <a:xfrm>
              <a:off x="4002617" y="3167743"/>
              <a:ext cx="1688964" cy="131934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FR" sz="1600" b="0" i="0" u="none" strike="noStrike" cap="none" dirty="0">
                  <a:solidFill>
                    <a:schemeClr val="lt1"/>
                  </a:solidFill>
                  <a:latin typeface="Calibri"/>
                  <a:ea typeface="Calibri"/>
                  <a:cs typeface="Calibri"/>
                  <a:sym typeface="Calibri"/>
                </a:rPr>
                <a:t>Devoir de réserve vis à vis des compétiteurs, chefs d’équipe et entraîneurs pour les faits de jugement.</a:t>
              </a:r>
              <a:endParaRPr dirty="0"/>
            </a:p>
          </p:txBody>
        </p:sp>
        <p:sp>
          <p:nvSpPr>
            <p:cNvPr id="279" name="Google Shape;279;p12"/>
            <p:cNvSpPr/>
            <p:nvPr/>
          </p:nvSpPr>
          <p:spPr>
            <a:xfrm>
              <a:off x="3714708" y="408338"/>
              <a:ext cx="5541264" cy="5541264"/>
            </a:xfrm>
            <a:prstGeom prst="pie">
              <a:avLst>
                <a:gd name="adj1" fmla="val 1188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txBox="1"/>
            <p:nvPr/>
          </p:nvSpPr>
          <p:spPr>
            <a:xfrm>
              <a:off x="4584159" y="1339798"/>
              <a:ext cx="1781120" cy="118741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fr-FR" sz="1600" b="0" i="0" u="none" strike="noStrike" cap="none" dirty="0">
                  <a:solidFill>
                    <a:schemeClr val="lt1"/>
                  </a:solidFill>
                  <a:latin typeface="Calibri"/>
                  <a:ea typeface="Calibri"/>
                  <a:cs typeface="Calibri"/>
                  <a:sym typeface="Calibri"/>
                </a:rPr>
                <a:t>Il doit suivre les évolutions des règles et se recycler si besoin.</a:t>
              </a:r>
              <a:endParaRPr dirty="0"/>
            </a:p>
          </p:txBody>
        </p:sp>
        <p:sp>
          <p:nvSpPr>
            <p:cNvPr id="281" name="Google Shape;281;p12"/>
            <p:cNvSpPr/>
            <p:nvPr/>
          </p:nvSpPr>
          <p:spPr>
            <a:xfrm>
              <a:off x="3527100" y="65307"/>
              <a:ext cx="6227325" cy="6227325"/>
            </a:xfrm>
            <a:custGeom>
              <a:avLst/>
              <a:gdLst/>
              <a:ahLst/>
              <a:cxnLst/>
              <a:rect l="l" t="t" r="r" b="b"/>
              <a:pathLst>
                <a:path w="120000" h="120000" extrusionOk="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3574634" y="213605"/>
              <a:ext cx="6227325" cy="6227325"/>
            </a:xfrm>
            <a:custGeom>
              <a:avLst/>
              <a:gdLst/>
              <a:ahLst/>
              <a:cxnLst/>
              <a:rect l="l" t="t" r="r" b="b"/>
              <a:pathLst>
                <a:path w="120000" h="120000" extrusionOk="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3449519" y="304339"/>
              <a:ext cx="6227325" cy="6227325"/>
            </a:xfrm>
            <a:custGeom>
              <a:avLst/>
              <a:gdLst/>
              <a:ahLst/>
              <a:cxnLst/>
              <a:rect l="l" t="t" r="r" b="b"/>
              <a:pathLst>
                <a:path w="120000" h="120000" extrusionOk="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3323354" y="213026"/>
              <a:ext cx="6227325" cy="6227325"/>
            </a:xfrm>
            <a:custGeom>
              <a:avLst/>
              <a:gdLst/>
              <a:ahLst/>
              <a:cxnLst/>
              <a:rect l="l" t="t" r="r" b="b"/>
              <a:pathLst>
                <a:path w="120000" h="120000" extrusionOk="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3371939" y="65307"/>
              <a:ext cx="6227325" cy="6227325"/>
            </a:xfrm>
            <a:custGeom>
              <a:avLst/>
              <a:gdLst/>
              <a:ahLst/>
              <a:cxnLst/>
              <a:rect l="l" t="t" r="r" b="b"/>
              <a:pathLst>
                <a:path w="120000" h="120000" extrusionOk="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2"/>
          <p:cNvSpPr txBox="1"/>
          <p:nvPr/>
        </p:nvSpPr>
        <p:spPr>
          <a:xfrm>
            <a:off x="1698171" y="6291943"/>
            <a:ext cx="5007429"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0" i="0" u="none" strike="noStrike" cap="none">
                <a:solidFill>
                  <a:schemeClr val="dk1"/>
                </a:solidFill>
                <a:latin typeface="Calibri"/>
                <a:ea typeface="Calibri"/>
                <a:cs typeface="Calibri"/>
                <a:sym typeface="Calibri"/>
              </a:rPr>
              <a:t>Juger souvent c’est acquérir de l’expérience</a:t>
            </a:r>
            <a:endParaRPr/>
          </a:p>
        </p:txBody>
      </p:sp>
      <p:sp>
        <p:nvSpPr>
          <p:cNvPr id="287" name="Google Shape;287;p12"/>
          <p:cNvSpPr/>
          <p:nvPr/>
        </p:nvSpPr>
        <p:spPr>
          <a:xfrm>
            <a:off x="1230086" y="261257"/>
            <a:ext cx="6368142" cy="1159580"/>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0" i="0" u="none" strike="noStrike" cap="none">
                <a:solidFill>
                  <a:schemeClr val="dk2"/>
                </a:solidFill>
                <a:latin typeface="Calibri"/>
                <a:ea typeface="Calibri"/>
                <a:cs typeface="Calibri"/>
                <a:sym typeface="Calibri"/>
              </a:rPr>
              <a:t>   </a:t>
            </a:r>
            <a:r>
              <a:rPr lang="fr-FR" sz="4000" b="0" i="0" u="none" strike="noStrike" cap="none">
                <a:solidFill>
                  <a:srgbClr val="205867"/>
                </a:solidFill>
                <a:latin typeface="Calibri"/>
                <a:ea typeface="Calibri"/>
                <a:cs typeface="Calibri"/>
                <a:sym typeface="Calibri"/>
              </a:rPr>
              <a:t>Devoirs et Comportement   du  Juge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3"/>
          <p:cNvSpPr/>
          <p:nvPr/>
        </p:nvSpPr>
        <p:spPr>
          <a:xfrm>
            <a:off x="900332" y="-98474"/>
            <a:ext cx="6654019" cy="1477108"/>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0" i="0" u="none" strike="noStrike" cap="none">
                <a:solidFill>
                  <a:schemeClr val="dk2"/>
                </a:solidFill>
                <a:latin typeface="Calibri"/>
                <a:ea typeface="Calibri"/>
                <a:cs typeface="Calibri"/>
                <a:sym typeface="Calibri"/>
              </a:rPr>
              <a:t>Devoirs et Comportement du Juge</a:t>
            </a:r>
            <a:endParaRPr/>
          </a:p>
        </p:txBody>
      </p:sp>
      <p:grpSp>
        <p:nvGrpSpPr>
          <p:cNvPr id="293" name="Google Shape;293;p13"/>
          <p:cNvGrpSpPr/>
          <p:nvPr/>
        </p:nvGrpSpPr>
        <p:grpSpPr>
          <a:xfrm>
            <a:off x="988807" y="1776752"/>
            <a:ext cx="7871109" cy="4033837"/>
            <a:chOff x="22826" y="579323"/>
            <a:chExt cx="7871109" cy="4033837"/>
          </a:xfrm>
        </p:grpSpPr>
        <p:sp>
          <p:nvSpPr>
            <p:cNvPr id="294" name="Google Shape;294;p13"/>
            <p:cNvSpPr/>
            <p:nvPr/>
          </p:nvSpPr>
          <p:spPr>
            <a:xfrm>
              <a:off x="22826" y="579323"/>
              <a:ext cx="7871109" cy="1146333"/>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txBox="1"/>
            <p:nvPr/>
          </p:nvSpPr>
          <p:spPr>
            <a:xfrm>
              <a:off x="22826" y="865906"/>
              <a:ext cx="7584526" cy="573167"/>
            </a:xfrm>
            <a:prstGeom prst="rect">
              <a:avLst/>
            </a:prstGeom>
            <a:noFill/>
            <a:ln>
              <a:noFill/>
            </a:ln>
          </p:spPr>
          <p:txBody>
            <a:bodyPr spcFirstLastPara="1" wrap="square" lIns="83800" tIns="83800" rIns="254000" bIns="181975"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fr-FR" sz="2200" b="0" i="0" u="none" strike="noStrike" cap="none">
                  <a:solidFill>
                    <a:schemeClr val="lt1"/>
                  </a:solidFill>
                  <a:latin typeface="Calibri"/>
                  <a:ea typeface="Calibri"/>
                  <a:cs typeface="Calibri"/>
                  <a:sym typeface="Calibri"/>
                </a:rPr>
                <a:t>Le Juge à son arrivée sur le site de compétition</a:t>
              </a:r>
              <a:endParaRPr/>
            </a:p>
          </p:txBody>
        </p:sp>
        <p:sp>
          <p:nvSpPr>
            <p:cNvPr id="296" name="Google Shape;296;p13"/>
            <p:cNvSpPr/>
            <p:nvPr/>
          </p:nvSpPr>
          <p:spPr>
            <a:xfrm>
              <a:off x="22826" y="1463312"/>
              <a:ext cx="2424301" cy="220826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txBox="1"/>
            <p:nvPr/>
          </p:nvSpPr>
          <p:spPr>
            <a:xfrm>
              <a:off x="22826" y="1463312"/>
              <a:ext cx="2424301" cy="220826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1000"/>
                <a:buFont typeface="Calibri"/>
                <a:buNone/>
              </a:pPr>
              <a:r>
                <a:rPr lang="fr-FR" sz="1000" b="0" i="0" u="none" strike="noStrike" cap="none">
                  <a:solidFill>
                    <a:schemeClr val="dk1"/>
                  </a:solidFill>
                  <a:latin typeface="Calibri"/>
                  <a:ea typeface="Calibri"/>
                  <a:cs typeface="Calibri"/>
                  <a:sym typeface="Calibri"/>
                </a:rPr>
                <a:t>                                                                                                   </a:t>
              </a:r>
              <a:r>
                <a:rPr lang="fr-FR" sz="1400" b="0" i="0" u="none" strike="noStrike" cap="none">
                  <a:solidFill>
                    <a:schemeClr val="dk1"/>
                  </a:solidFill>
                  <a:latin typeface="Calibri"/>
                  <a:ea typeface="Calibri"/>
                  <a:cs typeface="Calibri"/>
                  <a:sym typeface="Calibri"/>
                </a:rPr>
                <a:t>Le juge se présente aux horaires fixés par l’organisateur et assiste à la réunion de juges conduite par le JA</a:t>
              </a:r>
              <a:endParaRPr/>
            </a:p>
          </p:txBody>
        </p:sp>
        <p:sp>
          <p:nvSpPr>
            <p:cNvPr id="298" name="Google Shape;298;p13"/>
            <p:cNvSpPr/>
            <p:nvPr/>
          </p:nvSpPr>
          <p:spPr>
            <a:xfrm>
              <a:off x="2447127" y="961434"/>
              <a:ext cx="5446807" cy="1146333"/>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txBox="1"/>
            <p:nvPr/>
          </p:nvSpPr>
          <p:spPr>
            <a:xfrm>
              <a:off x="2447127" y="1248017"/>
              <a:ext cx="5160224" cy="573167"/>
            </a:xfrm>
            <a:prstGeom prst="rect">
              <a:avLst/>
            </a:prstGeom>
            <a:noFill/>
            <a:ln>
              <a:noFill/>
            </a:ln>
          </p:spPr>
          <p:txBody>
            <a:bodyPr spcFirstLastPara="1" wrap="square" lIns="83800" tIns="83800" rIns="254000" bIns="181975"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fr-FR" sz="2200" b="0" i="0" u="none" strike="noStrike" cap="none">
                  <a:solidFill>
                    <a:schemeClr val="lt1"/>
                  </a:solidFill>
                  <a:latin typeface="Calibri"/>
                  <a:ea typeface="Calibri"/>
                  <a:cs typeface="Calibri"/>
                  <a:sym typeface="Calibri"/>
                </a:rPr>
                <a:t>Se conforme aux consignes du JA</a:t>
              </a:r>
              <a:endParaRPr/>
            </a:p>
          </p:txBody>
        </p:sp>
        <p:sp>
          <p:nvSpPr>
            <p:cNvPr id="300" name="Google Shape;300;p13"/>
            <p:cNvSpPr/>
            <p:nvPr/>
          </p:nvSpPr>
          <p:spPr>
            <a:xfrm>
              <a:off x="2447127" y="1845423"/>
              <a:ext cx="2424301" cy="220826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txBox="1"/>
            <p:nvPr/>
          </p:nvSpPr>
          <p:spPr>
            <a:xfrm>
              <a:off x="2447127" y="1845423"/>
              <a:ext cx="2424301" cy="220826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000000"/>
                </a:buClr>
                <a:buSzPts val="1000"/>
                <a:buFont typeface="Calibri"/>
                <a:buNone/>
              </a:pPr>
              <a:r>
                <a:rPr lang="fr-FR" sz="1000" b="0" i="0" u="none" strike="noStrike" cap="none">
                  <a:solidFill>
                    <a:srgbClr val="000000"/>
                  </a:solidFill>
                  <a:latin typeface="Calibri"/>
                  <a:ea typeface="Calibri"/>
                  <a:cs typeface="Calibri"/>
                  <a:sym typeface="Calibri"/>
                </a:rPr>
                <a:t>                                                                                         </a:t>
              </a:r>
              <a:r>
                <a:rPr lang="fr-FR" sz="1400" b="0" i="0" u="none" strike="noStrike" cap="none">
                  <a:solidFill>
                    <a:srgbClr val="000000"/>
                  </a:solidFill>
                  <a:latin typeface="Calibri"/>
                  <a:ea typeface="Calibri"/>
                  <a:cs typeface="Calibri"/>
                  <a:sym typeface="Calibri"/>
                </a:rPr>
                <a:t>Placement, jugement croisé sur un, voir plusieurs secteurs, il peut se déplacer en même temps que le compétiteur à condition d’avoir toujours le même déplacement (routine)</a:t>
              </a:r>
              <a:endParaRPr sz="1400" b="0"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p:txBody>
        </p:sp>
        <p:sp>
          <p:nvSpPr>
            <p:cNvPr id="302" name="Google Shape;302;p13"/>
            <p:cNvSpPr/>
            <p:nvPr/>
          </p:nvSpPr>
          <p:spPr>
            <a:xfrm>
              <a:off x="4871429" y="1343545"/>
              <a:ext cx="3022506" cy="1146333"/>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txBox="1"/>
            <p:nvPr/>
          </p:nvSpPr>
          <p:spPr>
            <a:xfrm>
              <a:off x="4871429" y="1630128"/>
              <a:ext cx="2735923" cy="573167"/>
            </a:xfrm>
            <a:prstGeom prst="rect">
              <a:avLst/>
            </a:prstGeom>
            <a:noFill/>
            <a:ln>
              <a:noFill/>
            </a:ln>
          </p:spPr>
          <p:txBody>
            <a:bodyPr spcFirstLastPara="1" wrap="square" lIns="83800" tIns="83800" rIns="254000" bIns="181975"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fr-FR" sz="2200" b="0" i="0" u="none" strike="noStrike" cap="none">
                  <a:solidFill>
                    <a:schemeClr val="lt1"/>
                  </a:solidFill>
                  <a:latin typeface="Calibri"/>
                  <a:ea typeface="Calibri"/>
                  <a:cs typeface="Calibri"/>
                  <a:sym typeface="Calibri"/>
                </a:rPr>
                <a:t>Une fois en poste</a:t>
              </a:r>
              <a:endParaRPr/>
            </a:p>
          </p:txBody>
        </p:sp>
        <p:sp>
          <p:nvSpPr>
            <p:cNvPr id="304" name="Google Shape;304;p13"/>
            <p:cNvSpPr/>
            <p:nvPr/>
          </p:nvSpPr>
          <p:spPr>
            <a:xfrm>
              <a:off x="4790482" y="2017849"/>
              <a:ext cx="2586196" cy="25953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txBox="1"/>
            <p:nvPr/>
          </p:nvSpPr>
          <p:spPr>
            <a:xfrm>
              <a:off x="4790482" y="2017849"/>
              <a:ext cx="2586196" cy="2595311"/>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Il doit faire attention à son placement. Il y a nécessité de voir les deux fiches de la porte. Bien se placer c’est diminuer les sources d’erreur et de doute.</a:t>
              </a:r>
              <a:endParaRPr/>
            </a:p>
            <a:p>
              <a:pPr marL="0" marR="0" lvl="0" indent="0" algn="l" rtl="0">
                <a:lnSpc>
                  <a:spcPct val="90000"/>
                </a:lnSpc>
                <a:spcBef>
                  <a:spcPts val="49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il reste sérieux et concentré… Pour tous les compétiteurs.</a:t>
              </a:r>
              <a:endParaRPr sz="1400" b="0"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Il s’équipe en fonction des conditions locales (météo, isolement, boisson. Il a toujours un stylo ou un crayon de rechange</a:t>
              </a:r>
              <a:endParaRPr/>
            </a:p>
            <a:p>
              <a:pPr marL="0" marR="0" lvl="0" indent="0" algn="l" rtl="0">
                <a:lnSpc>
                  <a:spcPct val="90000"/>
                </a:lnSpc>
                <a:spcBef>
                  <a:spcPts val="49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p:txBody>
        </p:sp>
      </p:grpSp>
      <p:sp>
        <p:nvSpPr>
          <p:cNvPr id="306" name="Google Shape;306;p13"/>
          <p:cNvSpPr txBox="1"/>
          <p:nvPr/>
        </p:nvSpPr>
        <p:spPr>
          <a:xfrm>
            <a:off x="1779850" y="5765425"/>
            <a:ext cx="2496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u="sng">
                <a:solidFill>
                  <a:schemeClr val="hlink"/>
                </a:solidFill>
                <a:latin typeface="Calibri"/>
                <a:ea typeface="Calibri"/>
                <a:cs typeface="Calibri"/>
                <a:sym typeface="Calibri"/>
                <a:hlinkClick r:id="rId3"/>
              </a:rPr>
              <a:t>Le positionnement du juge</a:t>
            </a:r>
            <a:endParaRPr sz="16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14"/>
          <p:cNvGrpSpPr/>
          <p:nvPr/>
        </p:nvGrpSpPr>
        <p:grpSpPr>
          <a:xfrm>
            <a:off x="1041009" y="2583806"/>
            <a:ext cx="7976381" cy="3240404"/>
            <a:chOff x="0" y="712803"/>
            <a:chExt cx="7976381" cy="3240404"/>
          </a:xfrm>
        </p:grpSpPr>
        <p:sp>
          <p:nvSpPr>
            <p:cNvPr id="312" name="Google Shape;312;p14"/>
            <p:cNvSpPr/>
            <p:nvPr/>
          </p:nvSpPr>
          <p:spPr>
            <a:xfrm>
              <a:off x="0" y="712803"/>
              <a:ext cx="2492619" cy="1495571"/>
            </a:xfrm>
            <a:prstGeom prst="rect">
              <a:avLst/>
            </a:prstGeom>
            <a:solidFill>
              <a:schemeClr val="accent1"/>
            </a:solidFill>
            <a:ln>
              <a:noFill/>
            </a:ln>
            <a:effectLst>
              <a:outerShdw blurRad="44450" dist="27940" dir="5400000" algn="ctr" rotWithShape="0">
                <a:srgbClr val="000000">
                  <a:alpha val="31764"/>
                </a:srgbClr>
              </a:outerShdw>
              <a:reflection stA="50000" endA="300" endPos="5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txBox="1"/>
            <p:nvPr/>
          </p:nvSpPr>
          <p:spPr>
            <a:xfrm>
              <a:off x="0" y="712803"/>
              <a:ext cx="2492619" cy="1495571"/>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FFC000"/>
                </a:buClr>
                <a:buSzPts val="3000"/>
                <a:buFont typeface="Calibri"/>
                <a:buNone/>
              </a:pPr>
              <a:r>
                <a:rPr lang="fr-FR" sz="3000" b="1" i="0" u="sng" strike="noStrike" cap="none">
                  <a:solidFill>
                    <a:srgbClr val="FFC000"/>
                  </a:solidFill>
                  <a:latin typeface="Calibri"/>
                  <a:ea typeface="Calibri"/>
                  <a:cs typeface="Calibri"/>
                  <a:sym typeface="Calibri"/>
                </a:rPr>
                <a:t>Impartialité</a:t>
              </a:r>
              <a:endParaRPr sz="3000" b="1" i="0" u="none" strike="noStrike" cap="none">
                <a:solidFill>
                  <a:schemeClr val="lt1"/>
                </a:solidFill>
                <a:latin typeface="Calibri"/>
                <a:ea typeface="Calibri"/>
                <a:cs typeface="Calibri"/>
                <a:sym typeface="Calibri"/>
              </a:endParaRPr>
            </a:p>
          </p:txBody>
        </p:sp>
        <p:sp>
          <p:nvSpPr>
            <p:cNvPr id="314" name="Google Shape;314;p14"/>
            <p:cNvSpPr/>
            <p:nvPr/>
          </p:nvSpPr>
          <p:spPr>
            <a:xfrm>
              <a:off x="2741881" y="712803"/>
              <a:ext cx="2492619" cy="1495571"/>
            </a:xfrm>
            <a:prstGeom prst="rect">
              <a:avLst/>
            </a:prstGeom>
            <a:solidFill>
              <a:schemeClr val="accent1"/>
            </a:solidFill>
            <a:ln>
              <a:noFill/>
            </a:ln>
            <a:effectLst>
              <a:outerShdw blurRad="44450" dist="27940" dir="5400000" algn="ctr" rotWithShape="0">
                <a:srgbClr val="000000">
                  <a:alpha val="31764"/>
                </a:srgbClr>
              </a:outerShdw>
              <a:reflection stA="50000" endA="300" endPos="5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txBox="1"/>
            <p:nvPr/>
          </p:nvSpPr>
          <p:spPr>
            <a:xfrm>
              <a:off x="2741881" y="712803"/>
              <a:ext cx="2492619" cy="1495571"/>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92D050"/>
                </a:buClr>
                <a:buSzPts val="3000"/>
                <a:buFont typeface="Calibri"/>
                <a:buNone/>
              </a:pPr>
              <a:r>
                <a:rPr lang="fr-FR" sz="3000" b="1" i="0" u="sng" strike="noStrike" cap="none">
                  <a:solidFill>
                    <a:srgbClr val="92D050"/>
                  </a:solidFill>
                  <a:latin typeface="Calibri"/>
                  <a:ea typeface="Calibri"/>
                  <a:cs typeface="Calibri"/>
                  <a:sym typeface="Calibri"/>
                </a:rPr>
                <a:t>Mémorisation</a:t>
              </a:r>
              <a:endParaRPr sz="3000" b="1" i="0" u="none" strike="noStrike" cap="none">
                <a:solidFill>
                  <a:schemeClr val="lt1"/>
                </a:solidFill>
                <a:latin typeface="Calibri"/>
                <a:ea typeface="Calibri"/>
                <a:cs typeface="Calibri"/>
                <a:sym typeface="Calibri"/>
              </a:endParaRPr>
            </a:p>
          </p:txBody>
        </p:sp>
        <p:sp>
          <p:nvSpPr>
            <p:cNvPr id="316" name="Google Shape;316;p14"/>
            <p:cNvSpPr/>
            <p:nvPr/>
          </p:nvSpPr>
          <p:spPr>
            <a:xfrm>
              <a:off x="5483762" y="712803"/>
              <a:ext cx="2492619" cy="1495571"/>
            </a:xfrm>
            <a:prstGeom prst="rect">
              <a:avLst/>
            </a:prstGeom>
            <a:solidFill>
              <a:schemeClr val="accent1"/>
            </a:solidFill>
            <a:ln>
              <a:noFill/>
            </a:ln>
            <a:effectLst>
              <a:outerShdw blurRad="44450" dist="27940" dir="5400000" algn="ctr" rotWithShape="0">
                <a:srgbClr val="000000">
                  <a:alpha val="31764"/>
                </a:srgbClr>
              </a:outerShdw>
              <a:reflection stA="50000" endA="300" endPos="5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txBox="1"/>
            <p:nvPr/>
          </p:nvSpPr>
          <p:spPr>
            <a:xfrm>
              <a:off x="5483762" y="712803"/>
              <a:ext cx="2492619" cy="1495571"/>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D6E3BC"/>
                </a:buClr>
                <a:buSzPts val="3000"/>
                <a:buFont typeface="Calibri"/>
                <a:buNone/>
              </a:pPr>
              <a:r>
                <a:rPr lang="fr-FR" sz="3000" b="1" i="0" u="sng" strike="noStrike" cap="none">
                  <a:solidFill>
                    <a:srgbClr val="D6E3BC"/>
                  </a:solidFill>
                  <a:latin typeface="Calibri"/>
                  <a:ea typeface="Calibri"/>
                  <a:cs typeface="Calibri"/>
                  <a:sym typeface="Calibri"/>
                </a:rPr>
                <a:t>Placement</a:t>
              </a:r>
              <a:endParaRPr sz="3000" b="1" i="0" u="none" strike="noStrike" cap="none">
                <a:solidFill>
                  <a:schemeClr val="lt1"/>
                </a:solidFill>
                <a:latin typeface="Calibri"/>
                <a:ea typeface="Calibri"/>
                <a:cs typeface="Calibri"/>
                <a:sym typeface="Calibri"/>
              </a:endParaRPr>
            </a:p>
          </p:txBody>
        </p:sp>
        <p:sp>
          <p:nvSpPr>
            <p:cNvPr id="318" name="Google Shape;318;p14"/>
            <p:cNvSpPr/>
            <p:nvPr/>
          </p:nvSpPr>
          <p:spPr>
            <a:xfrm>
              <a:off x="1370940" y="2457636"/>
              <a:ext cx="2492619" cy="1495571"/>
            </a:xfrm>
            <a:prstGeom prst="rect">
              <a:avLst/>
            </a:prstGeom>
            <a:solidFill>
              <a:schemeClr val="accent1"/>
            </a:solidFill>
            <a:ln>
              <a:noFill/>
            </a:ln>
            <a:effectLst>
              <a:outerShdw blurRad="44450" dist="27940" dir="5400000" algn="ctr" rotWithShape="0">
                <a:srgbClr val="000000">
                  <a:alpha val="31764"/>
                </a:srgbClr>
              </a:outerShdw>
              <a:reflection stA="50000" endA="300" endPos="5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txBox="1"/>
            <p:nvPr/>
          </p:nvSpPr>
          <p:spPr>
            <a:xfrm>
              <a:off x="1370940" y="2457636"/>
              <a:ext cx="2492619" cy="1495571"/>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B0F0"/>
                </a:buClr>
                <a:buSzPts val="3000"/>
                <a:buFont typeface="Calibri"/>
                <a:buNone/>
              </a:pPr>
              <a:r>
                <a:rPr lang="fr-FR" sz="3000" b="1" i="0" u="sng" strike="noStrike" cap="none">
                  <a:solidFill>
                    <a:srgbClr val="00B0F0"/>
                  </a:solidFill>
                  <a:latin typeface="Calibri"/>
                  <a:ea typeface="Calibri"/>
                  <a:cs typeface="Calibri"/>
                  <a:sym typeface="Calibri"/>
                </a:rPr>
                <a:t>Expérience</a:t>
              </a:r>
              <a:endParaRPr sz="3000" b="1" i="0" u="none" strike="noStrike" cap="none">
                <a:solidFill>
                  <a:schemeClr val="lt1"/>
                </a:solidFill>
                <a:latin typeface="Calibri"/>
                <a:ea typeface="Calibri"/>
                <a:cs typeface="Calibri"/>
                <a:sym typeface="Calibri"/>
              </a:endParaRPr>
            </a:p>
          </p:txBody>
        </p:sp>
        <p:sp>
          <p:nvSpPr>
            <p:cNvPr id="320" name="Google Shape;320;p14"/>
            <p:cNvSpPr/>
            <p:nvPr/>
          </p:nvSpPr>
          <p:spPr>
            <a:xfrm>
              <a:off x="4112821" y="2457636"/>
              <a:ext cx="2492619" cy="1495571"/>
            </a:xfrm>
            <a:prstGeom prst="rect">
              <a:avLst/>
            </a:prstGeom>
            <a:solidFill>
              <a:schemeClr val="accent1"/>
            </a:solidFill>
            <a:ln>
              <a:noFill/>
            </a:ln>
            <a:effectLst>
              <a:outerShdw blurRad="44450" dist="27940" dir="5400000" algn="ctr" rotWithShape="0">
                <a:srgbClr val="000000">
                  <a:alpha val="31764"/>
                </a:srgbClr>
              </a:outerShdw>
              <a:reflection stA="50000" endA="300" endPos="5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txBox="1"/>
            <p:nvPr/>
          </p:nvSpPr>
          <p:spPr>
            <a:xfrm>
              <a:off x="4112821" y="2457636"/>
              <a:ext cx="2492619" cy="1495571"/>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C00000"/>
                </a:buClr>
                <a:buSzPts val="3000"/>
                <a:buFont typeface="Calibri"/>
                <a:buNone/>
              </a:pPr>
              <a:r>
                <a:rPr lang="fr-FR" sz="3000" b="1" i="0" u="sng" strike="noStrike" cap="none">
                  <a:solidFill>
                    <a:srgbClr val="C00000"/>
                  </a:solidFill>
                  <a:latin typeface="Calibri"/>
                  <a:ea typeface="Calibri"/>
                  <a:cs typeface="Calibri"/>
                  <a:sym typeface="Calibri"/>
                </a:rPr>
                <a:t>Concentration</a:t>
              </a:r>
              <a:endParaRPr/>
            </a:p>
          </p:txBody>
        </p:sp>
      </p:grpSp>
      <p:sp>
        <p:nvSpPr>
          <p:cNvPr id="322" name="Google Shape;322;p14"/>
          <p:cNvSpPr txBox="1">
            <a:spLocks noGrp="1"/>
          </p:cNvSpPr>
          <p:nvPr>
            <p:ph type="title"/>
          </p:nvPr>
        </p:nvSpPr>
        <p:spPr>
          <a:xfrm>
            <a:off x="762001" y="443130"/>
            <a:ext cx="6896100" cy="707886"/>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fr-FR" sz="4000" b="1">
                <a:solidFill>
                  <a:schemeClr val="dk2"/>
                </a:solidFill>
              </a:rPr>
              <a:t>En Résumé  Être  «I.M.P.E.C»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5"/>
          <p:cNvSpPr txBox="1">
            <a:spLocks noGrp="1"/>
          </p:cNvSpPr>
          <p:nvPr>
            <p:ph type="title"/>
          </p:nvPr>
        </p:nvSpPr>
        <p:spPr>
          <a:xfrm>
            <a:off x="1463040" y="168812"/>
            <a:ext cx="5287805" cy="1382573"/>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fr-FR" sz="4000">
                <a:solidFill>
                  <a:schemeClr val="dk2"/>
                </a:solidFill>
              </a:rPr>
              <a:t>Les Tâches du Juge </a:t>
            </a:r>
            <a:endParaRPr/>
          </a:p>
        </p:txBody>
      </p:sp>
      <p:sp>
        <p:nvSpPr>
          <p:cNvPr id="328" name="Google Shape;328;p15"/>
          <p:cNvSpPr/>
          <p:nvPr/>
        </p:nvSpPr>
        <p:spPr>
          <a:xfrm>
            <a:off x="1153552" y="1294228"/>
            <a:ext cx="7723162" cy="5394959"/>
          </a:xfrm>
          <a:prstGeom prst="rect">
            <a:avLst/>
          </a:prstGeom>
          <a:noFill/>
          <a:ln>
            <a:noFill/>
          </a:ln>
        </p:spPr>
        <p:txBody>
          <a:bodyPr spcFirstLastPara="1" wrap="square" lIns="91425" tIns="45700" rIns="91425" bIns="45700" anchor="t" anchorCtr="0">
            <a:noAutofit/>
          </a:bodyPr>
          <a:lstStyle/>
          <a:p>
            <a:pPr marL="257175" marR="0" lvl="0" indent="-257175" algn="just" rtl="0">
              <a:spcBef>
                <a:spcPts val="0"/>
              </a:spcBef>
              <a:spcAft>
                <a:spcPts val="0"/>
              </a:spcAft>
              <a:buClr>
                <a:schemeClr val="dk1"/>
              </a:buClr>
              <a:buSzPts val="2000"/>
              <a:buFont typeface="Arial"/>
              <a:buChar char="•"/>
            </a:pPr>
            <a:r>
              <a:rPr lang="fr-FR" sz="2000" b="1" i="0" u="sng" strike="noStrike" cap="none" dirty="0">
                <a:solidFill>
                  <a:schemeClr val="dk1"/>
                </a:solidFill>
                <a:latin typeface="Calibri"/>
                <a:ea typeface="Calibri"/>
                <a:cs typeface="Calibri"/>
                <a:sym typeface="Calibri"/>
              </a:rPr>
              <a:t>Il prépare ses fiches  de jugement</a:t>
            </a:r>
            <a:r>
              <a:rPr lang="fr-FR" sz="2000" b="0" i="0" u="none" strike="noStrike" cap="none" dirty="0">
                <a:solidFill>
                  <a:schemeClr val="dk1"/>
                </a:solidFill>
                <a:latin typeface="Calibri"/>
                <a:ea typeface="Calibri"/>
                <a:cs typeface="Calibri"/>
                <a:sym typeface="Calibri"/>
              </a:rPr>
              <a:t> (numéro des portes à juger, les numéros de dossard ,secteur ,son nom</a:t>
            </a:r>
            <a:endParaRPr dirty="0"/>
          </a:p>
          <a:p>
            <a:pPr marL="257175" marR="0" lvl="0" indent="-257175" algn="just" rtl="0">
              <a:spcBef>
                <a:spcPts val="563"/>
              </a:spcBef>
              <a:spcAft>
                <a:spcPts val="0"/>
              </a:spcAft>
              <a:buClr>
                <a:schemeClr val="dk1"/>
              </a:buClr>
              <a:buSzPts val="2000"/>
              <a:buFont typeface="Arial"/>
              <a:buChar char="•"/>
            </a:pPr>
            <a:r>
              <a:rPr lang="fr-FR" sz="2000" b="1" i="0" u="sng" strike="noStrike" cap="none" dirty="0">
                <a:solidFill>
                  <a:schemeClr val="dk1"/>
                </a:solidFill>
                <a:latin typeface="Calibri"/>
                <a:ea typeface="Calibri"/>
                <a:cs typeface="Calibri"/>
                <a:sym typeface="Calibri"/>
              </a:rPr>
              <a:t>Il observe avant tout </a:t>
            </a:r>
            <a:r>
              <a:rPr lang="fr-FR" sz="2000" b="0" i="0" u="none" strike="noStrike" cap="none" dirty="0">
                <a:solidFill>
                  <a:schemeClr val="dk1"/>
                </a:solidFill>
                <a:latin typeface="Calibri"/>
                <a:ea typeface="Calibri"/>
                <a:cs typeface="Calibri"/>
                <a:sym typeface="Calibri"/>
              </a:rPr>
              <a:t>le franchissement des portes dont il doit assurer le jugement. </a:t>
            </a:r>
            <a:r>
              <a:rPr lang="fr-FR" sz="2000" b="1" i="0" u="none" strike="noStrike" cap="none" dirty="0">
                <a:solidFill>
                  <a:schemeClr val="dk1"/>
                </a:solidFill>
                <a:latin typeface="Calibri"/>
                <a:ea typeface="Calibri"/>
                <a:cs typeface="Calibri"/>
                <a:sym typeface="Calibri"/>
              </a:rPr>
              <a:t>Il regarde jusqu’au bout avant d’écrire</a:t>
            </a:r>
            <a:r>
              <a:rPr lang="fr-FR" sz="2000" b="0" i="0" u="none" strike="noStrike" cap="none" dirty="0">
                <a:solidFill>
                  <a:schemeClr val="dk1"/>
                </a:solidFill>
                <a:latin typeface="Calibri"/>
                <a:ea typeface="Calibri"/>
                <a:cs typeface="Calibri"/>
                <a:sym typeface="Calibri"/>
              </a:rPr>
              <a:t>. </a:t>
            </a:r>
            <a:endParaRPr dirty="0"/>
          </a:p>
          <a:p>
            <a:pPr marL="257175" marR="0" lvl="0" indent="-257175" algn="just" rtl="0">
              <a:spcBef>
                <a:spcPts val="563"/>
              </a:spcBef>
              <a:spcAft>
                <a:spcPts val="0"/>
              </a:spcAft>
              <a:buClr>
                <a:schemeClr val="dk1"/>
              </a:buClr>
              <a:buSzPts val="2000"/>
              <a:buFont typeface="Arial"/>
              <a:buChar char="•"/>
            </a:pPr>
            <a:r>
              <a:rPr lang="fr-FR" sz="2000" b="1" i="0" u="sng" strike="noStrike" cap="none" dirty="0">
                <a:solidFill>
                  <a:schemeClr val="dk1"/>
                </a:solidFill>
                <a:latin typeface="Calibri"/>
                <a:ea typeface="Calibri"/>
                <a:cs typeface="Calibri"/>
                <a:sym typeface="Calibri"/>
              </a:rPr>
              <a:t>Il renseigne correctement la fiche</a:t>
            </a:r>
            <a:r>
              <a:rPr lang="fr-FR" sz="2000" b="0" i="0" u="none" strike="noStrike" cap="none" dirty="0">
                <a:solidFill>
                  <a:schemeClr val="dk1"/>
                </a:solidFill>
                <a:latin typeface="Calibri"/>
                <a:ea typeface="Calibri"/>
                <a:cs typeface="Calibri"/>
                <a:sym typeface="Calibri"/>
              </a:rPr>
              <a:t> les pénalités, leur nature (les justifications).</a:t>
            </a:r>
            <a:endParaRPr sz="2000" b="1" i="1" u="none" strike="noStrike" cap="none" dirty="0">
              <a:solidFill>
                <a:schemeClr val="dk1"/>
              </a:solidFill>
              <a:latin typeface="Calibri"/>
              <a:ea typeface="Calibri"/>
              <a:cs typeface="Calibri"/>
              <a:sym typeface="Calibri"/>
            </a:endParaRPr>
          </a:p>
          <a:p>
            <a:pPr marL="814388" marR="0" lvl="2" indent="-128587" algn="just" rtl="0">
              <a:spcBef>
                <a:spcPts val="563"/>
              </a:spcBef>
              <a:spcAft>
                <a:spcPts val="0"/>
              </a:spcAft>
              <a:buNone/>
            </a:pPr>
            <a:r>
              <a:rPr lang="fr-FR" sz="2000" b="1" i="1" u="none" strike="noStrike" cap="none" dirty="0">
                <a:solidFill>
                  <a:schemeClr val="dk1"/>
                </a:solidFill>
                <a:latin typeface="Calibri"/>
                <a:ea typeface="Calibri"/>
                <a:cs typeface="Calibri"/>
                <a:sym typeface="Calibri"/>
              </a:rPr>
              <a:t> Toutes les pénalités doivent être justifiées et circonstanciées</a:t>
            </a:r>
            <a:endParaRPr sz="2000" b="1" i="0" u="none" strike="noStrike" cap="none" dirty="0">
              <a:solidFill>
                <a:schemeClr val="dk1"/>
              </a:solidFill>
              <a:latin typeface="Calibri"/>
              <a:ea typeface="Calibri"/>
              <a:cs typeface="Calibri"/>
              <a:sym typeface="Calibri"/>
            </a:endParaRPr>
          </a:p>
          <a:p>
            <a:pPr marL="128588" marR="0" lvl="0" indent="-128588" algn="just" rtl="0">
              <a:spcBef>
                <a:spcPts val="563"/>
              </a:spcBef>
              <a:spcAft>
                <a:spcPts val="0"/>
              </a:spcAft>
              <a:buClr>
                <a:schemeClr val="dk1"/>
              </a:buClr>
              <a:buSzPts val="2000"/>
              <a:buFont typeface="Arial"/>
              <a:buChar char="•"/>
            </a:pPr>
            <a:r>
              <a:rPr lang="fr-FR" sz="2000" b="1" i="0" u="none" strike="noStrike" cap="none" dirty="0">
                <a:solidFill>
                  <a:schemeClr val="dk1"/>
                </a:solidFill>
                <a:latin typeface="Calibri"/>
                <a:ea typeface="Calibri"/>
                <a:cs typeface="Calibri"/>
                <a:sym typeface="Calibri"/>
              </a:rPr>
              <a:t>Il note: la</a:t>
            </a:r>
            <a:r>
              <a:rPr lang="fr-FR" sz="2000" b="0" i="0" u="none" strike="noStrike" cap="none" dirty="0">
                <a:solidFill>
                  <a:schemeClr val="dk1"/>
                </a:solidFill>
                <a:latin typeface="Calibri"/>
                <a:ea typeface="Calibri"/>
                <a:cs typeface="Calibri"/>
                <a:sym typeface="Calibri"/>
              </a:rPr>
              <a:t> </a:t>
            </a:r>
            <a:r>
              <a:rPr lang="fr-FR" sz="2000" b="1" i="0" u="none" strike="noStrike" cap="none" dirty="0">
                <a:solidFill>
                  <a:schemeClr val="dk1"/>
                </a:solidFill>
                <a:latin typeface="Calibri"/>
                <a:ea typeface="Calibri"/>
                <a:cs typeface="Calibri"/>
                <a:sym typeface="Calibri"/>
              </a:rPr>
              <a:t>gêne</a:t>
            </a:r>
            <a:r>
              <a:rPr lang="fr-FR" sz="2000" b="0" i="0" u="none" strike="noStrike" cap="none" dirty="0">
                <a:solidFill>
                  <a:schemeClr val="dk1"/>
                </a:solidFill>
                <a:latin typeface="Calibri"/>
                <a:ea typeface="Calibri"/>
                <a:cs typeface="Calibri"/>
                <a:sym typeface="Calibri"/>
              </a:rPr>
              <a:t> qu’aurait pu subir un concurrent ainsi que les      circonstances</a:t>
            </a:r>
            <a:endParaRPr dirty="0"/>
          </a:p>
          <a:p>
            <a:pPr marL="128588" marR="0" lvl="0" indent="-128588" algn="just" rtl="0">
              <a:spcBef>
                <a:spcPts val="563"/>
              </a:spcBef>
              <a:spcAft>
                <a:spcPts val="0"/>
              </a:spcAft>
              <a:buNone/>
            </a:pPr>
            <a:r>
              <a:rPr lang="fr-FR" sz="2000" b="0" i="0" u="none" strike="noStrike" cap="none" dirty="0">
                <a:solidFill>
                  <a:schemeClr val="dk1"/>
                </a:solidFill>
                <a:latin typeface="Calibri"/>
                <a:ea typeface="Calibri"/>
                <a:cs typeface="Calibri"/>
                <a:sym typeface="Calibri"/>
              </a:rPr>
              <a:t>		- </a:t>
            </a:r>
            <a:r>
              <a:rPr lang="fr-FR" sz="2000" b="1" i="0" u="none" strike="noStrike" cap="none" dirty="0">
                <a:solidFill>
                  <a:schemeClr val="dk1"/>
                </a:solidFill>
                <a:latin typeface="Calibri"/>
                <a:ea typeface="Calibri"/>
                <a:cs typeface="Calibri"/>
                <a:sym typeface="Calibri"/>
              </a:rPr>
              <a:t>les événements fortuits</a:t>
            </a:r>
            <a:r>
              <a:rPr lang="fr-FR" sz="2000" b="0" i="0" u="none" strike="noStrike" cap="none" dirty="0">
                <a:solidFill>
                  <a:schemeClr val="dk1"/>
                </a:solidFill>
                <a:latin typeface="Calibri"/>
                <a:ea typeface="Calibri"/>
                <a:cs typeface="Calibri"/>
                <a:sym typeface="Calibri"/>
              </a:rPr>
              <a:t> qui peuvent perturber la course en indiquant, le cas échéant, le numéro de dossard à partir duquel les concurrents subissent un préjudice sportif, </a:t>
            </a:r>
            <a:r>
              <a:rPr lang="fr-FR" sz="2000" b="1" i="0" u="none" strike="noStrike" cap="none" dirty="0">
                <a:solidFill>
                  <a:schemeClr val="dk1"/>
                </a:solidFill>
                <a:latin typeface="Calibri"/>
                <a:ea typeface="Calibri"/>
                <a:cs typeface="Calibri"/>
                <a:sym typeface="Calibri"/>
              </a:rPr>
              <a:t>les aides extérieures</a:t>
            </a:r>
            <a:r>
              <a:rPr lang="fr-FR" sz="2000" b="0" i="0" u="none" strike="noStrike" cap="none" dirty="0">
                <a:solidFill>
                  <a:schemeClr val="dk1"/>
                </a:solidFill>
                <a:latin typeface="Calibri"/>
                <a:ea typeface="Calibri"/>
                <a:cs typeface="Calibri"/>
                <a:sym typeface="Calibri"/>
              </a:rPr>
              <a:t>. (niveau d’eau, porte cassée, hauteur de fiche changée….)</a:t>
            </a:r>
            <a:endParaRPr dirty="0"/>
          </a:p>
          <a:p>
            <a:pPr marL="385763" marR="0" lvl="1" indent="-128588" algn="just" rtl="0">
              <a:spcBef>
                <a:spcPts val="563"/>
              </a:spcBef>
              <a:spcAft>
                <a:spcPts val="0"/>
              </a:spcAft>
              <a:buNone/>
            </a:pPr>
            <a:r>
              <a:rPr lang="fr-FR" sz="2000" b="1" i="0" u="none" strike="noStrike" cap="none" dirty="0">
                <a:solidFill>
                  <a:schemeClr val="dk1"/>
                </a:solidFill>
                <a:latin typeface="Calibri"/>
                <a:ea typeface="Calibri"/>
                <a:cs typeface="Calibri"/>
                <a:sym typeface="Calibri"/>
              </a:rPr>
              <a:t>        - Le dessalage</a:t>
            </a:r>
            <a:endParaRPr sz="2000" b="0" i="0" u="none" strike="noStrike" cap="none" dirty="0">
              <a:solidFill>
                <a:schemeClr val="dk1"/>
              </a:solidFill>
              <a:latin typeface="Calibri"/>
              <a:ea typeface="Calibri"/>
              <a:cs typeface="Calibri"/>
              <a:sym typeface="Calibri"/>
            </a:endParaRPr>
          </a:p>
          <a:p>
            <a:pPr marL="42863" marR="0" lvl="0" indent="-42863" algn="l" rtl="0">
              <a:spcBef>
                <a:spcPts val="281"/>
              </a:spcBef>
              <a:spcAft>
                <a:spcPts val="0"/>
              </a:spcAft>
              <a:buClr>
                <a:schemeClr val="dk1"/>
              </a:buClr>
              <a:buSzPts val="2000"/>
              <a:buFont typeface="Arial"/>
              <a:buChar char="–"/>
            </a:pPr>
            <a:r>
              <a:rPr lang="fr-FR" sz="2000" b="0" i="0" u="none" strike="noStrike" cap="none" dirty="0">
                <a:solidFill>
                  <a:schemeClr val="dk1"/>
                </a:solidFill>
                <a:latin typeface="Calibri"/>
                <a:ea typeface="Calibri"/>
                <a:cs typeface="Calibri"/>
                <a:sym typeface="Calibri"/>
              </a:rPr>
              <a:t>NB: Le vent n’est pas un élément modérateur : c’est au compétiteur à adapter sa navigation en fonction des éléments naturels et imprévisibles</a:t>
            </a:r>
            <a:endParaRPr dirty="0"/>
          </a:p>
          <a:p>
            <a:pPr marL="128588" marR="0" lvl="0" indent="-1587" algn="l" rtl="0">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p:nvPr/>
        </p:nvSpPr>
        <p:spPr>
          <a:xfrm>
            <a:off x="1190480" y="1294228"/>
            <a:ext cx="7658098" cy="4706523"/>
          </a:xfrm>
          <a:prstGeom prst="rect">
            <a:avLst/>
          </a:prstGeom>
          <a:noFill/>
          <a:ln>
            <a:noFill/>
          </a:ln>
        </p:spPr>
        <p:txBody>
          <a:bodyPr spcFirstLastPara="1" wrap="square" lIns="91425" tIns="45700" rIns="91425" bIns="45700" anchor="t" anchorCtr="0">
            <a:noAutofit/>
          </a:bodyPr>
          <a:lstStyle/>
          <a:p>
            <a:pPr marL="257175" marR="0" lvl="0" indent="-257175" algn="just" rtl="0">
              <a:lnSpc>
                <a:spcPct val="80000"/>
              </a:lnSpc>
              <a:spcBef>
                <a:spcPts val="0"/>
              </a:spcBef>
              <a:spcAft>
                <a:spcPts val="0"/>
              </a:spcAft>
              <a:buClr>
                <a:schemeClr val="dk1"/>
              </a:buClr>
              <a:buSzPts val="2000"/>
              <a:buFont typeface="Arial"/>
              <a:buChar char="•"/>
            </a:pPr>
            <a:r>
              <a:rPr lang="fr-FR" sz="2000" b="1" i="0" u="none" strike="noStrike" cap="none" dirty="0">
                <a:solidFill>
                  <a:schemeClr val="dk1"/>
                </a:solidFill>
                <a:latin typeface="Calibri"/>
                <a:ea typeface="Calibri"/>
                <a:cs typeface="Calibri"/>
                <a:sym typeface="Calibri"/>
              </a:rPr>
              <a:t>Il signale et transmet aux juges </a:t>
            </a:r>
            <a:r>
              <a:rPr lang="fr-FR" sz="2000" b="0" i="0" u="none" strike="noStrike" cap="none" dirty="0">
                <a:solidFill>
                  <a:schemeClr val="dk1"/>
                </a:solidFill>
                <a:latin typeface="Calibri"/>
                <a:ea typeface="Calibri"/>
                <a:cs typeface="Calibri"/>
                <a:sym typeface="Calibri"/>
              </a:rPr>
              <a:t>de transmission les pénalités en utilisant les signes conventionnels ou autre moyen mis à sa disposition</a:t>
            </a:r>
            <a:endParaRPr dirty="0"/>
          </a:p>
          <a:p>
            <a:pPr marL="0" marR="0" lvl="0" indent="0" algn="just" rtl="0">
              <a:lnSpc>
                <a:spcPct val="80000"/>
              </a:lnSpc>
              <a:spcBef>
                <a:spcPts val="400"/>
              </a:spcBef>
              <a:spcAft>
                <a:spcPts val="0"/>
              </a:spcAft>
              <a:buNone/>
            </a:pPr>
            <a:endParaRPr sz="2000" b="0" i="0" u="none" strike="noStrike" cap="none" dirty="0">
              <a:solidFill>
                <a:schemeClr val="dk1"/>
              </a:solidFill>
              <a:latin typeface="Calibri"/>
              <a:ea typeface="Calibri"/>
              <a:cs typeface="Calibri"/>
              <a:sym typeface="Calibri"/>
            </a:endParaRPr>
          </a:p>
          <a:p>
            <a:pPr marL="227410" marR="0" lvl="0" indent="-227410" algn="just" rtl="0">
              <a:lnSpc>
                <a:spcPct val="80000"/>
              </a:lnSpc>
              <a:spcBef>
                <a:spcPts val="400"/>
              </a:spcBef>
              <a:spcAft>
                <a:spcPts val="0"/>
              </a:spcAft>
              <a:buClr>
                <a:schemeClr val="dk1"/>
              </a:buClr>
              <a:buSzPts val="2000"/>
              <a:buFont typeface="Arial"/>
              <a:buChar char="•"/>
            </a:pPr>
            <a:r>
              <a:rPr lang="fr-FR" sz="2000" b="0" i="0" u="none" strike="noStrike" cap="none" dirty="0">
                <a:solidFill>
                  <a:schemeClr val="dk1"/>
                </a:solidFill>
                <a:latin typeface="Calibri"/>
                <a:ea typeface="Calibri"/>
                <a:cs typeface="Calibri"/>
                <a:sym typeface="Calibri"/>
              </a:rPr>
              <a:t>En cas d’enquête menée par le Juge arbitre ou juge arbitre adjoint, il répond aux demandes en fonction de ses notes</a:t>
            </a:r>
            <a:endParaRPr dirty="0"/>
          </a:p>
          <a:p>
            <a:pPr marL="227410" marR="0" lvl="0" indent="-100410" algn="just" rtl="0">
              <a:lnSpc>
                <a:spcPct val="80000"/>
              </a:lnSpc>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27410" marR="0" lvl="0" indent="-227410" algn="just" rtl="0">
              <a:lnSpc>
                <a:spcPct val="80000"/>
              </a:lnSpc>
              <a:spcBef>
                <a:spcPts val="400"/>
              </a:spcBef>
              <a:spcAft>
                <a:spcPts val="0"/>
              </a:spcAft>
              <a:buClr>
                <a:schemeClr val="dk1"/>
              </a:buClr>
              <a:buSzPts val="2000"/>
              <a:buFont typeface="Arial"/>
              <a:buChar char="•"/>
            </a:pPr>
            <a:r>
              <a:rPr lang="fr-FR" sz="2000" b="0" i="0" u="none" strike="noStrike" cap="none" dirty="0">
                <a:solidFill>
                  <a:schemeClr val="dk1"/>
                </a:solidFill>
                <a:latin typeface="Calibri"/>
                <a:ea typeface="Calibri"/>
                <a:cs typeface="Calibri"/>
                <a:sym typeface="Calibri"/>
              </a:rPr>
              <a:t>Un juge de portes, selon son placement et la position des portes peut se voir assigner par le JA la responsabilité de la décision finale du jugement d’une ou plusieurs portes. Il prend alors le statut de juge premier. </a:t>
            </a:r>
            <a:endParaRPr dirty="0"/>
          </a:p>
          <a:p>
            <a:pPr marL="227410" marR="0" lvl="0" indent="-100410" algn="just" rtl="0">
              <a:lnSpc>
                <a:spcPct val="80000"/>
              </a:lnSpc>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27410" marR="0" lvl="0" indent="-227410" algn="just" rtl="0">
              <a:lnSpc>
                <a:spcPct val="80000"/>
              </a:lnSpc>
              <a:spcBef>
                <a:spcPts val="400"/>
              </a:spcBef>
              <a:spcAft>
                <a:spcPts val="0"/>
              </a:spcAft>
              <a:buClr>
                <a:schemeClr val="dk1"/>
              </a:buClr>
              <a:buSzPts val="2000"/>
              <a:buFont typeface="Arial"/>
              <a:buChar char="•"/>
            </a:pPr>
            <a:r>
              <a:rPr lang="fr-FR" sz="2000" b="0" i="0" u="none" strike="noStrike" cap="none" dirty="0">
                <a:solidFill>
                  <a:schemeClr val="dk1"/>
                </a:solidFill>
                <a:latin typeface="Calibri"/>
                <a:ea typeface="Calibri"/>
                <a:cs typeface="Calibri"/>
                <a:sym typeface="Calibri"/>
              </a:rPr>
              <a:t>Sa décision finale doit prendre en compte les observations des juges adjacents qui parfois peuvent être mieux placés pour une négociation particulière.</a:t>
            </a:r>
            <a:endParaRPr dirty="0"/>
          </a:p>
          <a:p>
            <a:pPr marL="227410" marR="0" lvl="0" indent="-100410" algn="just" rtl="0">
              <a:lnSpc>
                <a:spcPct val="80000"/>
              </a:lnSpc>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27410" marR="0" lvl="0" indent="-227410" algn="just" rtl="0">
              <a:lnSpc>
                <a:spcPct val="80000"/>
              </a:lnSpc>
              <a:spcBef>
                <a:spcPts val="400"/>
              </a:spcBef>
              <a:spcAft>
                <a:spcPts val="0"/>
              </a:spcAft>
              <a:buClr>
                <a:schemeClr val="dk1"/>
              </a:buClr>
              <a:buSzPts val="2000"/>
              <a:buFont typeface="Arial"/>
              <a:buChar char="•"/>
            </a:pPr>
            <a:r>
              <a:rPr lang="fr-FR" sz="2000" b="0" i="0" u="none" strike="noStrike" cap="none" dirty="0">
                <a:solidFill>
                  <a:schemeClr val="dk1"/>
                </a:solidFill>
                <a:latin typeface="Calibri"/>
                <a:ea typeface="Calibri"/>
                <a:cs typeface="Calibri"/>
                <a:sym typeface="Calibri"/>
              </a:rPr>
              <a:t>Il n’est pas dans les attributions du juge de transmission de modifier la décision du juge premier,  mais bien d’enregistrer, noter et transmettre cette décision au secrétariat</a:t>
            </a:r>
            <a:endParaRPr dirty="0"/>
          </a:p>
          <a:p>
            <a:pPr marL="227410" marR="0" lvl="0" indent="-100410" algn="just" rtl="0">
              <a:lnSpc>
                <a:spcPct val="80000"/>
              </a:lnSpc>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80000"/>
              </a:lnSpc>
              <a:spcBef>
                <a:spcPts val="36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334" name="Google Shape;334;p16"/>
          <p:cNvSpPr txBox="1">
            <a:spLocks noGrp="1"/>
          </p:cNvSpPr>
          <p:nvPr>
            <p:ph type="title"/>
          </p:nvPr>
        </p:nvSpPr>
        <p:spPr>
          <a:xfrm>
            <a:off x="1026942" y="98474"/>
            <a:ext cx="6631158" cy="1195754"/>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fr-FR" sz="4000">
                <a:solidFill>
                  <a:schemeClr val="dk2"/>
                </a:solidFill>
              </a:rPr>
              <a:t>Les Tâches du Juge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7"/>
          <p:cNvSpPr/>
          <p:nvPr/>
        </p:nvSpPr>
        <p:spPr>
          <a:xfrm>
            <a:off x="1111349" y="112543"/>
            <a:ext cx="6236508" cy="1364566"/>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0" i="0" u="none" strike="noStrike" cap="none">
                <a:solidFill>
                  <a:schemeClr val="dk2"/>
                </a:solidFill>
                <a:latin typeface="Calibri"/>
                <a:ea typeface="Calibri"/>
                <a:cs typeface="Calibri"/>
                <a:sym typeface="Calibri"/>
              </a:rPr>
              <a:t>Les Ressources à Disposition du Juge</a:t>
            </a:r>
            <a:endParaRPr/>
          </a:p>
        </p:txBody>
      </p:sp>
      <p:grpSp>
        <p:nvGrpSpPr>
          <p:cNvPr id="340" name="Google Shape;340;p17"/>
          <p:cNvGrpSpPr/>
          <p:nvPr/>
        </p:nvGrpSpPr>
        <p:grpSpPr>
          <a:xfrm>
            <a:off x="1280161" y="1483011"/>
            <a:ext cx="7540282" cy="5256543"/>
            <a:chOff x="0" y="5902"/>
            <a:chExt cx="7540282" cy="5256543"/>
          </a:xfrm>
        </p:grpSpPr>
        <p:sp>
          <p:nvSpPr>
            <p:cNvPr id="341" name="Google Shape;341;p17"/>
            <p:cNvSpPr/>
            <p:nvPr/>
          </p:nvSpPr>
          <p:spPr>
            <a:xfrm>
              <a:off x="0" y="382454"/>
              <a:ext cx="7540282" cy="277200"/>
            </a:xfrm>
            <a:prstGeom prst="rect">
              <a:avLst/>
            </a:prstGeom>
            <a:solidFill>
              <a:srgbClr val="CFD7E7">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317737" y="5902"/>
              <a:ext cx="7222255" cy="538911"/>
            </a:xfrm>
            <a:prstGeom prst="roundRect">
              <a:avLst>
                <a:gd name="adj" fmla="val 16667"/>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txBox="1"/>
            <p:nvPr/>
          </p:nvSpPr>
          <p:spPr>
            <a:xfrm>
              <a:off x="344044" y="32209"/>
              <a:ext cx="7169641" cy="486297"/>
            </a:xfrm>
            <a:prstGeom prst="rect">
              <a:avLst/>
            </a:prstGeom>
            <a:noFill/>
            <a:ln>
              <a:noFill/>
            </a:ln>
          </p:spPr>
          <p:txBody>
            <a:bodyPr spcFirstLastPara="1" wrap="square" lIns="199500" tIns="0" rIns="1995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fr-FR" sz="2000" b="0" i="0" u="none" strike="noStrike" cap="none">
                  <a:solidFill>
                    <a:schemeClr val="dk1"/>
                  </a:solidFill>
                  <a:latin typeface="Calibri"/>
                  <a:ea typeface="Calibri"/>
                  <a:cs typeface="Calibri"/>
                  <a:sym typeface="Calibri"/>
                </a:rPr>
                <a:t>Les formations initiales et les recyclages</a:t>
              </a:r>
              <a:endParaRPr>
                <a:solidFill>
                  <a:schemeClr val="dk1"/>
                </a:solidFill>
              </a:endParaRPr>
            </a:p>
          </p:txBody>
        </p:sp>
        <p:sp>
          <p:nvSpPr>
            <p:cNvPr id="344" name="Google Shape;344;p17"/>
            <p:cNvSpPr/>
            <p:nvPr/>
          </p:nvSpPr>
          <p:spPr>
            <a:xfrm>
              <a:off x="0" y="1663102"/>
              <a:ext cx="7540282" cy="277200"/>
            </a:xfrm>
            <a:prstGeom prst="rect">
              <a:avLst/>
            </a:prstGeom>
            <a:solidFill>
              <a:srgbClr val="CFD7E7">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320682" y="719054"/>
              <a:ext cx="7217148" cy="1106408"/>
            </a:xfrm>
            <a:prstGeom prst="roundRect">
              <a:avLst>
                <a:gd name="adj" fmla="val 16667"/>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txBox="1"/>
            <p:nvPr/>
          </p:nvSpPr>
          <p:spPr>
            <a:xfrm>
              <a:off x="374692" y="773064"/>
              <a:ext cx="7109128" cy="998388"/>
            </a:xfrm>
            <a:prstGeom prst="rect">
              <a:avLst/>
            </a:prstGeom>
            <a:noFill/>
            <a:ln>
              <a:noFill/>
            </a:ln>
          </p:spPr>
          <p:txBody>
            <a:bodyPr spcFirstLastPara="1" wrap="square" lIns="199500" tIns="0" rIns="1995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fr-FR" sz="2000" b="0" i="0" u="none" strike="noStrike" cap="none">
                  <a:solidFill>
                    <a:schemeClr val="dk1"/>
                  </a:solidFill>
                  <a:latin typeface="Calibri"/>
                  <a:ea typeface="Calibri"/>
                  <a:cs typeface="Calibri"/>
                  <a:sym typeface="Calibri"/>
                </a:rPr>
                <a:t>Les annexes slalom publiées sur le site fédéral (elles résument les particularités et changements de l’animation nationale pour l’année sportive en cours)</a:t>
              </a:r>
              <a:endParaRPr>
                <a:solidFill>
                  <a:schemeClr val="dk1"/>
                </a:solidFill>
              </a:endParaRPr>
            </a:p>
          </p:txBody>
        </p:sp>
        <p:sp>
          <p:nvSpPr>
            <p:cNvPr id="347" name="Google Shape;347;p17"/>
            <p:cNvSpPr/>
            <p:nvPr/>
          </p:nvSpPr>
          <p:spPr>
            <a:xfrm>
              <a:off x="0" y="2599597"/>
              <a:ext cx="7540282" cy="277200"/>
            </a:xfrm>
            <a:prstGeom prst="rect">
              <a:avLst/>
            </a:prstGeom>
            <a:solidFill>
              <a:srgbClr val="CFD7E7">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320682" y="1999702"/>
              <a:ext cx="7217148" cy="762254"/>
            </a:xfrm>
            <a:prstGeom prst="roundRect">
              <a:avLst>
                <a:gd name="adj" fmla="val 16667"/>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txBox="1"/>
            <p:nvPr/>
          </p:nvSpPr>
          <p:spPr>
            <a:xfrm>
              <a:off x="357892" y="2036912"/>
              <a:ext cx="7142728" cy="687834"/>
            </a:xfrm>
            <a:prstGeom prst="rect">
              <a:avLst/>
            </a:prstGeom>
            <a:noFill/>
            <a:ln>
              <a:noFill/>
            </a:ln>
          </p:spPr>
          <p:txBody>
            <a:bodyPr spcFirstLastPara="1" wrap="square" lIns="199500" tIns="0" rIns="1995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fr-FR" sz="2000" b="0" i="0" u="none" strike="noStrike" cap="none">
                  <a:solidFill>
                    <a:schemeClr val="dk1"/>
                  </a:solidFill>
                  <a:latin typeface="Calibri"/>
                  <a:ea typeface="Calibri"/>
                  <a:cs typeface="Calibri"/>
                  <a:sym typeface="Calibri"/>
                </a:rPr>
                <a:t>Le (la) responsable du « jugement » de la commission nationale slalom,(Lien sur site fédéral), ou régionale </a:t>
              </a:r>
              <a:endParaRPr>
                <a:solidFill>
                  <a:schemeClr val="dk1"/>
                </a:solidFill>
              </a:endParaRPr>
            </a:p>
          </p:txBody>
        </p:sp>
        <p:sp>
          <p:nvSpPr>
            <p:cNvPr id="350" name="Google Shape;350;p17"/>
            <p:cNvSpPr/>
            <p:nvPr/>
          </p:nvSpPr>
          <p:spPr>
            <a:xfrm>
              <a:off x="0" y="3312748"/>
              <a:ext cx="7540282" cy="277200"/>
            </a:xfrm>
            <a:prstGeom prst="rect">
              <a:avLst/>
            </a:prstGeom>
            <a:solidFill>
              <a:srgbClr val="CFD7E7">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20682" y="2936197"/>
              <a:ext cx="7217148" cy="538911"/>
            </a:xfrm>
            <a:prstGeom prst="roundRect">
              <a:avLst>
                <a:gd name="adj" fmla="val 16667"/>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txBox="1"/>
            <p:nvPr/>
          </p:nvSpPr>
          <p:spPr>
            <a:xfrm>
              <a:off x="346989" y="2943892"/>
              <a:ext cx="7164600" cy="486300"/>
            </a:xfrm>
            <a:prstGeom prst="rect">
              <a:avLst/>
            </a:prstGeom>
            <a:noFill/>
            <a:ln>
              <a:noFill/>
            </a:ln>
          </p:spPr>
          <p:txBody>
            <a:bodyPr spcFirstLastPara="1" wrap="square" lIns="199500" tIns="0" rIns="1995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fr-FR" sz="2000" b="0" i="0" u="none" strike="noStrike" cap="none">
                  <a:solidFill>
                    <a:schemeClr val="dk1"/>
                  </a:solidFill>
                  <a:latin typeface="Calibri"/>
                  <a:ea typeface="Calibri"/>
                  <a:cs typeface="Calibri"/>
                  <a:sym typeface="Calibri"/>
                </a:rPr>
                <a:t>Les juges arbitres sur les courses</a:t>
              </a:r>
              <a:endParaRPr>
                <a:solidFill>
                  <a:schemeClr val="dk1"/>
                </a:solidFill>
              </a:endParaRPr>
            </a:p>
          </p:txBody>
        </p:sp>
        <p:sp>
          <p:nvSpPr>
            <p:cNvPr id="353" name="Google Shape;353;p17"/>
            <p:cNvSpPr/>
            <p:nvPr/>
          </p:nvSpPr>
          <p:spPr>
            <a:xfrm>
              <a:off x="0" y="4272093"/>
              <a:ext cx="7540282" cy="277200"/>
            </a:xfrm>
            <a:prstGeom prst="rect">
              <a:avLst/>
            </a:prstGeom>
            <a:solidFill>
              <a:srgbClr val="CFD7E7">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320682" y="3649348"/>
              <a:ext cx="7217148" cy="785104"/>
            </a:xfrm>
            <a:prstGeom prst="roundRect">
              <a:avLst>
                <a:gd name="adj" fmla="val 16667"/>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txBox="1"/>
            <p:nvPr/>
          </p:nvSpPr>
          <p:spPr>
            <a:xfrm>
              <a:off x="358608" y="3745099"/>
              <a:ext cx="7140600" cy="708600"/>
            </a:xfrm>
            <a:prstGeom prst="rect">
              <a:avLst/>
            </a:prstGeom>
            <a:noFill/>
            <a:ln>
              <a:noFill/>
            </a:ln>
          </p:spPr>
          <p:txBody>
            <a:bodyPr spcFirstLastPara="1" wrap="square" lIns="199500" tIns="0" rIns="1995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fr-FR" sz="2000" b="0" i="0" u="none" strike="noStrike" cap="none">
                  <a:solidFill>
                    <a:schemeClr val="dk1"/>
                  </a:solidFill>
                  <a:latin typeface="Calibri"/>
                  <a:ea typeface="Calibri"/>
                  <a:cs typeface="Calibri"/>
                  <a:sym typeface="Calibri"/>
                </a:rPr>
                <a:t>La réunion des juges de portes avant les courses / Vos collègues sur le bassin</a:t>
              </a:r>
              <a:endParaRPr>
                <a:solidFill>
                  <a:schemeClr val="dk1"/>
                </a:solidFill>
              </a:endParaRPr>
            </a:p>
          </p:txBody>
        </p:sp>
        <p:sp>
          <p:nvSpPr>
            <p:cNvPr id="356" name="Google Shape;356;p17"/>
            <p:cNvSpPr/>
            <p:nvPr/>
          </p:nvSpPr>
          <p:spPr>
            <a:xfrm>
              <a:off x="0" y="4985245"/>
              <a:ext cx="7540282" cy="277200"/>
            </a:xfrm>
            <a:prstGeom prst="rect">
              <a:avLst/>
            </a:prstGeom>
            <a:solidFill>
              <a:srgbClr val="CFD7E7">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320682" y="4608693"/>
              <a:ext cx="7217148" cy="538911"/>
            </a:xfrm>
            <a:prstGeom prst="roundRect">
              <a:avLst>
                <a:gd name="adj" fmla="val 16667"/>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txBox="1"/>
            <p:nvPr/>
          </p:nvSpPr>
          <p:spPr>
            <a:xfrm>
              <a:off x="346989" y="4635000"/>
              <a:ext cx="7164534" cy="486297"/>
            </a:xfrm>
            <a:prstGeom prst="rect">
              <a:avLst/>
            </a:prstGeom>
            <a:noFill/>
            <a:ln>
              <a:noFill/>
            </a:ln>
          </p:spPr>
          <p:txBody>
            <a:bodyPr spcFirstLastPara="1" wrap="square" lIns="199500" tIns="0" rIns="19950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fr-FR" sz="2000" b="0" i="0" u="none" strike="noStrike" cap="none">
                  <a:solidFill>
                    <a:schemeClr val="dk1"/>
                  </a:solidFill>
                  <a:latin typeface="Calibri"/>
                  <a:ea typeface="Calibri"/>
                  <a:cs typeface="Calibri"/>
                  <a:sym typeface="Calibri"/>
                </a:rPr>
                <a:t>Les documents mis en place sur le site FFCK Slalom</a:t>
              </a:r>
              <a:endParaRPr>
                <a:solidFill>
                  <a:schemeClr val="dk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txBox="1"/>
          <p:nvPr/>
        </p:nvSpPr>
        <p:spPr>
          <a:xfrm>
            <a:off x="1391478" y="182880"/>
            <a:ext cx="4373219" cy="573892"/>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3600" b="0" i="0" u="none" strike="noStrike" cap="none">
                <a:solidFill>
                  <a:schemeClr val="dk2"/>
                </a:solidFill>
                <a:latin typeface="Calibri"/>
                <a:ea typeface="Calibri"/>
                <a:cs typeface="Calibri"/>
                <a:sym typeface="Calibri"/>
              </a:rPr>
              <a:t>Le Règlement slalom</a:t>
            </a:r>
            <a:endParaRPr/>
          </a:p>
        </p:txBody>
      </p:sp>
      <p:pic>
        <p:nvPicPr>
          <p:cNvPr id="364" name="Google Shape;364;p18"/>
          <p:cNvPicPr preferRelativeResize="0"/>
          <p:nvPr/>
        </p:nvPicPr>
        <p:blipFill rotWithShape="1">
          <a:blip r:embed="rId3">
            <a:alphaModFix/>
          </a:blip>
          <a:srcRect/>
          <a:stretch/>
        </p:blipFill>
        <p:spPr>
          <a:xfrm>
            <a:off x="1000993" y="1065475"/>
            <a:ext cx="3877724" cy="5263762"/>
          </a:xfrm>
          <a:prstGeom prst="rect">
            <a:avLst/>
          </a:prstGeom>
          <a:noFill/>
          <a:ln>
            <a:noFill/>
          </a:ln>
        </p:spPr>
      </p:pic>
      <p:sp>
        <p:nvSpPr>
          <p:cNvPr id="365" name="Google Shape;365;p18"/>
          <p:cNvSpPr txBox="1"/>
          <p:nvPr/>
        </p:nvSpPr>
        <p:spPr>
          <a:xfrm>
            <a:off x="4878718" y="1789043"/>
            <a:ext cx="3877724" cy="51706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000" b="1" i="0" u="none" strike="noStrike" cap="none">
                <a:solidFill>
                  <a:srgbClr val="0070C0"/>
                </a:solidFill>
                <a:latin typeface="Calibri"/>
                <a:ea typeface="Calibri"/>
                <a:cs typeface="Calibri"/>
                <a:sym typeface="Calibri"/>
              </a:rPr>
              <a:t>Le Tracé </a:t>
            </a:r>
            <a:endParaRPr/>
          </a:p>
          <a:p>
            <a:pPr marL="0" marR="0" lvl="0" indent="0" algn="just" rtl="0">
              <a:spcBef>
                <a:spcPts val="0"/>
              </a:spcBef>
              <a:spcAft>
                <a:spcPts val="0"/>
              </a:spcAft>
              <a:buNone/>
            </a:pPr>
            <a:endParaRPr sz="1400" b="1" i="0" u="none" strike="noStrike" cap="none">
              <a:solidFill>
                <a:srgbClr val="0070C0"/>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Noto Sans Symbols"/>
              <a:buChar char="⮚"/>
            </a:pPr>
            <a:r>
              <a:rPr lang="fr-FR" sz="1600" b="0" i="0" u="none" strike="noStrike" cap="none">
                <a:solidFill>
                  <a:schemeClr val="dk1"/>
                </a:solidFill>
                <a:latin typeface="Calibri"/>
                <a:ea typeface="Calibri"/>
                <a:cs typeface="Calibri"/>
                <a:sym typeface="Calibri"/>
              </a:rPr>
              <a:t>Le parcours de slalom, d’une longueur de 150m à 400m maximum de la ligne de départ à la ligne d’arrivée, comprend 18 à 25 portes dont 6 ou 8 sont à franchir dans le sens inverse du courant. Le tracé est conçu pour offrir les mêmes conditions de navigation aux athlètes bordés droit ou gauche en C1 et C2.</a:t>
            </a:r>
            <a:endParaRPr/>
          </a:p>
          <a:p>
            <a:pPr marL="0" marR="0" lvl="0" indent="0" algn="just"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Noto Sans Symbols"/>
              <a:buChar char="⮚"/>
            </a:pPr>
            <a:r>
              <a:rPr lang="fr-FR" sz="1600" b="0" i="0" u="none" strike="noStrike" cap="none">
                <a:solidFill>
                  <a:schemeClr val="dk1"/>
                </a:solidFill>
                <a:latin typeface="Calibri"/>
                <a:ea typeface="Calibri"/>
                <a:cs typeface="Calibri"/>
                <a:sym typeface="Calibri"/>
              </a:rPr>
              <a:t>La dernière porte est située entre 15 m et 25 m de la ligne d'arrivée. </a:t>
            </a:r>
            <a:endParaRPr/>
          </a:p>
          <a:p>
            <a:pPr marL="0" marR="0" lvl="0" indent="0" algn="just"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Noto Sans Symbols"/>
              <a:buChar char="⮚"/>
            </a:pPr>
            <a:r>
              <a:rPr lang="fr-FR" sz="1600" b="0" i="0" u="none" strike="noStrike" cap="none">
                <a:solidFill>
                  <a:schemeClr val="dk1"/>
                </a:solidFill>
                <a:latin typeface="Calibri"/>
                <a:ea typeface="Calibri"/>
                <a:cs typeface="Calibri"/>
                <a:sym typeface="Calibri"/>
              </a:rPr>
              <a:t>Le temps pour la meilleure embarcation de la course devrait se rapprocher de 95 secondes</a:t>
            </a:r>
            <a:endParaRPr/>
          </a:p>
          <a:p>
            <a:pPr marL="285750" marR="0" lvl="0" indent="-196850" algn="just" rtl="0">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285750" marR="0" lvl="0" indent="-196850" algn="just" rtl="0">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285750" marR="0" lvl="0" indent="-196850" algn="just" rtl="0">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285750" marR="0" lvl="0" indent="-196850" algn="just" rtl="0">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9"/>
          <p:cNvSpPr txBox="1">
            <a:spLocks noGrp="1"/>
          </p:cNvSpPr>
          <p:nvPr>
            <p:ph type="title"/>
          </p:nvPr>
        </p:nvSpPr>
        <p:spPr>
          <a:xfrm>
            <a:off x="457200" y="274639"/>
            <a:ext cx="8229600" cy="761982"/>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fr-FR" sz="4000">
                <a:solidFill>
                  <a:schemeClr val="dk2"/>
                </a:solidFill>
              </a:rPr>
              <a:t>Les Portes</a:t>
            </a:r>
            <a:endParaRPr/>
          </a:p>
        </p:txBody>
      </p:sp>
      <p:sp>
        <p:nvSpPr>
          <p:cNvPr id="371" name="Google Shape;371;p19"/>
          <p:cNvSpPr txBox="1"/>
          <p:nvPr/>
        </p:nvSpPr>
        <p:spPr>
          <a:xfrm>
            <a:off x="747423" y="4683318"/>
            <a:ext cx="7839987" cy="1963614"/>
          </a:xfrm>
          <a:prstGeom prst="rect">
            <a:avLst/>
          </a:prstGeom>
          <a:noFill/>
          <a:ln>
            <a:noFill/>
          </a:ln>
        </p:spPr>
        <p:txBody>
          <a:bodyPr spcFirstLastPara="1" wrap="square" lIns="91425" tIns="45700" rIns="91425" bIns="45700" anchor="t" anchorCtr="0">
            <a:spAutoFit/>
          </a:bodyPr>
          <a:lstStyle/>
          <a:p>
            <a:pPr marL="257175" marR="0" lvl="0" indent="-257175" algn="just" rtl="0">
              <a:lnSpc>
                <a:spcPct val="100000"/>
              </a:lnSpc>
              <a:spcBef>
                <a:spcPts val="0"/>
              </a:spcBef>
              <a:spcAft>
                <a:spcPts val="0"/>
              </a:spcAft>
              <a:buClr>
                <a:srgbClr val="000000"/>
              </a:buClr>
              <a:buSzPts val="1600"/>
              <a:buFont typeface="Noto Sans Symbols"/>
              <a:buChar char="⮚"/>
            </a:pPr>
            <a:r>
              <a:rPr lang="fr-FR" sz="1600" b="0" i="0" u="none" strike="noStrike" cap="none" dirty="0">
                <a:solidFill>
                  <a:srgbClr val="000000"/>
                </a:solidFill>
                <a:latin typeface="Calibri"/>
                <a:ea typeface="Calibri"/>
                <a:cs typeface="Calibri"/>
                <a:sym typeface="Calibri"/>
              </a:rPr>
              <a:t>L'anneau du bas est blanc. </a:t>
            </a:r>
            <a:endParaRPr dirty="0"/>
          </a:p>
          <a:p>
            <a:pPr marL="257175" marR="0" lvl="0" indent="-257175" algn="just" rtl="0">
              <a:lnSpc>
                <a:spcPct val="100000"/>
              </a:lnSpc>
              <a:spcBef>
                <a:spcPts val="320"/>
              </a:spcBef>
              <a:spcAft>
                <a:spcPts val="0"/>
              </a:spcAft>
              <a:buClr>
                <a:srgbClr val="000000"/>
              </a:buClr>
              <a:buSzPts val="1600"/>
              <a:buFont typeface="Noto Sans Symbols"/>
              <a:buChar char="⮚"/>
            </a:pPr>
            <a:r>
              <a:rPr lang="fr-FR" sz="1600" b="0" i="0" u="none" strike="noStrike" cap="none" dirty="0">
                <a:solidFill>
                  <a:srgbClr val="000000"/>
                </a:solidFill>
                <a:latin typeface="Calibri"/>
                <a:ea typeface="Calibri"/>
                <a:cs typeface="Calibri"/>
                <a:sym typeface="Calibri"/>
              </a:rPr>
              <a:t>Une bande noire de 2 cm à 2,5 cm est fixée autour du bas de chaque fiche. Elle est obligatoire sur les compétitions nationales et facultatives sur les courses régionales et interrégionales.</a:t>
            </a:r>
            <a:endParaRPr dirty="0"/>
          </a:p>
          <a:p>
            <a:pPr marL="257175" marR="0" lvl="0" indent="-257175" algn="just" rtl="0">
              <a:lnSpc>
                <a:spcPct val="100000"/>
              </a:lnSpc>
              <a:spcBef>
                <a:spcPts val="320"/>
              </a:spcBef>
              <a:spcAft>
                <a:spcPts val="0"/>
              </a:spcAft>
              <a:buClr>
                <a:srgbClr val="000000"/>
              </a:buClr>
              <a:buSzPts val="1600"/>
              <a:buFont typeface="Noto Sans Symbols"/>
              <a:buChar char="⮚"/>
            </a:pPr>
            <a:r>
              <a:rPr lang="fr-FR" sz="1600" b="0" i="0" u="none" strike="noStrike" cap="none" dirty="0">
                <a:solidFill>
                  <a:srgbClr val="000000"/>
                </a:solidFill>
                <a:latin typeface="Calibri"/>
                <a:ea typeface="Calibri"/>
                <a:cs typeface="Calibri"/>
                <a:sym typeface="Calibri"/>
              </a:rPr>
              <a:t>La hauteur de chaque fiche par rapport au niveau de l’eau est réglable, elle doit être approximativement de 20 cm. </a:t>
            </a:r>
            <a:endParaRPr dirty="0"/>
          </a:p>
          <a:p>
            <a:pPr marL="257175" marR="0" lvl="0" indent="-257175" algn="just" rtl="0">
              <a:lnSpc>
                <a:spcPct val="100000"/>
              </a:lnSpc>
              <a:spcBef>
                <a:spcPts val="320"/>
              </a:spcBef>
              <a:spcAft>
                <a:spcPts val="0"/>
              </a:spcAft>
              <a:buClr>
                <a:srgbClr val="000000"/>
              </a:buClr>
              <a:buSzPts val="1600"/>
              <a:buFont typeface="Noto Sans Symbols"/>
              <a:buChar char="⮚"/>
            </a:pPr>
            <a:r>
              <a:rPr lang="fr-FR" sz="1600" b="0" i="0" u="none" strike="noStrike" cap="none" dirty="0">
                <a:solidFill>
                  <a:srgbClr val="000000"/>
                </a:solidFill>
                <a:latin typeface="Calibri"/>
                <a:ea typeface="Calibri"/>
                <a:cs typeface="Calibri"/>
                <a:sym typeface="Calibri"/>
              </a:rPr>
              <a:t>Les fiches ne doivent pas être mises en mouvement par l’eau.</a:t>
            </a:r>
            <a:endParaRPr dirty="0"/>
          </a:p>
        </p:txBody>
      </p:sp>
      <p:pic>
        <p:nvPicPr>
          <p:cNvPr id="372" name="Google Shape;372;p19"/>
          <p:cNvPicPr preferRelativeResize="0"/>
          <p:nvPr/>
        </p:nvPicPr>
        <p:blipFill>
          <a:blip r:embed="rId3">
            <a:alphaModFix/>
          </a:blip>
          <a:stretch>
            <a:fillRect/>
          </a:stretch>
        </p:blipFill>
        <p:spPr>
          <a:xfrm>
            <a:off x="457210" y="1261012"/>
            <a:ext cx="8661065" cy="3197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body" idx="4294967295"/>
          </p:nvPr>
        </p:nvSpPr>
        <p:spPr>
          <a:xfrm>
            <a:off x="1550504" y="1725433"/>
            <a:ext cx="6917635" cy="5132565"/>
          </a:xfrm>
          <a:prstGeom prst="rect">
            <a:avLst/>
          </a:prstGeom>
          <a:noFill/>
          <a:ln>
            <a:noFill/>
          </a:ln>
        </p:spPr>
        <p:txBody>
          <a:bodyPr spcFirstLastPara="1" wrap="square" lIns="91425" tIns="45700" rIns="91425" bIns="45700" anchor="t" anchorCtr="0">
            <a:noAutofit/>
          </a:bodyPr>
          <a:lstStyle/>
          <a:p>
            <a:pPr marL="257175" lvl="0" indent="-257175" algn="just" rtl="0">
              <a:spcBef>
                <a:spcPts val="0"/>
              </a:spcBef>
              <a:spcAft>
                <a:spcPts val="0"/>
              </a:spcAft>
              <a:buClr>
                <a:schemeClr val="dk1"/>
              </a:buClr>
              <a:buSzPts val="2900"/>
              <a:buChar char="•"/>
            </a:pPr>
            <a:r>
              <a:rPr lang="fr-FR" sz="2000" dirty="0"/>
              <a:t>Une formation évolutive donnant accès à un titre. </a:t>
            </a:r>
            <a:endParaRPr dirty="0"/>
          </a:p>
          <a:p>
            <a:pPr marL="557213" lvl="1" indent="-257175" algn="just" rtl="0">
              <a:spcBef>
                <a:spcPts val="994"/>
              </a:spcBef>
              <a:spcAft>
                <a:spcPts val="0"/>
              </a:spcAft>
              <a:buClr>
                <a:schemeClr val="dk1"/>
              </a:buClr>
              <a:buSzPts val="2900"/>
              <a:buFont typeface="Calibri"/>
              <a:buChar char="-"/>
            </a:pPr>
            <a:r>
              <a:rPr lang="fr-FR" sz="2000" dirty="0"/>
              <a:t>Une formation théorique  </a:t>
            </a:r>
            <a:endParaRPr dirty="0"/>
          </a:p>
          <a:p>
            <a:pPr marL="600075" lvl="2" indent="0" algn="just" rtl="0">
              <a:spcBef>
                <a:spcPts val="994"/>
              </a:spcBef>
              <a:spcAft>
                <a:spcPts val="0"/>
              </a:spcAft>
              <a:buClr>
                <a:schemeClr val="dk1"/>
              </a:buClr>
              <a:buSzPts val="2900"/>
              <a:buNone/>
            </a:pPr>
            <a:r>
              <a:rPr lang="fr-FR" sz="2000" dirty="0"/>
              <a:t>L’éthique d’un officiel - rôle et tâches d’un juge de porte - Le règlement. </a:t>
            </a:r>
            <a:endParaRPr dirty="0"/>
          </a:p>
          <a:p>
            <a:pPr marL="557213" lvl="1" indent="-257175" algn="just" rtl="0">
              <a:spcBef>
                <a:spcPts val="994"/>
              </a:spcBef>
              <a:spcAft>
                <a:spcPts val="0"/>
              </a:spcAft>
              <a:buClr>
                <a:schemeClr val="dk1"/>
              </a:buClr>
              <a:buSzPts val="2900"/>
              <a:buFont typeface="Calibri"/>
              <a:buChar char="-"/>
            </a:pPr>
            <a:r>
              <a:rPr lang="fr-FR" sz="2000" dirty="0"/>
              <a:t>suivie d’un contrôle de connaissances  </a:t>
            </a:r>
            <a:endParaRPr dirty="0"/>
          </a:p>
          <a:p>
            <a:pPr marL="557213" lvl="1" indent="-257175" algn="just" rtl="0">
              <a:spcBef>
                <a:spcPts val="994"/>
              </a:spcBef>
              <a:spcAft>
                <a:spcPts val="0"/>
              </a:spcAft>
              <a:buClr>
                <a:schemeClr val="dk1"/>
              </a:buClr>
              <a:buSzPts val="2900"/>
              <a:buFont typeface="Calibri"/>
              <a:buChar char="-"/>
            </a:pPr>
            <a:r>
              <a:rPr lang="fr-FR" sz="2000" dirty="0"/>
              <a:t>Une formation pratique initiale</a:t>
            </a:r>
            <a:endParaRPr dirty="0"/>
          </a:p>
          <a:p>
            <a:pPr marL="557213" lvl="1" indent="-257175" algn="just" rtl="0">
              <a:spcBef>
                <a:spcPts val="994"/>
              </a:spcBef>
              <a:spcAft>
                <a:spcPts val="0"/>
              </a:spcAft>
              <a:buClr>
                <a:schemeClr val="dk1"/>
              </a:buClr>
              <a:buSzPts val="2900"/>
              <a:buFont typeface="Calibri"/>
              <a:buChar char="-"/>
            </a:pPr>
            <a:r>
              <a:rPr lang="fr-FR" sz="2000" dirty="0"/>
              <a:t>Un stage pratique sur 2 courses comme stagiaire. Une course étant composée de deux manches avec une 3</a:t>
            </a:r>
            <a:r>
              <a:rPr lang="fr-FR" sz="2000" baseline="30000" dirty="0"/>
              <a:t>ème</a:t>
            </a:r>
            <a:r>
              <a:rPr lang="fr-FR" sz="2000" dirty="0"/>
              <a:t>  si le formateur ou le JA l’estime nécessaire. (sur 2 sites différents)</a:t>
            </a:r>
            <a:endParaRPr dirty="0"/>
          </a:p>
          <a:p>
            <a:pPr marL="257175" lvl="0" indent="-257175" algn="just" rtl="0">
              <a:spcBef>
                <a:spcPts val="994"/>
              </a:spcBef>
              <a:spcAft>
                <a:spcPts val="0"/>
              </a:spcAft>
              <a:buClr>
                <a:schemeClr val="dk1"/>
              </a:buClr>
              <a:buSzPts val="2900"/>
              <a:buFont typeface="Arial"/>
              <a:buChar char="•"/>
            </a:pPr>
            <a:r>
              <a:rPr lang="fr-FR" sz="2000" dirty="0"/>
              <a:t>La validité du titre de juge étant régie par un texte dans l’Annexe 7 du Règlement Intérieur</a:t>
            </a:r>
            <a:endParaRPr dirty="0"/>
          </a:p>
          <a:p>
            <a:pPr marL="257175" lvl="0" indent="-73025" algn="l" rtl="0">
              <a:spcBef>
                <a:spcPts val="994"/>
              </a:spcBef>
              <a:spcAft>
                <a:spcPts val="0"/>
              </a:spcAft>
              <a:buClr>
                <a:schemeClr val="dk1"/>
              </a:buClr>
              <a:buSzPts val="2900"/>
              <a:buFont typeface="Arial"/>
              <a:buNone/>
            </a:pPr>
            <a:endParaRPr sz="2000" dirty="0"/>
          </a:p>
          <a:p>
            <a:pPr marL="0" lvl="0" indent="0" algn="l" rtl="0">
              <a:spcBef>
                <a:spcPts val="994"/>
              </a:spcBef>
              <a:spcAft>
                <a:spcPts val="0"/>
              </a:spcAft>
              <a:buClr>
                <a:schemeClr val="dk1"/>
              </a:buClr>
              <a:buSzPts val="2900"/>
              <a:buNone/>
            </a:pPr>
            <a:endParaRPr sz="2000" dirty="0"/>
          </a:p>
          <a:p>
            <a:pPr marL="0" lvl="0" indent="0" algn="l" rtl="0">
              <a:spcBef>
                <a:spcPts val="994"/>
              </a:spcBef>
              <a:spcAft>
                <a:spcPts val="0"/>
              </a:spcAft>
              <a:buClr>
                <a:schemeClr val="dk1"/>
              </a:buClr>
              <a:buSzPts val="2900"/>
              <a:buNone/>
            </a:pPr>
            <a:endParaRPr sz="2000" dirty="0"/>
          </a:p>
          <a:p>
            <a:pPr marL="0" lvl="0" indent="0" algn="l" rtl="0">
              <a:spcBef>
                <a:spcPts val="994"/>
              </a:spcBef>
              <a:spcAft>
                <a:spcPts val="0"/>
              </a:spcAft>
              <a:buClr>
                <a:schemeClr val="dk1"/>
              </a:buClr>
              <a:buSzPts val="2900"/>
              <a:buNone/>
            </a:pPr>
            <a:endParaRPr sz="2000" dirty="0"/>
          </a:p>
          <a:p>
            <a:pPr marL="257175" lvl="0" indent="-130175" algn="l" rtl="0">
              <a:spcBef>
                <a:spcPts val="994"/>
              </a:spcBef>
              <a:spcAft>
                <a:spcPts val="0"/>
              </a:spcAft>
              <a:buClr>
                <a:schemeClr val="dk1"/>
              </a:buClr>
              <a:buSzPts val="2000"/>
              <a:buFont typeface="Calibri"/>
              <a:buNone/>
            </a:pPr>
            <a:endParaRPr sz="2000" dirty="0">
              <a:latin typeface="Century Gothic"/>
              <a:ea typeface="Century Gothic"/>
              <a:cs typeface="Century Gothic"/>
              <a:sym typeface="Century Gothic"/>
            </a:endParaRPr>
          </a:p>
          <a:p>
            <a:pPr marL="257175" lvl="0" indent="-104775" algn="l" rtl="0">
              <a:spcBef>
                <a:spcPts val="480"/>
              </a:spcBef>
              <a:spcAft>
                <a:spcPts val="0"/>
              </a:spcAft>
              <a:buClr>
                <a:schemeClr val="dk1"/>
              </a:buClr>
              <a:buSzPts val="2400"/>
              <a:buFont typeface="Calibri"/>
              <a:buNone/>
            </a:pPr>
            <a:endParaRPr dirty="0">
              <a:latin typeface="Arial"/>
              <a:ea typeface="Arial"/>
              <a:cs typeface="Arial"/>
              <a:sym typeface="Arial"/>
            </a:endParaRPr>
          </a:p>
        </p:txBody>
      </p:sp>
      <p:pic>
        <p:nvPicPr>
          <p:cNvPr id="121" name="Google Shape;121;p2"/>
          <p:cNvPicPr preferRelativeResize="0"/>
          <p:nvPr/>
        </p:nvPicPr>
        <p:blipFill rotWithShape="1">
          <a:blip r:embed="rId3">
            <a:alphaModFix/>
          </a:blip>
          <a:srcRect/>
          <a:stretch/>
        </p:blipFill>
        <p:spPr>
          <a:xfrm rot="262304">
            <a:off x="13622" y="199779"/>
            <a:ext cx="1765430" cy="1831321"/>
          </a:xfrm>
          <a:prstGeom prst="rect">
            <a:avLst/>
          </a:prstGeom>
          <a:noFill/>
          <a:ln>
            <a:noFill/>
          </a:ln>
        </p:spPr>
      </p:pic>
      <p:pic>
        <p:nvPicPr>
          <p:cNvPr id="122" name="Google Shape;122;p2"/>
          <p:cNvPicPr preferRelativeResize="0"/>
          <p:nvPr/>
        </p:nvPicPr>
        <p:blipFill rotWithShape="1">
          <a:blip r:embed="rId4">
            <a:alphaModFix/>
          </a:blip>
          <a:srcRect/>
          <a:stretch/>
        </p:blipFill>
        <p:spPr>
          <a:xfrm rot="600915">
            <a:off x="95206" y="3716051"/>
            <a:ext cx="1749303" cy="1864666"/>
          </a:xfrm>
          <a:prstGeom prst="rect">
            <a:avLst/>
          </a:prstGeom>
          <a:noFill/>
          <a:ln>
            <a:noFill/>
          </a:ln>
        </p:spPr>
      </p:pic>
      <p:sp>
        <p:nvSpPr>
          <p:cNvPr id="123" name="Google Shape;123;p2"/>
          <p:cNvSpPr txBox="1"/>
          <p:nvPr/>
        </p:nvSpPr>
        <p:spPr>
          <a:xfrm>
            <a:off x="1016284" y="-63614"/>
            <a:ext cx="6444793" cy="1589649"/>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r>
              <a:rPr lang="fr-FR" sz="4400" b="0" i="0" u="none" strike="noStrike" cap="none">
                <a:solidFill>
                  <a:schemeClr val="dk2"/>
                </a:solidFill>
                <a:latin typeface="Calibri"/>
                <a:ea typeface="Calibri"/>
                <a:cs typeface="Calibri"/>
                <a:sym typeface="Calibri"/>
              </a:rPr>
              <a:t>Organisation de la </a:t>
            </a:r>
            <a:r>
              <a:rPr lang="fr-FR" sz="4000" b="0" i="0" u="none" strike="noStrike" cap="none">
                <a:solidFill>
                  <a:schemeClr val="dk2"/>
                </a:solidFill>
                <a:latin typeface="Calibri"/>
                <a:ea typeface="Calibri"/>
                <a:cs typeface="Calibri"/>
                <a:sym typeface="Calibri"/>
              </a:rPr>
              <a:t>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0"/>
          <p:cNvSpPr txBox="1"/>
          <p:nvPr/>
        </p:nvSpPr>
        <p:spPr>
          <a:xfrm>
            <a:off x="2229729" y="1589649"/>
            <a:ext cx="6407834" cy="4902591"/>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Clr>
                <a:schemeClr val="dk1"/>
              </a:buClr>
              <a:buSzPts val="2000"/>
              <a:buFont typeface="Noto Sans Symbols"/>
              <a:buChar char="⮚"/>
            </a:pPr>
            <a:r>
              <a:rPr lang="fr-FR" sz="2000" b="0" i="0" u="none" strike="noStrike" cap="none" dirty="0">
                <a:solidFill>
                  <a:schemeClr val="dk1"/>
                </a:solidFill>
                <a:latin typeface="Calibri"/>
                <a:ea typeface="Calibri"/>
                <a:cs typeface="Calibri"/>
                <a:sym typeface="Calibri"/>
              </a:rPr>
              <a:t>Les portes doivent être numérotées dans l’ordre  défini par les traceurs.</a:t>
            </a:r>
            <a:endParaRPr dirty="0"/>
          </a:p>
          <a:p>
            <a:pPr marL="342900" marR="0" lvl="0" indent="-215900" algn="just" rtl="0">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just" rtl="0">
              <a:spcBef>
                <a:spcPts val="400"/>
              </a:spcBef>
              <a:spcAft>
                <a:spcPts val="0"/>
              </a:spcAft>
              <a:buClr>
                <a:schemeClr val="dk1"/>
              </a:buClr>
              <a:buSzPts val="2000"/>
              <a:buFont typeface="Noto Sans Symbols"/>
              <a:buChar char="⮚"/>
            </a:pPr>
            <a:r>
              <a:rPr lang="fr-FR" sz="2000" b="0" i="0" u="none" strike="noStrike" cap="none" dirty="0">
                <a:solidFill>
                  <a:schemeClr val="dk1"/>
                </a:solidFill>
                <a:latin typeface="Calibri"/>
                <a:ea typeface="Calibri"/>
                <a:cs typeface="Calibri"/>
                <a:sym typeface="Calibri"/>
              </a:rPr>
              <a:t>Les plaquettes de numérotation des portes, suspendues aux potences, mesurent 30 cm x 30 cm. </a:t>
            </a:r>
            <a:endParaRPr dirty="0"/>
          </a:p>
          <a:p>
            <a:pPr marL="342900" marR="0" lvl="0" indent="-215900" algn="just" rtl="0">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just" rtl="0">
              <a:spcBef>
                <a:spcPts val="400"/>
              </a:spcBef>
              <a:spcAft>
                <a:spcPts val="0"/>
              </a:spcAft>
              <a:buClr>
                <a:schemeClr val="dk1"/>
              </a:buClr>
              <a:buSzPts val="2000"/>
              <a:buFont typeface="Noto Sans Symbols"/>
              <a:buChar char="⮚"/>
            </a:pPr>
            <a:r>
              <a:rPr lang="fr-FR" sz="2000" b="0" i="0" u="none" strike="noStrike" cap="none" dirty="0">
                <a:solidFill>
                  <a:schemeClr val="dk1"/>
                </a:solidFill>
                <a:latin typeface="Calibri"/>
                <a:ea typeface="Calibri"/>
                <a:cs typeface="Calibri"/>
                <a:sym typeface="Calibri"/>
              </a:rPr>
              <a:t>Les numéros sont peints en noir sur fond jaune, sur les deux faces. Chaque numéro mesure 2 cm d'épaisseur par 20 cm de hauteur. </a:t>
            </a:r>
            <a:endParaRPr dirty="0"/>
          </a:p>
          <a:p>
            <a:pPr marL="342900" marR="0" lvl="0" indent="-215900" algn="just" rtl="0">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just" rtl="0">
              <a:spcBef>
                <a:spcPts val="400"/>
              </a:spcBef>
              <a:spcAft>
                <a:spcPts val="0"/>
              </a:spcAft>
              <a:buClr>
                <a:schemeClr val="dk1"/>
              </a:buClr>
              <a:buSzPts val="2000"/>
              <a:buFont typeface="Noto Sans Symbols"/>
              <a:buChar char="⮚"/>
            </a:pPr>
            <a:r>
              <a:rPr lang="fr-FR" sz="2000" b="0" i="0" u="none" strike="noStrike" cap="none" dirty="0">
                <a:solidFill>
                  <a:schemeClr val="dk1"/>
                </a:solidFill>
                <a:latin typeface="Calibri"/>
                <a:ea typeface="Calibri"/>
                <a:cs typeface="Calibri"/>
                <a:sym typeface="Calibri"/>
              </a:rPr>
              <a:t>Le mauvais sens de franchissement est représenté par le numéro barré d’une ligne rouge en diagonale qui part du bas gauche vers le haut droit de la plaquette de numérotation.</a:t>
            </a:r>
            <a:endParaRPr dirty="0"/>
          </a:p>
          <a:p>
            <a:pPr marL="342900" marR="0" lvl="0" indent="-215900" algn="just" rtl="0">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378" name="Google Shape;378;p20"/>
          <p:cNvPicPr preferRelativeResize="0"/>
          <p:nvPr/>
        </p:nvPicPr>
        <p:blipFill rotWithShape="1">
          <a:blip r:embed="rId3">
            <a:alphaModFix/>
          </a:blip>
          <a:srcRect/>
          <a:stretch/>
        </p:blipFill>
        <p:spPr>
          <a:xfrm>
            <a:off x="1023060" y="2182644"/>
            <a:ext cx="1206669" cy="1344546"/>
          </a:xfrm>
          <a:prstGeom prst="rect">
            <a:avLst/>
          </a:prstGeom>
          <a:noFill/>
          <a:ln>
            <a:noFill/>
          </a:ln>
        </p:spPr>
      </p:pic>
      <p:pic>
        <p:nvPicPr>
          <p:cNvPr id="379" name="Google Shape;379;p20"/>
          <p:cNvPicPr preferRelativeResize="0"/>
          <p:nvPr/>
        </p:nvPicPr>
        <p:blipFill rotWithShape="1">
          <a:blip r:embed="rId4">
            <a:alphaModFix/>
          </a:blip>
          <a:srcRect/>
          <a:stretch/>
        </p:blipFill>
        <p:spPr>
          <a:xfrm>
            <a:off x="1046657" y="4206360"/>
            <a:ext cx="1183072" cy="1448997"/>
          </a:xfrm>
          <a:prstGeom prst="rect">
            <a:avLst/>
          </a:prstGeom>
          <a:noFill/>
          <a:ln>
            <a:noFill/>
          </a:ln>
        </p:spPr>
      </p:pic>
      <p:sp>
        <p:nvSpPr>
          <p:cNvPr id="380" name="Google Shape;380;p20"/>
          <p:cNvSpPr txBox="1"/>
          <p:nvPr/>
        </p:nvSpPr>
        <p:spPr>
          <a:xfrm>
            <a:off x="984738" y="365760"/>
            <a:ext cx="6673362" cy="813287"/>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4400" b="0" i="0" u="none" strike="noStrike" cap="none">
                <a:solidFill>
                  <a:schemeClr val="dk2"/>
                </a:solidFill>
                <a:latin typeface="Calibri"/>
                <a:ea typeface="Calibri"/>
                <a:cs typeface="Calibri"/>
                <a:sym typeface="Calibri"/>
              </a:rPr>
              <a:t>Les Portes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Effect transition="in" filter="fade">
                                      <p:cBhvr>
                                        <p:cTn id="7" dur="1000"/>
                                        <p:tgtEl>
                                          <p:spTgt spid="3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Effect transition="in" filter="fade">
                                      <p:cBhvr>
                                        <p:cTn id="12" dur="1000"/>
                                        <p:tgtEl>
                                          <p:spTgt spid="3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Effect transition="in" filter="fade">
                                      <p:cBhvr>
                                        <p:cTn id="17" dur="1000"/>
                                        <p:tgtEl>
                                          <p:spTgt spid="3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7">
                                            <p:txEl>
                                              <p:pRg st="3" end="3"/>
                                            </p:txEl>
                                          </p:spTgt>
                                        </p:tgtEl>
                                        <p:attrNameLst>
                                          <p:attrName>style.visibility</p:attrName>
                                        </p:attrNameLst>
                                      </p:cBhvr>
                                      <p:to>
                                        <p:strVal val="visible"/>
                                      </p:to>
                                    </p:set>
                                    <p:animEffect transition="in" filter="fade">
                                      <p:cBhvr>
                                        <p:cTn id="22" dur="1000"/>
                                        <p:tgtEl>
                                          <p:spTgt spid="3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7">
                                            <p:txEl>
                                              <p:pRg st="4" end="4"/>
                                            </p:txEl>
                                          </p:spTgt>
                                        </p:tgtEl>
                                        <p:attrNameLst>
                                          <p:attrName>style.visibility</p:attrName>
                                        </p:attrNameLst>
                                      </p:cBhvr>
                                      <p:to>
                                        <p:strVal val="visible"/>
                                      </p:to>
                                    </p:set>
                                    <p:animEffect transition="in" filter="fade">
                                      <p:cBhvr>
                                        <p:cTn id="27" dur="1000"/>
                                        <p:tgtEl>
                                          <p:spTgt spid="3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7">
                                            <p:txEl>
                                              <p:pRg st="5" end="5"/>
                                            </p:txEl>
                                          </p:spTgt>
                                        </p:tgtEl>
                                        <p:attrNameLst>
                                          <p:attrName>style.visibility</p:attrName>
                                        </p:attrNameLst>
                                      </p:cBhvr>
                                      <p:to>
                                        <p:strVal val="visible"/>
                                      </p:to>
                                    </p:set>
                                    <p:animEffect transition="in" filter="fade">
                                      <p:cBhvr>
                                        <p:cTn id="32" dur="1000"/>
                                        <p:tgtEl>
                                          <p:spTgt spid="3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7">
                                            <p:txEl>
                                              <p:pRg st="6" end="6"/>
                                            </p:txEl>
                                          </p:spTgt>
                                        </p:tgtEl>
                                        <p:attrNameLst>
                                          <p:attrName>style.visibility</p:attrName>
                                        </p:attrNameLst>
                                      </p:cBhvr>
                                      <p:to>
                                        <p:strVal val="visible"/>
                                      </p:to>
                                    </p:set>
                                    <p:animEffect transition="in" filter="fade">
                                      <p:cBhvr>
                                        <p:cTn id="37" dur="1000"/>
                                        <p:tgtEl>
                                          <p:spTgt spid="3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7">
                                            <p:txEl>
                                              <p:pRg st="7" end="7"/>
                                            </p:txEl>
                                          </p:spTgt>
                                        </p:tgtEl>
                                        <p:attrNameLst>
                                          <p:attrName>style.visibility</p:attrName>
                                        </p:attrNameLst>
                                      </p:cBhvr>
                                      <p:to>
                                        <p:strVal val="visible"/>
                                      </p:to>
                                    </p:set>
                                    <p:animEffect transition="in" filter="fade">
                                      <p:cBhvr>
                                        <p:cTn id="42" dur="1000"/>
                                        <p:tgtEl>
                                          <p:spTgt spid="3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8"/>
                                        </p:tgtEl>
                                        <p:attrNameLst>
                                          <p:attrName>style.visibility</p:attrName>
                                        </p:attrNameLst>
                                      </p:cBhvr>
                                      <p:to>
                                        <p:strVal val="visible"/>
                                      </p:to>
                                    </p:set>
                                    <p:animEffect transition="in" filter="fade">
                                      <p:cBhvr>
                                        <p:cTn id="47" dur="1000"/>
                                        <p:tgtEl>
                                          <p:spTgt spid="3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9"/>
                                        </p:tgtEl>
                                        <p:attrNameLst>
                                          <p:attrName>style.visibility</p:attrName>
                                        </p:attrNameLst>
                                      </p:cBhvr>
                                      <p:to>
                                        <p:strVal val="visible"/>
                                      </p:to>
                                    </p:set>
                                    <p:animEffect transition="in" filter="fade">
                                      <p:cBhvr>
                                        <p:cTn id="52"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1"/>
          <p:cNvSpPr txBox="1"/>
          <p:nvPr/>
        </p:nvSpPr>
        <p:spPr>
          <a:xfrm>
            <a:off x="1322363" y="239151"/>
            <a:ext cx="5486823" cy="1503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4400" b="0" i="0" u="none" strike="noStrike" cap="none">
                <a:solidFill>
                  <a:schemeClr val="dk2"/>
                </a:solidFill>
                <a:latin typeface="Calibri"/>
                <a:ea typeface="Calibri"/>
                <a:cs typeface="Calibri"/>
                <a:sym typeface="Calibri"/>
              </a:rPr>
              <a:t>Notion de plan de porte</a:t>
            </a:r>
            <a:endParaRPr/>
          </a:p>
        </p:txBody>
      </p:sp>
      <p:sp>
        <p:nvSpPr>
          <p:cNvPr id="386" name="Google Shape;386;p21"/>
          <p:cNvSpPr txBox="1"/>
          <p:nvPr/>
        </p:nvSpPr>
        <p:spPr>
          <a:xfrm>
            <a:off x="1139486" y="2039541"/>
            <a:ext cx="3517050" cy="29229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000"/>
              <a:buFont typeface="Arial"/>
              <a:buNone/>
            </a:pPr>
            <a:r>
              <a:rPr lang="fr-FR" sz="2000" b="1" i="0" u="none" strike="noStrike" cap="none">
                <a:solidFill>
                  <a:schemeClr val="dk1"/>
                </a:solidFill>
                <a:latin typeface="Calibri"/>
                <a:ea typeface="Calibri"/>
                <a:cs typeface="Calibri"/>
                <a:sym typeface="Calibri"/>
              </a:rPr>
              <a:t>Plan de porte</a:t>
            </a:r>
            <a:endParaRPr/>
          </a:p>
          <a:p>
            <a:pPr marL="342900" marR="0" lvl="0" indent="-215900" algn="just" rtl="0">
              <a:spcBef>
                <a:spcPts val="4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spcBef>
                <a:spcPts val="400"/>
              </a:spcBef>
              <a:spcAft>
                <a:spcPts val="0"/>
              </a:spcAft>
              <a:buClr>
                <a:schemeClr val="dk1"/>
              </a:buClr>
              <a:buSzPts val="2000"/>
              <a:buFont typeface="Arial"/>
              <a:buNone/>
            </a:pPr>
            <a:r>
              <a:rPr lang="fr-FR" sz="2000" b="0" i="0" u="none" strike="noStrike" cap="none">
                <a:solidFill>
                  <a:schemeClr val="dk1"/>
                </a:solidFill>
                <a:latin typeface="Calibri"/>
                <a:ea typeface="Calibri"/>
                <a:cs typeface="Calibri"/>
                <a:sym typeface="Calibri"/>
              </a:rPr>
              <a:t>Le plan de porte est défini en toute circonstance comme la surface comprise entre les bords extérieurs des deux fiches et leur prolongement à la verticale jusqu’au lit de la rivière.</a:t>
            </a:r>
            <a:endParaRPr/>
          </a:p>
          <a:p>
            <a:pPr marL="342900" marR="0" lvl="0" indent="-247650" algn="l" rtl="0">
              <a:spcBef>
                <a:spcPts val="30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387" name="Google Shape;387;p21"/>
          <p:cNvSpPr txBox="1"/>
          <p:nvPr/>
        </p:nvSpPr>
        <p:spPr>
          <a:xfrm>
            <a:off x="1078700" y="5454772"/>
            <a:ext cx="54867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sng" strike="noStrike" cap="none">
                <a:solidFill>
                  <a:schemeClr val="hlink"/>
                </a:solidFill>
                <a:latin typeface="Calibri"/>
                <a:ea typeface="Calibri"/>
                <a:cs typeface="Calibri"/>
                <a:sym typeface="Calibri"/>
                <a:hlinkClick r:id="rId3"/>
              </a:rPr>
              <a:t>..\0 FORMATION SLALOM 2018 VERSION FINALE\Partie2 règlement\PlanDePorte2018.mp4..</a:t>
            </a:r>
            <a:endParaRPr sz="1800" b="1">
              <a:solidFill>
                <a:srgbClr val="00B0F0"/>
              </a:solidFill>
              <a:latin typeface="Calibri"/>
              <a:ea typeface="Calibri"/>
              <a:cs typeface="Calibri"/>
              <a:sym typeface="Calibri"/>
            </a:endParaRPr>
          </a:p>
          <a:p>
            <a:pPr marL="0" marR="0" lvl="0" indent="0" algn="l" rtl="0">
              <a:spcBef>
                <a:spcPts val="0"/>
              </a:spcBef>
              <a:spcAft>
                <a:spcPts val="0"/>
              </a:spcAft>
              <a:buNone/>
            </a:pPr>
            <a:endParaRPr sz="1800" b="1">
              <a:solidFill>
                <a:srgbClr val="00B0F0"/>
              </a:solidFill>
              <a:latin typeface="Calibri"/>
              <a:ea typeface="Calibri"/>
              <a:cs typeface="Calibri"/>
              <a:sym typeface="Calibri"/>
            </a:endParaRPr>
          </a:p>
        </p:txBody>
      </p:sp>
      <p:pic>
        <p:nvPicPr>
          <p:cNvPr id="388" name="Google Shape;388;p21"/>
          <p:cNvPicPr preferRelativeResize="0"/>
          <p:nvPr/>
        </p:nvPicPr>
        <p:blipFill rotWithShape="1">
          <a:blip r:embed="rId4">
            <a:alphaModFix/>
          </a:blip>
          <a:srcRect/>
          <a:stretch/>
        </p:blipFill>
        <p:spPr>
          <a:xfrm>
            <a:off x="4794422" y="2182335"/>
            <a:ext cx="3777174" cy="2932590"/>
          </a:xfrm>
          <a:prstGeom prst="rect">
            <a:avLst/>
          </a:prstGeom>
          <a:noFill/>
          <a:ln>
            <a:noFill/>
          </a:ln>
        </p:spPr>
      </p:pic>
      <p:cxnSp>
        <p:nvCxnSpPr>
          <p:cNvPr id="389" name="Google Shape;389;p21"/>
          <p:cNvCxnSpPr/>
          <p:nvPr/>
        </p:nvCxnSpPr>
        <p:spPr>
          <a:xfrm>
            <a:off x="7651597" y="4001930"/>
            <a:ext cx="0" cy="1112995"/>
          </a:xfrm>
          <a:prstGeom prst="straightConnector1">
            <a:avLst/>
          </a:prstGeom>
          <a:noFill/>
          <a:ln w="38100" cap="flat" cmpd="sng">
            <a:solidFill>
              <a:srgbClr val="CC0000"/>
            </a:solidFill>
            <a:prstDash val="dash"/>
            <a:round/>
            <a:headEnd type="none" w="sm" len="sm"/>
            <a:tailEnd type="none" w="sm" len="sm"/>
          </a:ln>
        </p:spPr>
      </p:cxnSp>
      <p:cxnSp>
        <p:nvCxnSpPr>
          <p:cNvPr id="390" name="Google Shape;390;p21"/>
          <p:cNvCxnSpPr/>
          <p:nvPr/>
        </p:nvCxnSpPr>
        <p:spPr>
          <a:xfrm>
            <a:off x="5616527" y="3968195"/>
            <a:ext cx="24618" cy="1180580"/>
          </a:xfrm>
          <a:prstGeom prst="straightConnector1">
            <a:avLst/>
          </a:prstGeom>
          <a:noFill/>
          <a:ln w="38100" cap="flat" cmpd="sng">
            <a:solidFill>
              <a:srgbClr val="CC0000"/>
            </a:solidFill>
            <a:prstDash val="dash"/>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1000"/>
                                        <p:tgtEl>
                                          <p:spTgt spid="38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6">
                                            <p:txEl>
                                              <p:pRg st="1" end="1"/>
                                            </p:txEl>
                                          </p:spTgt>
                                        </p:tgtEl>
                                        <p:attrNameLst>
                                          <p:attrName>style.visibility</p:attrName>
                                        </p:attrNameLst>
                                      </p:cBhvr>
                                      <p:to>
                                        <p:strVal val="visible"/>
                                      </p:to>
                                    </p:set>
                                    <p:animEffect transition="in" filter="fade">
                                      <p:cBhvr>
                                        <p:cTn id="10" dur="1000"/>
                                        <p:tgtEl>
                                          <p:spTgt spid="38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6">
                                            <p:txEl>
                                              <p:pRg st="2" end="2"/>
                                            </p:txEl>
                                          </p:spTgt>
                                        </p:tgtEl>
                                        <p:attrNameLst>
                                          <p:attrName>style.visibility</p:attrName>
                                        </p:attrNameLst>
                                      </p:cBhvr>
                                      <p:to>
                                        <p:strVal val="visible"/>
                                      </p:to>
                                    </p:set>
                                    <p:animEffect transition="in" filter="fade">
                                      <p:cBhvr>
                                        <p:cTn id="13" dur="1000"/>
                                        <p:tgtEl>
                                          <p:spTgt spid="38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6">
                                            <p:txEl>
                                              <p:pRg st="3" end="3"/>
                                            </p:txEl>
                                          </p:spTgt>
                                        </p:tgtEl>
                                        <p:attrNameLst>
                                          <p:attrName>style.visibility</p:attrName>
                                        </p:attrNameLst>
                                      </p:cBhvr>
                                      <p:to>
                                        <p:strVal val="visible"/>
                                      </p:to>
                                    </p:set>
                                    <p:animEffect transition="in" filter="fade">
                                      <p:cBhvr>
                                        <p:cTn id="16" dur="1000"/>
                                        <p:tgtEl>
                                          <p:spTgt spid="386">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87"/>
                                        </p:tgtEl>
                                        <p:attrNameLst>
                                          <p:attrName>style.visibility</p:attrName>
                                        </p:attrNameLst>
                                      </p:cBhvr>
                                      <p:to>
                                        <p:strVal val="visible"/>
                                      </p:to>
                                    </p:set>
                                    <p:animEffect transition="in" filter="fade">
                                      <p:cBhvr>
                                        <p:cTn id="20" dur="1000"/>
                                        <p:tgtEl>
                                          <p:spTgt spid="38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8"/>
                                        </p:tgtEl>
                                        <p:attrNameLst>
                                          <p:attrName>style.visibility</p:attrName>
                                        </p:attrNameLst>
                                      </p:cBhvr>
                                      <p:to>
                                        <p:strVal val="visible"/>
                                      </p:to>
                                    </p:set>
                                    <p:animEffect transition="in" filter="fade">
                                      <p:cBhvr>
                                        <p:cTn id="25" dur="1000"/>
                                        <p:tgtEl>
                                          <p:spTgt spid="3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
                                        </p:tgtEl>
                                        <p:attrNameLst>
                                          <p:attrName>style.visibility</p:attrName>
                                        </p:attrNameLst>
                                      </p:cBhvr>
                                      <p:to>
                                        <p:strVal val="visible"/>
                                      </p:to>
                                    </p:set>
                                    <p:animEffect transition="in" filter="fade">
                                      <p:cBhvr>
                                        <p:cTn id="30" dur="1000"/>
                                        <p:tgtEl>
                                          <p:spTgt spid="389"/>
                                        </p:tgtEl>
                                      </p:cBhvr>
                                    </p:animEffect>
                                  </p:childTnLst>
                                </p:cTn>
                              </p:par>
                              <p:par>
                                <p:cTn id="31" presetID="10" presetClass="entr" presetSubtype="0" fill="hold" nodeType="withEffect">
                                  <p:stCondLst>
                                    <p:cond delay="0"/>
                                  </p:stCondLst>
                                  <p:childTnLst>
                                    <p:set>
                                      <p:cBhvr>
                                        <p:cTn id="32" dur="1" fill="hold">
                                          <p:stCondLst>
                                            <p:cond delay="0"/>
                                          </p:stCondLst>
                                        </p:cTn>
                                        <p:tgtEl>
                                          <p:spTgt spid="390"/>
                                        </p:tgtEl>
                                        <p:attrNameLst>
                                          <p:attrName>style.visibility</p:attrName>
                                        </p:attrNameLst>
                                      </p:cBhvr>
                                      <p:to>
                                        <p:strVal val="visible"/>
                                      </p:to>
                                    </p:set>
                                    <p:animEffect transition="in" filter="fade">
                                      <p:cBhvr>
                                        <p:cTn id="33"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2"/>
          <p:cNvSpPr txBox="1"/>
          <p:nvPr/>
        </p:nvSpPr>
        <p:spPr>
          <a:xfrm>
            <a:off x="1308295" y="5388794"/>
            <a:ext cx="5936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u="sng">
                <a:solidFill>
                  <a:schemeClr val="hlink"/>
                </a:solidFill>
                <a:latin typeface="Calibri"/>
                <a:ea typeface="Calibri"/>
                <a:cs typeface="Calibri"/>
                <a:sym typeface="Calibri"/>
                <a:hlinkClick r:id="rId3"/>
              </a:rPr>
              <a:t>début et fin de franchissement</a:t>
            </a:r>
            <a:endParaRPr sz="1800" b="0" i="0" u="none" strike="noStrike" cap="none">
              <a:solidFill>
                <a:srgbClr val="000000"/>
              </a:solidFill>
              <a:latin typeface="Calibri"/>
              <a:ea typeface="Calibri"/>
              <a:cs typeface="Calibri"/>
              <a:sym typeface="Calibri"/>
            </a:endParaRPr>
          </a:p>
        </p:txBody>
      </p:sp>
      <p:sp>
        <p:nvSpPr>
          <p:cNvPr id="396" name="Google Shape;396;p22"/>
          <p:cNvSpPr txBox="1"/>
          <p:nvPr/>
        </p:nvSpPr>
        <p:spPr>
          <a:xfrm>
            <a:off x="1659989" y="323557"/>
            <a:ext cx="510657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0" i="0" u="none" strike="noStrike" cap="none">
                <a:solidFill>
                  <a:schemeClr val="dk2"/>
                </a:solidFill>
                <a:latin typeface="Calibri"/>
                <a:ea typeface="Calibri"/>
                <a:cs typeface="Calibri"/>
                <a:sym typeface="Calibri"/>
              </a:rPr>
              <a:t>Le Franchissement</a:t>
            </a:r>
            <a:endParaRPr/>
          </a:p>
        </p:txBody>
      </p:sp>
      <p:sp>
        <p:nvSpPr>
          <p:cNvPr id="397" name="Google Shape;397;p22"/>
          <p:cNvSpPr txBox="1"/>
          <p:nvPr/>
        </p:nvSpPr>
        <p:spPr>
          <a:xfrm>
            <a:off x="1308296" y="1092998"/>
            <a:ext cx="66927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rgbClr val="FF0000"/>
                </a:solidFill>
                <a:latin typeface="Calibri"/>
                <a:ea typeface="Calibri"/>
                <a:cs typeface="Calibri"/>
                <a:sym typeface="Calibri"/>
              </a:rPr>
              <a:t>Deux notions essentielles pour la compréhension du jugement</a:t>
            </a:r>
            <a:endParaRPr/>
          </a:p>
        </p:txBody>
      </p:sp>
      <p:grpSp>
        <p:nvGrpSpPr>
          <p:cNvPr id="398" name="Google Shape;398;p22"/>
          <p:cNvGrpSpPr/>
          <p:nvPr/>
        </p:nvGrpSpPr>
        <p:grpSpPr>
          <a:xfrm>
            <a:off x="1052888" y="3959485"/>
            <a:ext cx="7539155" cy="1159870"/>
            <a:chOff x="3316" y="530486"/>
            <a:chExt cx="7539155" cy="1159870"/>
          </a:xfrm>
        </p:grpSpPr>
        <p:sp>
          <p:nvSpPr>
            <p:cNvPr id="399" name="Google Shape;399;p22"/>
            <p:cNvSpPr/>
            <p:nvPr/>
          </p:nvSpPr>
          <p:spPr>
            <a:xfrm>
              <a:off x="3316" y="530486"/>
              <a:ext cx="2899675" cy="1159870"/>
            </a:xfrm>
            <a:prstGeom prst="homePlate">
              <a:avLst>
                <a:gd name="adj" fmla="val 50000"/>
              </a:avLst>
            </a:prstGeom>
            <a:solidFill>
              <a:schemeClr val="accent3">
                <a:alpha val="8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txBox="1"/>
            <p:nvPr/>
          </p:nvSpPr>
          <p:spPr>
            <a:xfrm>
              <a:off x="3316" y="530486"/>
              <a:ext cx="2609708" cy="1159870"/>
            </a:xfrm>
            <a:prstGeom prst="rect">
              <a:avLst/>
            </a:prstGeom>
            <a:noFill/>
            <a:ln>
              <a:noFill/>
            </a:ln>
          </p:spPr>
          <p:txBody>
            <a:bodyPr spcFirstLastPara="1" wrap="square" lIns="90675" tIns="45325" rIns="22650" bIns="4532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fr-FR" sz="1700">
                  <a:solidFill>
                    <a:schemeClr val="lt1"/>
                  </a:solidFill>
                  <a:latin typeface="Calibri"/>
                  <a:ea typeface="Calibri"/>
                  <a:cs typeface="Calibri"/>
                  <a:sym typeface="Calibri"/>
                </a:rPr>
                <a:t>Le franchissement d’une porte est terminé quand</a:t>
              </a:r>
              <a:endParaRPr/>
            </a:p>
          </p:txBody>
        </p:sp>
        <p:sp>
          <p:nvSpPr>
            <p:cNvPr id="401" name="Google Shape;401;p22"/>
            <p:cNvSpPr/>
            <p:nvPr/>
          </p:nvSpPr>
          <p:spPr>
            <a:xfrm>
              <a:off x="2323056" y="530486"/>
              <a:ext cx="2899675" cy="1159870"/>
            </a:xfrm>
            <a:prstGeom prst="chevron">
              <a:avLst>
                <a:gd name="adj" fmla="val 50000"/>
              </a:avLst>
            </a:prstGeom>
            <a:solidFill>
              <a:schemeClr val="accent3">
                <a:alpha val="6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txBox="1"/>
            <p:nvPr/>
          </p:nvSpPr>
          <p:spPr>
            <a:xfrm>
              <a:off x="2902991" y="530486"/>
              <a:ext cx="1739805" cy="1159870"/>
            </a:xfrm>
            <a:prstGeom prst="rect">
              <a:avLst/>
            </a:prstGeom>
            <a:noFill/>
            <a:ln>
              <a:noFill/>
            </a:ln>
          </p:spPr>
          <p:txBody>
            <a:bodyPr spcFirstLastPara="1" wrap="square" lIns="68000" tIns="45325" rIns="22650" bIns="4532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fr-FR" sz="1700">
                  <a:solidFill>
                    <a:schemeClr val="lt1"/>
                  </a:solidFill>
                  <a:latin typeface="Calibri"/>
                  <a:ea typeface="Calibri"/>
                  <a:cs typeface="Calibri"/>
                  <a:sym typeface="Calibri"/>
                </a:rPr>
                <a:t>le franchissement d'une des portes suivantes est commencé</a:t>
              </a:r>
              <a:endParaRPr/>
            </a:p>
          </p:txBody>
        </p:sp>
        <p:sp>
          <p:nvSpPr>
            <p:cNvPr id="403" name="Google Shape;403;p22"/>
            <p:cNvSpPr/>
            <p:nvPr/>
          </p:nvSpPr>
          <p:spPr>
            <a:xfrm>
              <a:off x="4642796" y="530486"/>
              <a:ext cx="2899675" cy="1159870"/>
            </a:xfrm>
            <a:prstGeom prst="chevron">
              <a:avLst>
                <a:gd name="adj" fmla="val 50000"/>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txBox="1"/>
            <p:nvPr/>
          </p:nvSpPr>
          <p:spPr>
            <a:xfrm>
              <a:off x="5222731" y="530486"/>
              <a:ext cx="1739805" cy="1159870"/>
            </a:xfrm>
            <a:prstGeom prst="rect">
              <a:avLst/>
            </a:prstGeom>
            <a:noFill/>
            <a:ln>
              <a:noFill/>
            </a:ln>
          </p:spPr>
          <p:txBody>
            <a:bodyPr spcFirstLastPara="1" wrap="square" lIns="68000" tIns="45325" rIns="22650" bIns="4532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fr-FR" sz="1700">
                  <a:solidFill>
                    <a:schemeClr val="lt1"/>
                  </a:solidFill>
                  <a:latin typeface="Calibri"/>
                  <a:ea typeface="Calibri"/>
                  <a:cs typeface="Calibri"/>
                  <a:sym typeface="Calibri"/>
                </a:rPr>
                <a:t>ou lorsque la ligne d'arrivée est franchie</a:t>
              </a:r>
              <a:endParaRPr/>
            </a:p>
          </p:txBody>
        </p:sp>
      </p:grpSp>
      <p:pic>
        <p:nvPicPr>
          <p:cNvPr id="405" name="Google Shape;405;p22"/>
          <p:cNvPicPr preferRelativeResize="0"/>
          <p:nvPr/>
        </p:nvPicPr>
        <p:blipFill>
          <a:blip r:embed="rId4">
            <a:alphaModFix/>
          </a:blip>
          <a:stretch>
            <a:fillRect/>
          </a:stretch>
        </p:blipFill>
        <p:spPr>
          <a:xfrm>
            <a:off x="957475" y="2147825"/>
            <a:ext cx="8186524" cy="1281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95"/>
                                        </p:tgtEl>
                                        <p:attrNameLst>
                                          <p:attrName>style.visibility</p:attrName>
                                        </p:attrNameLst>
                                      </p:cBhvr>
                                      <p:to>
                                        <p:strVal val="visible"/>
                                      </p:to>
                                    </p:set>
                                    <p:animEffect transition="in" filter="fade">
                                      <p:cBhvr>
                                        <p:cTn id="11" dur="10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p:nvPr/>
        </p:nvSpPr>
        <p:spPr>
          <a:xfrm>
            <a:off x="1081376" y="4150581"/>
            <a:ext cx="6951275" cy="1707293"/>
          </a:xfrm>
          <a:prstGeom prst="rect">
            <a:avLst/>
          </a:prstGeom>
          <a:noFill/>
          <a:ln>
            <a:noFill/>
          </a:ln>
        </p:spPr>
        <p:txBody>
          <a:bodyPr spcFirstLastPara="1" wrap="square" lIns="91425" tIns="45700" rIns="91425" bIns="45700" anchor="t" anchorCtr="0">
            <a:noAutofit/>
          </a:bodyPr>
          <a:lstStyle/>
          <a:p>
            <a:pPr marL="257175" marR="0" lvl="0" indent="-257175" algn="just" rtl="0">
              <a:lnSpc>
                <a:spcPct val="90000"/>
              </a:lnSpc>
              <a:spcBef>
                <a:spcPts val="0"/>
              </a:spcBef>
              <a:spcAft>
                <a:spcPts val="0"/>
              </a:spcAft>
              <a:buClr>
                <a:srgbClr val="000000"/>
              </a:buClr>
              <a:buSzPts val="2000"/>
              <a:buFont typeface="Arial"/>
              <a:buChar char="•"/>
            </a:pPr>
            <a:r>
              <a:rPr lang="fr-FR" sz="2000" dirty="0">
                <a:solidFill>
                  <a:srgbClr val="000000"/>
                </a:solidFill>
                <a:latin typeface="Calibri"/>
                <a:ea typeface="Calibri"/>
                <a:cs typeface="Calibri"/>
                <a:sym typeface="Calibri"/>
              </a:rPr>
              <a:t>Couper le plan de porte avec une partie du corps ou du bateau, à l’exception de la tête, sans toucher les fiches n’est pas pénalisant.</a:t>
            </a:r>
            <a:endParaRPr dirty="0"/>
          </a:p>
          <a:p>
            <a:pPr marL="227410" marR="0" lvl="0" indent="-227410" algn="just" rtl="0">
              <a:lnSpc>
                <a:spcPct val="90000"/>
              </a:lnSpc>
              <a:spcBef>
                <a:spcPts val="1004"/>
              </a:spcBef>
              <a:spcAft>
                <a:spcPts val="0"/>
              </a:spcAft>
              <a:buClr>
                <a:srgbClr val="000000"/>
              </a:buClr>
              <a:buSzPts val="2000"/>
              <a:buFont typeface="Arial"/>
              <a:buChar char="•"/>
            </a:pPr>
            <a:r>
              <a:rPr lang="fr-FR" sz="2000" dirty="0">
                <a:solidFill>
                  <a:srgbClr val="000000"/>
                </a:solidFill>
                <a:latin typeface="Calibri"/>
                <a:ea typeface="Calibri"/>
                <a:cs typeface="Calibri"/>
                <a:sym typeface="Calibri"/>
              </a:rPr>
              <a:t>Les projections d’eau qui mettent en mouvement les fiches ne sont pas comptabilisées comme des pénalités.</a:t>
            </a:r>
            <a:endParaRPr dirty="0"/>
          </a:p>
          <a:p>
            <a:pPr marL="227410" marR="0" lvl="0" indent="-227410" algn="just" rtl="0">
              <a:lnSpc>
                <a:spcPct val="90000"/>
              </a:lnSpc>
              <a:spcBef>
                <a:spcPts val="1004"/>
              </a:spcBef>
              <a:spcAft>
                <a:spcPts val="0"/>
              </a:spcAft>
              <a:buClr>
                <a:srgbClr val="000000"/>
              </a:buClr>
              <a:buSzPts val="2000"/>
              <a:buFont typeface="Arial"/>
              <a:buChar char="•"/>
            </a:pPr>
            <a:r>
              <a:rPr lang="fr-FR" sz="2000" b="1" dirty="0">
                <a:solidFill>
                  <a:srgbClr val="000000"/>
                </a:solidFill>
                <a:latin typeface="Calibri"/>
                <a:ea typeface="Calibri"/>
                <a:cs typeface="Calibri"/>
                <a:sym typeface="Calibri"/>
              </a:rPr>
              <a:t>Pour résumer</a:t>
            </a:r>
            <a:r>
              <a:rPr lang="fr-FR" sz="2000" dirty="0">
                <a:solidFill>
                  <a:srgbClr val="000000"/>
                </a:solidFill>
                <a:latin typeface="Calibri"/>
                <a:ea typeface="Calibri"/>
                <a:cs typeface="Calibri"/>
                <a:sym typeface="Calibri"/>
              </a:rPr>
              <a:t>: </a:t>
            </a:r>
            <a:r>
              <a:rPr lang="fr-FR" sz="2000" b="1" dirty="0">
                <a:solidFill>
                  <a:srgbClr val="000000"/>
                </a:solidFill>
                <a:latin typeface="Calibri"/>
                <a:ea typeface="Calibri"/>
                <a:cs typeface="Calibri"/>
                <a:sym typeface="Calibri"/>
              </a:rPr>
              <a:t>BON ORDRE/ BON SENS/ Tête entière dont une partie au moins émergée en même temps qu’une partie du bateau</a:t>
            </a:r>
            <a:endParaRPr dirty="0"/>
          </a:p>
          <a:p>
            <a:pPr marL="227410" marR="0" lvl="0" indent="-132160" algn="l" rtl="0">
              <a:lnSpc>
                <a:spcPct val="90000"/>
              </a:lnSpc>
              <a:spcBef>
                <a:spcPts val="1004"/>
              </a:spcBef>
              <a:spcAft>
                <a:spcPts val="0"/>
              </a:spcAft>
              <a:buClr>
                <a:schemeClr val="dk1"/>
              </a:buClr>
              <a:buSzPts val="1500"/>
              <a:buFont typeface="Arial"/>
              <a:buNone/>
            </a:pPr>
            <a:endParaRPr sz="1500" b="1" dirty="0">
              <a:solidFill>
                <a:srgbClr val="000000"/>
              </a:solidFill>
              <a:latin typeface="Calibri"/>
              <a:ea typeface="Calibri"/>
              <a:cs typeface="Calibri"/>
              <a:sym typeface="Calibri"/>
            </a:endParaRPr>
          </a:p>
        </p:txBody>
      </p:sp>
      <p:sp>
        <p:nvSpPr>
          <p:cNvPr id="411" name="Google Shape;411;p23"/>
          <p:cNvSpPr txBox="1"/>
          <p:nvPr/>
        </p:nvSpPr>
        <p:spPr>
          <a:xfrm>
            <a:off x="1223889" y="253219"/>
            <a:ext cx="5661497" cy="915809"/>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3300">
                <a:solidFill>
                  <a:schemeClr val="dk1"/>
                </a:solidFill>
                <a:latin typeface="Calibri"/>
                <a:ea typeface="Calibri"/>
                <a:cs typeface="Calibri"/>
                <a:sym typeface="Calibri"/>
              </a:rPr>
              <a:t> </a:t>
            </a:r>
            <a:r>
              <a:rPr lang="fr-FR" sz="4000">
                <a:solidFill>
                  <a:schemeClr val="dk2"/>
                </a:solidFill>
                <a:latin typeface="Calibri"/>
                <a:ea typeface="Calibri"/>
                <a:cs typeface="Calibri"/>
                <a:sym typeface="Calibri"/>
              </a:rPr>
              <a:t>Franchissement Correct  </a:t>
            </a:r>
            <a:endParaRPr/>
          </a:p>
        </p:txBody>
      </p:sp>
      <p:sp>
        <p:nvSpPr>
          <p:cNvPr id="412" name="Google Shape;412;p23"/>
          <p:cNvSpPr txBox="1"/>
          <p:nvPr/>
        </p:nvSpPr>
        <p:spPr>
          <a:xfrm>
            <a:off x="1137037" y="1463041"/>
            <a:ext cx="6895615" cy="1754326"/>
          </a:xfrm>
          <a:prstGeom prst="rect">
            <a:avLst/>
          </a:prstGeom>
          <a:noFill/>
          <a:ln>
            <a:noFill/>
          </a:ln>
        </p:spPr>
        <p:txBody>
          <a:bodyPr spcFirstLastPara="1" wrap="square" lIns="91425" tIns="45700" rIns="91425" bIns="45700" anchor="t" anchorCtr="0">
            <a:spAutoFit/>
          </a:bodyPr>
          <a:lstStyle/>
          <a:p>
            <a:pPr marL="227410" marR="0" lvl="0" indent="-227410" algn="just" rtl="0">
              <a:lnSpc>
                <a:spcPct val="90000"/>
              </a:lnSpc>
              <a:spcBef>
                <a:spcPts val="0"/>
              </a:spcBef>
              <a:spcAft>
                <a:spcPts val="0"/>
              </a:spcAft>
              <a:buClr>
                <a:srgbClr val="000000"/>
              </a:buClr>
              <a:buSzPts val="2000"/>
              <a:buFont typeface="Arial"/>
              <a:buChar char="•"/>
            </a:pPr>
            <a:r>
              <a:rPr lang="fr-FR" sz="2000">
                <a:solidFill>
                  <a:srgbClr val="000000"/>
                </a:solidFill>
                <a:latin typeface="Calibri"/>
                <a:ea typeface="Calibri"/>
                <a:cs typeface="Calibri"/>
                <a:sym typeface="Calibri"/>
              </a:rPr>
              <a:t>Le franchissement d’une porte est correct lorsque, respectant l’ordre et le sens de franchissement imposé, la tête entière dont une partie au moins émergée du ou des compétiteurs en équipage ainsi qu’une partie du bateau franchissent le plan de porte au même moment sans toucher les fiches avec le corps, la pagaie ou le bateau</a:t>
            </a:r>
            <a:endParaRPr/>
          </a:p>
        </p:txBody>
      </p:sp>
      <p:sp>
        <p:nvSpPr>
          <p:cNvPr id="413" name="Google Shape;413;p23"/>
          <p:cNvSpPr txBox="1"/>
          <p:nvPr/>
        </p:nvSpPr>
        <p:spPr>
          <a:xfrm flipH="1">
            <a:off x="2489476" y="3138664"/>
            <a:ext cx="46257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fr-FR" sz="1800" u="sng">
                <a:solidFill>
                  <a:schemeClr val="hlink"/>
                </a:solidFill>
                <a:latin typeface="Calibri"/>
                <a:ea typeface="Calibri"/>
                <a:cs typeface="Calibri"/>
                <a:sym typeface="Calibri"/>
                <a:hlinkClick r:id="rId3"/>
              </a:rPr>
              <a:t>Franchissement correct</a:t>
            </a:r>
            <a:endParaRPr sz="1800">
              <a:solidFill>
                <a:srgbClr val="0070C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3"/>
                                        </p:tgtEl>
                                        <p:attrNameLst>
                                          <p:attrName>style.visibility</p:attrName>
                                        </p:attrNameLst>
                                      </p:cBhvr>
                                      <p:to>
                                        <p:strVal val="visible"/>
                                      </p:to>
                                    </p:set>
                                    <p:animEffect transition="in" filter="fade">
                                      <p:cBhvr>
                                        <p:cTn id="11" dur="1000"/>
                                        <p:tgtEl>
                                          <p:spTgt spid="4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0">
                                            <p:txEl>
                                              <p:pRg st="0" end="0"/>
                                            </p:txEl>
                                          </p:spTgt>
                                        </p:tgtEl>
                                        <p:attrNameLst>
                                          <p:attrName>style.visibility</p:attrName>
                                        </p:attrNameLst>
                                      </p:cBhvr>
                                      <p:to>
                                        <p:strVal val="visible"/>
                                      </p:to>
                                    </p:set>
                                    <p:animEffect transition="in" filter="fade">
                                      <p:cBhvr>
                                        <p:cTn id="16" dur="1000"/>
                                        <p:tgtEl>
                                          <p:spTgt spid="4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0">
                                            <p:txEl>
                                              <p:pRg st="1" end="1"/>
                                            </p:txEl>
                                          </p:spTgt>
                                        </p:tgtEl>
                                        <p:attrNameLst>
                                          <p:attrName>style.visibility</p:attrName>
                                        </p:attrNameLst>
                                      </p:cBhvr>
                                      <p:to>
                                        <p:strVal val="visible"/>
                                      </p:to>
                                    </p:set>
                                    <p:animEffect transition="in" filter="fade">
                                      <p:cBhvr>
                                        <p:cTn id="21" dur="1000"/>
                                        <p:tgtEl>
                                          <p:spTgt spid="4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0">
                                            <p:txEl>
                                              <p:pRg st="2" end="2"/>
                                            </p:txEl>
                                          </p:spTgt>
                                        </p:tgtEl>
                                        <p:attrNameLst>
                                          <p:attrName>style.visibility</p:attrName>
                                        </p:attrNameLst>
                                      </p:cBhvr>
                                      <p:to>
                                        <p:strVal val="visible"/>
                                      </p:to>
                                    </p:set>
                                    <p:animEffect transition="in" filter="fade">
                                      <p:cBhvr>
                                        <p:cTn id="26" dur="1000"/>
                                        <p:tgtEl>
                                          <p:spTgt spid="4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
                                            <p:txEl>
                                              <p:pRg st="3" end="3"/>
                                            </p:txEl>
                                          </p:spTgt>
                                        </p:tgtEl>
                                        <p:attrNameLst>
                                          <p:attrName>style.visibility</p:attrName>
                                        </p:attrNameLst>
                                      </p:cBhvr>
                                      <p:to>
                                        <p:strVal val="visible"/>
                                      </p:to>
                                    </p:set>
                                    <p:animEffect transition="in" filter="fade">
                                      <p:cBhvr>
                                        <p:cTn id="31" dur="1000"/>
                                        <p:tgtEl>
                                          <p:spTgt spid="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4"/>
          <p:cNvSpPr txBox="1"/>
          <p:nvPr/>
        </p:nvSpPr>
        <p:spPr>
          <a:xfrm>
            <a:off x="1645920" y="379828"/>
            <a:ext cx="520493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a:solidFill>
                  <a:schemeClr val="dk2"/>
                </a:solidFill>
                <a:latin typeface="Calibri"/>
                <a:ea typeface="Calibri"/>
                <a:cs typeface="Calibri"/>
                <a:sym typeface="Calibri"/>
              </a:rPr>
              <a:t>Les Pénalités  </a:t>
            </a:r>
            <a:endParaRPr/>
          </a:p>
        </p:txBody>
      </p:sp>
      <p:sp>
        <p:nvSpPr>
          <p:cNvPr id="419" name="Google Shape;419;p24"/>
          <p:cNvSpPr txBox="1"/>
          <p:nvPr/>
        </p:nvSpPr>
        <p:spPr>
          <a:xfrm>
            <a:off x="1055076" y="1420837"/>
            <a:ext cx="7906043" cy="398115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400"/>
              <a:buFont typeface="Arial"/>
              <a:buNone/>
            </a:pPr>
            <a:r>
              <a:rPr lang="fr-FR" sz="2400" b="1">
                <a:solidFill>
                  <a:schemeClr val="dk1"/>
                </a:solidFill>
                <a:latin typeface="Calibri"/>
                <a:ea typeface="Calibri"/>
                <a:cs typeface="Calibri"/>
                <a:sym typeface="Calibri"/>
              </a:rPr>
              <a:t>  </a:t>
            </a:r>
            <a:r>
              <a:rPr lang="fr-FR" sz="2400" b="1">
                <a:solidFill>
                  <a:schemeClr val="dk1"/>
                </a:solidFill>
                <a:highlight>
                  <a:srgbClr val="FFFF00"/>
                </a:highlight>
                <a:latin typeface="Calibri"/>
                <a:ea typeface="Calibri"/>
                <a:cs typeface="Calibri"/>
                <a:sym typeface="Calibri"/>
              </a:rPr>
              <a:t>Pénalité de 2 secondes</a:t>
            </a:r>
            <a:endParaRPr/>
          </a:p>
          <a:p>
            <a:pPr marL="0" marR="0" lvl="0" indent="0" algn="just" rtl="0">
              <a:spcBef>
                <a:spcPts val="480"/>
              </a:spcBef>
              <a:spcAft>
                <a:spcPts val="0"/>
              </a:spcAft>
              <a:buClr>
                <a:schemeClr val="dk1"/>
              </a:buClr>
              <a:buSzPts val="2400"/>
              <a:buFont typeface="Arial"/>
              <a:buNone/>
            </a:pPr>
            <a:endParaRPr sz="2400" b="1">
              <a:solidFill>
                <a:schemeClr val="dk1"/>
              </a:solidFill>
              <a:highlight>
                <a:srgbClr val="FFFF00"/>
              </a:highlight>
              <a:latin typeface="Calibri"/>
              <a:ea typeface="Calibri"/>
              <a:cs typeface="Calibri"/>
              <a:sym typeface="Calibri"/>
            </a:endParaRPr>
          </a:p>
          <a:p>
            <a:pPr marL="342900" marR="0" lvl="0" indent="-342900" algn="just" rtl="0">
              <a:spcBef>
                <a:spcPts val="400"/>
              </a:spcBef>
              <a:spcAft>
                <a:spcPts val="0"/>
              </a:spcAft>
              <a:buClr>
                <a:schemeClr val="dk1"/>
              </a:buClr>
              <a:buSzPts val="2000"/>
              <a:buFont typeface="Arial"/>
              <a:buChar char="•"/>
            </a:pPr>
            <a:r>
              <a:rPr lang="fr-FR" sz="2000" b="1">
                <a:solidFill>
                  <a:schemeClr val="dk1"/>
                </a:solidFill>
                <a:latin typeface="Calibri"/>
                <a:ea typeface="Calibri"/>
                <a:cs typeface="Calibri"/>
                <a:sym typeface="Calibri"/>
              </a:rPr>
              <a:t>2 secondes de pénalités </a:t>
            </a:r>
            <a:r>
              <a:rPr lang="fr-FR" sz="2000">
                <a:solidFill>
                  <a:schemeClr val="dk1"/>
                </a:solidFill>
                <a:latin typeface="Calibri"/>
                <a:ea typeface="Calibri"/>
                <a:cs typeface="Calibri"/>
                <a:sym typeface="Calibri"/>
              </a:rPr>
              <a:t>sont attribuées à une embarcation lorsque, lors du franchissement correct par ailleurs, le compétiteur ou au moins un des équipiers en C2 touche la/les fiche(s) avec le corps, l’équipement, le bateau ou la pagaie.</a:t>
            </a:r>
            <a:endParaRPr/>
          </a:p>
          <a:p>
            <a:pPr marL="342900" marR="0" lvl="0" indent="-342900" algn="just" rtl="0">
              <a:spcBef>
                <a:spcPts val="4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Une touche répétée plusieurs fois sur l’une ou l’autre des fiches d'une porte n'est pénalisée qu'une fois</a:t>
            </a:r>
            <a:endParaRPr sz="2000">
              <a:solidFill>
                <a:srgbClr val="000000"/>
              </a:solidFill>
              <a:latin typeface="Calibri"/>
              <a:ea typeface="Calibri"/>
              <a:cs typeface="Calibri"/>
              <a:sym typeface="Calibri"/>
            </a:endParaRPr>
          </a:p>
          <a:p>
            <a:pPr marL="342900" marR="0" lvl="0" indent="-342900" algn="just" rtl="0">
              <a:spcBef>
                <a:spcPts val="400"/>
              </a:spcBef>
              <a:spcAft>
                <a:spcPts val="0"/>
              </a:spcAft>
              <a:buClr>
                <a:srgbClr val="000000"/>
              </a:buClr>
              <a:buSzPts val="2000"/>
              <a:buFont typeface="Arial"/>
              <a:buChar char="•"/>
            </a:pPr>
            <a:r>
              <a:rPr lang="fr-FR" sz="2000">
                <a:solidFill>
                  <a:srgbClr val="000000"/>
                </a:solidFill>
                <a:latin typeface="Calibri"/>
                <a:ea typeface="Calibri"/>
                <a:cs typeface="Calibri"/>
                <a:sym typeface="Calibri"/>
              </a:rPr>
              <a:t>Les projections d’eau qui mettent en mouvement les fiches ne sont pas comptabilisées comme des pénalités.</a:t>
            </a:r>
            <a:endParaRPr/>
          </a:p>
          <a:p>
            <a:pPr marL="342900" marR="0" lvl="0" indent="-190500" algn="just" rtl="0">
              <a:spcBef>
                <a:spcPts val="48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fr-FR" sz="2400" u="sng">
                <a:solidFill>
                  <a:schemeClr val="hlink"/>
                </a:solidFill>
                <a:latin typeface="Calibri"/>
                <a:ea typeface="Calibri"/>
                <a:cs typeface="Calibri"/>
                <a:sym typeface="Calibri"/>
                <a:hlinkClick r:id="rId3"/>
              </a:rPr>
              <a:t>Pénalité de 2</a:t>
            </a:r>
            <a:endParaRPr sz="2400">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20" name="Google Shape;420;p24"/>
          <p:cNvSpPr/>
          <p:nvPr/>
        </p:nvSpPr>
        <p:spPr>
          <a:xfrm>
            <a:off x="4572000" y="1322363"/>
            <a:ext cx="703385" cy="569745"/>
          </a:xfrm>
          <a:prstGeom prst="ellipse">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xEl>
                                              <p:pRg st="0" end="0"/>
                                            </p:txEl>
                                          </p:spTgt>
                                        </p:tgtEl>
                                        <p:attrNameLst>
                                          <p:attrName>style.visibility</p:attrName>
                                        </p:attrNameLst>
                                      </p:cBhvr>
                                      <p:to>
                                        <p:strVal val="visible"/>
                                      </p:to>
                                    </p:set>
                                    <p:animEffect transition="in" filter="fade">
                                      <p:cBhvr>
                                        <p:cTn id="7" dur="1000"/>
                                        <p:tgtEl>
                                          <p:spTgt spid="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xEl>
                                              <p:pRg st="1" end="1"/>
                                            </p:txEl>
                                          </p:spTgt>
                                        </p:tgtEl>
                                        <p:attrNameLst>
                                          <p:attrName>style.visibility</p:attrName>
                                        </p:attrNameLst>
                                      </p:cBhvr>
                                      <p:to>
                                        <p:strVal val="visible"/>
                                      </p:to>
                                    </p:set>
                                    <p:animEffect transition="in" filter="fade">
                                      <p:cBhvr>
                                        <p:cTn id="12" dur="1000"/>
                                        <p:tgtEl>
                                          <p:spTgt spid="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
                                            <p:txEl>
                                              <p:pRg st="2" end="2"/>
                                            </p:txEl>
                                          </p:spTgt>
                                        </p:tgtEl>
                                        <p:attrNameLst>
                                          <p:attrName>style.visibility</p:attrName>
                                        </p:attrNameLst>
                                      </p:cBhvr>
                                      <p:to>
                                        <p:strVal val="visible"/>
                                      </p:to>
                                    </p:set>
                                    <p:animEffect transition="in" filter="fade">
                                      <p:cBhvr>
                                        <p:cTn id="17" dur="1000"/>
                                        <p:tgtEl>
                                          <p:spTgt spid="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9">
                                            <p:txEl>
                                              <p:pRg st="3" end="3"/>
                                            </p:txEl>
                                          </p:spTgt>
                                        </p:tgtEl>
                                        <p:attrNameLst>
                                          <p:attrName>style.visibility</p:attrName>
                                        </p:attrNameLst>
                                      </p:cBhvr>
                                      <p:to>
                                        <p:strVal val="visible"/>
                                      </p:to>
                                    </p:set>
                                    <p:animEffect transition="in" filter="fade">
                                      <p:cBhvr>
                                        <p:cTn id="22" dur="1000"/>
                                        <p:tgtEl>
                                          <p:spTgt spid="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
                                            <p:txEl>
                                              <p:pRg st="4" end="4"/>
                                            </p:txEl>
                                          </p:spTgt>
                                        </p:tgtEl>
                                        <p:attrNameLst>
                                          <p:attrName>style.visibility</p:attrName>
                                        </p:attrNameLst>
                                      </p:cBhvr>
                                      <p:to>
                                        <p:strVal val="visible"/>
                                      </p:to>
                                    </p:set>
                                    <p:animEffect transition="in" filter="fade">
                                      <p:cBhvr>
                                        <p:cTn id="27" dur="1000"/>
                                        <p:tgtEl>
                                          <p:spTgt spid="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9">
                                            <p:txEl>
                                              <p:pRg st="5" end="5"/>
                                            </p:txEl>
                                          </p:spTgt>
                                        </p:tgtEl>
                                        <p:attrNameLst>
                                          <p:attrName>style.visibility</p:attrName>
                                        </p:attrNameLst>
                                      </p:cBhvr>
                                      <p:to>
                                        <p:strVal val="visible"/>
                                      </p:to>
                                    </p:set>
                                    <p:animEffect transition="in" filter="fade">
                                      <p:cBhvr>
                                        <p:cTn id="32" dur="1000"/>
                                        <p:tgtEl>
                                          <p:spTgt spid="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9">
                                            <p:txEl>
                                              <p:pRg st="6" end="6"/>
                                            </p:txEl>
                                          </p:spTgt>
                                        </p:tgtEl>
                                        <p:attrNameLst>
                                          <p:attrName>style.visibility</p:attrName>
                                        </p:attrNameLst>
                                      </p:cBhvr>
                                      <p:to>
                                        <p:strVal val="visible"/>
                                      </p:to>
                                    </p:set>
                                    <p:animEffect transition="in" filter="fade">
                                      <p:cBhvr>
                                        <p:cTn id="37" dur="1000"/>
                                        <p:tgtEl>
                                          <p:spTgt spid="4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9">
                                            <p:txEl>
                                              <p:pRg st="7" end="7"/>
                                            </p:txEl>
                                          </p:spTgt>
                                        </p:tgtEl>
                                        <p:attrNameLst>
                                          <p:attrName>style.visibility</p:attrName>
                                        </p:attrNameLst>
                                      </p:cBhvr>
                                      <p:to>
                                        <p:strVal val="visible"/>
                                      </p:to>
                                    </p:set>
                                    <p:animEffect transition="in" filter="fade">
                                      <p:cBhvr>
                                        <p:cTn id="42" dur="1000"/>
                                        <p:tgtEl>
                                          <p:spTgt spid="4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9">
                                            <p:txEl>
                                              <p:pRg st="8" end="8"/>
                                            </p:txEl>
                                          </p:spTgt>
                                        </p:tgtEl>
                                        <p:attrNameLst>
                                          <p:attrName>style.visibility</p:attrName>
                                        </p:attrNameLst>
                                      </p:cBhvr>
                                      <p:to>
                                        <p:strVal val="visible"/>
                                      </p:to>
                                    </p:set>
                                    <p:animEffect transition="in" filter="fade">
                                      <p:cBhvr>
                                        <p:cTn id="47" dur="1000"/>
                                        <p:tgtEl>
                                          <p:spTgt spid="4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9">
                                            <p:txEl>
                                              <p:pRg st="9" end="9"/>
                                            </p:txEl>
                                          </p:spTgt>
                                        </p:tgtEl>
                                        <p:attrNameLst>
                                          <p:attrName>style.visibility</p:attrName>
                                        </p:attrNameLst>
                                      </p:cBhvr>
                                      <p:to>
                                        <p:strVal val="visible"/>
                                      </p:to>
                                    </p:set>
                                    <p:animEffect transition="in" filter="fade">
                                      <p:cBhvr>
                                        <p:cTn id="52" dur="1000"/>
                                        <p:tgtEl>
                                          <p:spTgt spid="4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9">
                                            <p:txEl>
                                              <p:pRg st="10" end="10"/>
                                            </p:txEl>
                                          </p:spTgt>
                                        </p:tgtEl>
                                        <p:attrNameLst>
                                          <p:attrName>style.visibility</p:attrName>
                                        </p:attrNameLst>
                                      </p:cBhvr>
                                      <p:to>
                                        <p:strVal val="visible"/>
                                      </p:to>
                                    </p:set>
                                    <p:animEffect transition="in" filter="fade">
                                      <p:cBhvr>
                                        <p:cTn id="57" dur="1000"/>
                                        <p:tgtEl>
                                          <p:spTgt spid="4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19">
                                            <p:txEl>
                                              <p:pRg st="11" end="11"/>
                                            </p:txEl>
                                          </p:spTgt>
                                        </p:tgtEl>
                                        <p:attrNameLst>
                                          <p:attrName>style.visibility</p:attrName>
                                        </p:attrNameLst>
                                      </p:cBhvr>
                                      <p:to>
                                        <p:strVal val="visible"/>
                                      </p:to>
                                    </p:set>
                                    <p:animEffect transition="in" filter="fade">
                                      <p:cBhvr>
                                        <p:cTn id="62" dur="1000"/>
                                        <p:tgtEl>
                                          <p:spTgt spid="4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9">
                                            <p:txEl>
                                              <p:pRg st="12" end="12"/>
                                            </p:txEl>
                                          </p:spTgt>
                                        </p:tgtEl>
                                        <p:attrNameLst>
                                          <p:attrName>style.visibility</p:attrName>
                                        </p:attrNameLst>
                                      </p:cBhvr>
                                      <p:to>
                                        <p:strVal val="visible"/>
                                      </p:to>
                                    </p:set>
                                    <p:animEffect transition="in" filter="fade">
                                      <p:cBhvr>
                                        <p:cTn id="67" dur="1000"/>
                                        <p:tgtEl>
                                          <p:spTgt spid="419">
                                            <p:txEl>
                                              <p:pRg st="12" end="1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420"/>
                                        </p:tgtEl>
                                        <p:attrNameLst>
                                          <p:attrName>style.visibility</p:attrName>
                                        </p:attrNameLst>
                                      </p:cBhvr>
                                      <p:to>
                                        <p:strVal val="visible"/>
                                      </p:to>
                                    </p:set>
                                    <p:animEffect transition="in" filter="fade">
                                      <p:cBhvr>
                                        <p:cTn id="70"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5"/>
          <p:cNvSpPr txBox="1"/>
          <p:nvPr/>
        </p:nvSpPr>
        <p:spPr>
          <a:xfrm>
            <a:off x="1944291" y="1807370"/>
            <a:ext cx="5613797" cy="5317331"/>
          </a:xfrm>
          <a:prstGeom prst="rect">
            <a:avLst/>
          </a:prstGeom>
          <a:noFill/>
          <a:ln>
            <a:noFill/>
          </a:ln>
        </p:spPr>
        <p:txBody>
          <a:bodyPr spcFirstLastPara="1" wrap="square" lIns="91425" tIns="45700" rIns="91425" bIns="45700" anchor="t" anchorCtr="0">
            <a:noAutofit/>
          </a:bodyPr>
          <a:lstStyle/>
          <a:p>
            <a:pPr marL="227410" marR="0" lvl="0" indent="-227410" algn="ctr" rtl="0">
              <a:spcBef>
                <a:spcPts val="0"/>
              </a:spcBef>
              <a:spcAft>
                <a:spcPts val="0"/>
              </a:spcAft>
              <a:buNone/>
            </a:pPr>
            <a:r>
              <a:rPr lang="fr-FR" sz="2400">
                <a:solidFill>
                  <a:schemeClr val="dk1"/>
                </a:solidFill>
                <a:latin typeface="Calibri"/>
                <a:ea typeface="Calibri"/>
                <a:cs typeface="Calibri"/>
                <a:sym typeface="Calibri"/>
              </a:rPr>
              <a:t> </a:t>
            </a:r>
            <a:br>
              <a:rPr lang="fr-FR" sz="2400">
                <a:solidFill>
                  <a:schemeClr val="dk1"/>
                </a:solidFill>
                <a:latin typeface="Calibri"/>
                <a:ea typeface="Calibri"/>
                <a:cs typeface="Calibri"/>
                <a:sym typeface="Calibri"/>
              </a:rPr>
            </a:br>
            <a:r>
              <a:rPr lang="fr-FR" sz="2400">
                <a:solidFill>
                  <a:schemeClr val="dk1"/>
                </a:solidFill>
                <a:latin typeface="Calibri"/>
                <a:ea typeface="Calibri"/>
                <a:cs typeface="Calibri"/>
                <a:sym typeface="Calibri"/>
              </a:rPr>
              <a:t> </a:t>
            </a:r>
            <a:endParaRPr/>
          </a:p>
          <a:p>
            <a:pPr marL="227410" marR="0" lvl="0" indent="-227410" algn="ctr" rtl="0">
              <a:spcBef>
                <a:spcPts val="1004"/>
              </a:spcBef>
              <a:spcAft>
                <a:spcPts val="0"/>
              </a:spcAft>
              <a:buNone/>
            </a:pPr>
            <a:endParaRPr sz="2400">
              <a:solidFill>
                <a:schemeClr val="dk1"/>
              </a:solidFill>
              <a:latin typeface="Calibri"/>
              <a:ea typeface="Calibri"/>
              <a:cs typeface="Calibri"/>
              <a:sym typeface="Calibri"/>
            </a:endParaRPr>
          </a:p>
          <a:p>
            <a:pPr marL="227410" marR="0" lvl="0" indent="-227410" algn="ctr" rtl="0">
              <a:spcBef>
                <a:spcPts val="1004"/>
              </a:spcBef>
              <a:spcAft>
                <a:spcPts val="0"/>
              </a:spcAft>
              <a:buNone/>
            </a:pPr>
            <a:endParaRPr sz="2400">
              <a:solidFill>
                <a:schemeClr val="dk1"/>
              </a:solidFill>
              <a:latin typeface="Calibri"/>
              <a:ea typeface="Calibri"/>
              <a:cs typeface="Calibri"/>
              <a:sym typeface="Calibri"/>
            </a:endParaRPr>
          </a:p>
          <a:p>
            <a:pPr marL="227410" marR="0" lvl="0" indent="-227410" algn="ctr" rtl="0">
              <a:spcBef>
                <a:spcPts val="1004"/>
              </a:spcBef>
              <a:spcAft>
                <a:spcPts val="0"/>
              </a:spcAft>
              <a:buNone/>
            </a:pPr>
            <a:br>
              <a:rPr lang="fr-FR" sz="2400">
                <a:solidFill>
                  <a:schemeClr val="dk1"/>
                </a:solidFill>
                <a:latin typeface="Calibri"/>
                <a:ea typeface="Calibri"/>
                <a:cs typeface="Calibri"/>
                <a:sym typeface="Calibri"/>
              </a:rPr>
            </a:br>
            <a:br>
              <a:rPr lang="fr-FR" sz="2400">
                <a:solidFill>
                  <a:schemeClr val="dk1"/>
                </a:solidFill>
                <a:latin typeface="Calibri"/>
                <a:ea typeface="Calibri"/>
                <a:cs typeface="Calibri"/>
                <a:sym typeface="Calibri"/>
              </a:rPr>
            </a:br>
            <a:endParaRPr sz="2400" b="1">
              <a:solidFill>
                <a:schemeClr val="dk1"/>
              </a:solidFill>
              <a:latin typeface="Calibri"/>
              <a:ea typeface="Calibri"/>
              <a:cs typeface="Calibri"/>
              <a:sym typeface="Calibri"/>
            </a:endParaRPr>
          </a:p>
        </p:txBody>
      </p:sp>
      <p:sp>
        <p:nvSpPr>
          <p:cNvPr id="426" name="Google Shape;426;p25"/>
          <p:cNvSpPr txBox="1"/>
          <p:nvPr/>
        </p:nvSpPr>
        <p:spPr>
          <a:xfrm>
            <a:off x="1434906" y="337625"/>
            <a:ext cx="54481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a:solidFill>
                  <a:schemeClr val="dk2"/>
                </a:solidFill>
                <a:latin typeface="Calibri"/>
                <a:ea typeface="Calibri"/>
                <a:cs typeface="Calibri"/>
                <a:sym typeface="Calibri"/>
              </a:rPr>
              <a:t>Les Pénalités </a:t>
            </a:r>
            <a:r>
              <a:rPr lang="fr-FR" sz="2000">
                <a:solidFill>
                  <a:schemeClr val="dk2"/>
                </a:solidFill>
                <a:latin typeface="Calibri"/>
                <a:ea typeface="Calibri"/>
                <a:cs typeface="Calibri"/>
                <a:sym typeface="Calibri"/>
              </a:rPr>
              <a:t>SUITE </a:t>
            </a:r>
            <a:endParaRPr/>
          </a:p>
        </p:txBody>
      </p:sp>
      <p:sp>
        <p:nvSpPr>
          <p:cNvPr id="427" name="Google Shape;427;p25"/>
          <p:cNvSpPr txBox="1"/>
          <p:nvPr/>
        </p:nvSpPr>
        <p:spPr>
          <a:xfrm>
            <a:off x="1055077" y="1107066"/>
            <a:ext cx="7920111"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chemeClr val="dk1"/>
                </a:solidFill>
                <a:highlight>
                  <a:srgbClr val="FF0000"/>
                </a:highlight>
                <a:latin typeface="Calibri"/>
                <a:ea typeface="Calibri"/>
                <a:cs typeface="Calibri"/>
                <a:sym typeface="Calibri"/>
              </a:rPr>
              <a:t>Pénalité de 50 secondes</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fr-FR" sz="2000" b="1">
                <a:solidFill>
                  <a:schemeClr val="dk1"/>
                </a:solidFill>
                <a:latin typeface="Calibri"/>
                <a:ea typeface="Calibri"/>
                <a:cs typeface="Calibri"/>
                <a:sym typeface="Calibri"/>
              </a:rPr>
              <a:t>50 secondes </a:t>
            </a:r>
            <a:r>
              <a:rPr lang="fr-FR" sz="2000">
                <a:solidFill>
                  <a:schemeClr val="dk1"/>
                </a:solidFill>
                <a:latin typeface="Calibri"/>
                <a:ea typeface="Calibri"/>
                <a:cs typeface="Calibri"/>
                <a:sym typeface="Calibri"/>
              </a:rPr>
              <a:t>sont attribuées à une embarcation si le franchissement est </a:t>
            </a:r>
            <a:endParaRPr/>
          </a:p>
          <a:p>
            <a:pPr marL="0" marR="0" lvl="0" indent="0" algn="l" rtl="0">
              <a:spcBef>
                <a:spcPts val="0"/>
              </a:spcBef>
              <a:spcAft>
                <a:spcPts val="0"/>
              </a:spcAft>
              <a:buNone/>
            </a:pPr>
            <a:r>
              <a:rPr lang="fr-FR" sz="2000" b="1">
                <a:solidFill>
                  <a:schemeClr val="dk1"/>
                </a:solidFill>
                <a:latin typeface="Calibri"/>
                <a:ea typeface="Calibri"/>
                <a:cs typeface="Calibri"/>
                <a:sym typeface="Calibri"/>
              </a:rPr>
              <a:t>  incorrect</a:t>
            </a:r>
            <a:r>
              <a:rPr lang="fr-FR" sz="2000">
                <a:solidFill>
                  <a:schemeClr val="dk1"/>
                </a:solidFill>
                <a:latin typeface="Calibri"/>
                <a:ea typeface="Calibri"/>
                <a:cs typeface="Calibri"/>
                <a:sym typeface="Calibri"/>
              </a:rPr>
              <a:t>  donc :</a:t>
            </a:r>
            <a:endParaRPr/>
          </a:p>
          <a:p>
            <a:pPr marL="257175" marR="0" lvl="0" indent="-257175" algn="l" rtl="0">
              <a:spcBef>
                <a:spcPts val="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Mauvais ordre</a:t>
            </a:r>
            <a:endParaRPr/>
          </a:p>
          <a:p>
            <a:pPr marL="257175" marR="0" lvl="0" indent="-257175" algn="l" rtl="0">
              <a:spcBef>
                <a:spcPts val="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Mauvais sens</a:t>
            </a:r>
            <a:endParaRPr/>
          </a:p>
          <a:p>
            <a:pPr marL="257175" marR="0" lvl="0" indent="-257175" algn="l" rtl="0">
              <a:spcBef>
                <a:spcPts val="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Pas la tête entière avec ou sans bateau</a:t>
            </a:r>
            <a:endParaRPr/>
          </a:p>
          <a:p>
            <a:pPr marL="257175" marR="0" lvl="0" indent="-257175" algn="l" rtl="0">
              <a:spcBef>
                <a:spcPts val="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Tête complètement immergée</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fr-FR" sz="2000" b="1">
                <a:solidFill>
                  <a:schemeClr val="dk1"/>
                </a:solidFill>
                <a:latin typeface="Calibri"/>
                <a:ea typeface="Calibri"/>
                <a:cs typeface="Calibri"/>
                <a:sym typeface="Calibri"/>
              </a:rPr>
              <a:t>Et également pour des cas particuliers </a:t>
            </a:r>
            <a:endParaRPr/>
          </a:p>
          <a:p>
            <a:pPr marL="257175" marR="0" lvl="0" indent="-257175" algn="l" rtl="0">
              <a:spcBef>
                <a:spcPts val="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Déplacement intentionnel du plan de porte</a:t>
            </a:r>
            <a:endParaRPr/>
          </a:p>
          <a:p>
            <a:pPr marL="257175" marR="0" lvl="0" indent="-257175" algn="l" rtl="0">
              <a:spcBef>
                <a:spcPts val="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En équipe passage de la ligne d’arrivée avec un écart de plus de 15  sec entre le 1</a:t>
            </a:r>
            <a:r>
              <a:rPr lang="fr-FR" sz="2000" baseline="30000">
                <a:solidFill>
                  <a:schemeClr val="dk1"/>
                </a:solidFill>
                <a:latin typeface="Calibri"/>
                <a:ea typeface="Calibri"/>
                <a:cs typeface="Calibri"/>
                <a:sym typeface="Calibri"/>
              </a:rPr>
              <a:t>er</a:t>
            </a:r>
            <a:r>
              <a:rPr lang="fr-FR" sz="2000">
                <a:solidFill>
                  <a:schemeClr val="dk1"/>
                </a:solidFill>
                <a:latin typeface="Calibri"/>
                <a:ea typeface="Calibri"/>
                <a:cs typeface="Calibri"/>
                <a:sym typeface="Calibri"/>
              </a:rPr>
              <a:t> et le dernier coéquipier</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fr-FR" sz="2000">
                <a:solidFill>
                  <a:srgbClr val="000000"/>
                </a:solidFill>
                <a:latin typeface="Calibri"/>
                <a:ea typeface="Calibri"/>
                <a:cs typeface="Calibri"/>
                <a:sym typeface="Calibri"/>
              </a:rPr>
              <a:t>C’est la pénalité maximale possible sur une porte pour une même embarcation.</a:t>
            </a:r>
            <a:br>
              <a:rPr lang="fr-FR" sz="2000">
                <a:solidFill>
                  <a:srgbClr val="000000"/>
                </a:solidFill>
                <a:latin typeface="Calibri"/>
                <a:ea typeface="Calibri"/>
                <a:cs typeface="Calibri"/>
                <a:sym typeface="Calibri"/>
              </a:rPr>
            </a:br>
            <a:r>
              <a:rPr lang="fr-FR" sz="2000">
                <a:solidFill>
                  <a:srgbClr val="000000"/>
                </a:solidFill>
                <a:latin typeface="Calibri"/>
                <a:ea typeface="Calibri"/>
                <a:cs typeface="Calibri"/>
                <a:sym typeface="Calibri"/>
              </a:rPr>
              <a:t> En cas de doute sur une pénalité, la décision doit être prise au bénéfice de l’embarcation.</a:t>
            </a:r>
            <a:br>
              <a:rPr lang="fr-FR" sz="2000">
                <a:solidFill>
                  <a:srgbClr val="000000"/>
                </a:solidFill>
                <a:latin typeface="Calibri"/>
                <a:ea typeface="Calibri"/>
                <a:cs typeface="Calibri"/>
                <a:sym typeface="Calibri"/>
              </a:rPr>
            </a:br>
            <a:endParaRPr sz="2000" b="1">
              <a:solidFill>
                <a:schemeClr val="dk1"/>
              </a:solidFill>
              <a:latin typeface="Calibri"/>
              <a:ea typeface="Calibri"/>
              <a:cs typeface="Calibri"/>
              <a:sym typeface="Calibri"/>
            </a:endParaRPr>
          </a:p>
        </p:txBody>
      </p:sp>
      <p:pic>
        <p:nvPicPr>
          <p:cNvPr id="428" name="Google Shape;428;p25"/>
          <p:cNvPicPr preferRelativeResize="0"/>
          <p:nvPr/>
        </p:nvPicPr>
        <p:blipFill rotWithShape="1">
          <a:blip r:embed="rId3">
            <a:alphaModFix/>
          </a:blip>
          <a:srcRect/>
          <a:stretch/>
        </p:blipFill>
        <p:spPr>
          <a:xfrm>
            <a:off x="3925253" y="1040608"/>
            <a:ext cx="825936" cy="762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xEl>
                                              <p:pRg st="0" end="0"/>
                                            </p:txEl>
                                          </p:spTgt>
                                        </p:tgtEl>
                                        <p:attrNameLst>
                                          <p:attrName>style.visibility</p:attrName>
                                        </p:attrNameLst>
                                      </p:cBhvr>
                                      <p:to>
                                        <p:strVal val="visible"/>
                                      </p:to>
                                    </p:set>
                                    <p:animEffect transition="in" filter="fade">
                                      <p:cBhvr>
                                        <p:cTn id="12" dur="1000"/>
                                        <p:tgtEl>
                                          <p:spTgt spid="4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xEl>
                                              <p:pRg st="1" end="1"/>
                                            </p:txEl>
                                          </p:spTgt>
                                        </p:tgtEl>
                                        <p:attrNameLst>
                                          <p:attrName>style.visibility</p:attrName>
                                        </p:attrNameLst>
                                      </p:cBhvr>
                                      <p:to>
                                        <p:strVal val="visible"/>
                                      </p:to>
                                    </p:set>
                                    <p:animEffect transition="in" filter="fade">
                                      <p:cBhvr>
                                        <p:cTn id="17" dur="1000"/>
                                        <p:tgtEl>
                                          <p:spTgt spid="4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7">
                                            <p:txEl>
                                              <p:pRg st="2" end="2"/>
                                            </p:txEl>
                                          </p:spTgt>
                                        </p:tgtEl>
                                        <p:attrNameLst>
                                          <p:attrName>style.visibility</p:attrName>
                                        </p:attrNameLst>
                                      </p:cBhvr>
                                      <p:to>
                                        <p:strVal val="visible"/>
                                      </p:to>
                                    </p:set>
                                    <p:animEffect transition="in" filter="fade">
                                      <p:cBhvr>
                                        <p:cTn id="22" dur="1000"/>
                                        <p:tgtEl>
                                          <p:spTgt spid="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7">
                                            <p:txEl>
                                              <p:pRg st="3" end="3"/>
                                            </p:txEl>
                                          </p:spTgt>
                                        </p:tgtEl>
                                        <p:attrNameLst>
                                          <p:attrName>style.visibility</p:attrName>
                                        </p:attrNameLst>
                                      </p:cBhvr>
                                      <p:to>
                                        <p:strVal val="visible"/>
                                      </p:to>
                                    </p:set>
                                    <p:animEffect transition="in" filter="fade">
                                      <p:cBhvr>
                                        <p:cTn id="27" dur="1000"/>
                                        <p:tgtEl>
                                          <p:spTgt spid="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7">
                                            <p:txEl>
                                              <p:pRg st="4" end="4"/>
                                            </p:txEl>
                                          </p:spTgt>
                                        </p:tgtEl>
                                        <p:attrNameLst>
                                          <p:attrName>style.visibility</p:attrName>
                                        </p:attrNameLst>
                                      </p:cBhvr>
                                      <p:to>
                                        <p:strVal val="visible"/>
                                      </p:to>
                                    </p:set>
                                    <p:animEffect transition="in" filter="fade">
                                      <p:cBhvr>
                                        <p:cTn id="32" dur="1000"/>
                                        <p:tgtEl>
                                          <p:spTgt spid="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7">
                                            <p:txEl>
                                              <p:pRg st="5" end="5"/>
                                            </p:txEl>
                                          </p:spTgt>
                                        </p:tgtEl>
                                        <p:attrNameLst>
                                          <p:attrName>style.visibility</p:attrName>
                                        </p:attrNameLst>
                                      </p:cBhvr>
                                      <p:to>
                                        <p:strVal val="visible"/>
                                      </p:to>
                                    </p:set>
                                    <p:animEffect transition="in" filter="fade">
                                      <p:cBhvr>
                                        <p:cTn id="37" dur="1000"/>
                                        <p:tgtEl>
                                          <p:spTgt spid="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7">
                                            <p:txEl>
                                              <p:pRg st="6" end="6"/>
                                            </p:txEl>
                                          </p:spTgt>
                                        </p:tgtEl>
                                        <p:attrNameLst>
                                          <p:attrName>style.visibility</p:attrName>
                                        </p:attrNameLst>
                                      </p:cBhvr>
                                      <p:to>
                                        <p:strVal val="visible"/>
                                      </p:to>
                                    </p:set>
                                    <p:animEffect transition="in" filter="fade">
                                      <p:cBhvr>
                                        <p:cTn id="42" dur="1000"/>
                                        <p:tgtEl>
                                          <p:spTgt spid="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7">
                                            <p:txEl>
                                              <p:pRg st="7" end="7"/>
                                            </p:txEl>
                                          </p:spTgt>
                                        </p:tgtEl>
                                        <p:attrNameLst>
                                          <p:attrName>style.visibility</p:attrName>
                                        </p:attrNameLst>
                                      </p:cBhvr>
                                      <p:to>
                                        <p:strVal val="visible"/>
                                      </p:to>
                                    </p:set>
                                    <p:animEffect transition="in" filter="fade">
                                      <p:cBhvr>
                                        <p:cTn id="47" dur="1000"/>
                                        <p:tgtEl>
                                          <p:spTgt spid="42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7">
                                            <p:txEl>
                                              <p:pRg st="8" end="8"/>
                                            </p:txEl>
                                          </p:spTgt>
                                        </p:tgtEl>
                                        <p:attrNameLst>
                                          <p:attrName>style.visibility</p:attrName>
                                        </p:attrNameLst>
                                      </p:cBhvr>
                                      <p:to>
                                        <p:strVal val="visible"/>
                                      </p:to>
                                    </p:set>
                                    <p:animEffect transition="in" filter="fade">
                                      <p:cBhvr>
                                        <p:cTn id="52" dur="1000"/>
                                        <p:tgtEl>
                                          <p:spTgt spid="42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7">
                                            <p:txEl>
                                              <p:pRg st="9" end="9"/>
                                            </p:txEl>
                                          </p:spTgt>
                                        </p:tgtEl>
                                        <p:attrNameLst>
                                          <p:attrName>style.visibility</p:attrName>
                                        </p:attrNameLst>
                                      </p:cBhvr>
                                      <p:to>
                                        <p:strVal val="visible"/>
                                      </p:to>
                                    </p:set>
                                    <p:animEffect transition="in" filter="fade">
                                      <p:cBhvr>
                                        <p:cTn id="57" dur="1000"/>
                                        <p:tgtEl>
                                          <p:spTgt spid="42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27">
                                            <p:txEl>
                                              <p:pRg st="10" end="10"/>
                                            </p:txEl>
                                          </p:spTgt>
                                        </p:tgtEl>
                                        <p:attrNameLst>
                                          <p:attrName>style.visibility</p:attrName>
                                        </p:attrNameLst>
                                      </p:cBhvr>
                                      <p:to>
                                        <p:strVal val="visible"/>
                                      </p:to>
                                    </p:set>
                                    <p:animEffect transition="in" filter="fade">
                                      <p:cBhvr>
                                        <p:cTn id="62" dur="1000"/>
                                        <p:tgtEl>
                                          <p:spTgt spid="42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27">
                                            <p:txEl>
                                              <p:pRg st="11" end="11"/>
                                            </p:txEl>
                                          </p:spTgt>
                                        </p:tgtEl>
                                        <p:attrNameLst>
                                          <p:attrName>style.visibility</p:attrName>
                                        </p:attrNameLst>
                                      </p:cBhvr>
                                      <p:to>
                                        <p:strVal val="visible"/>
                                      </p:to>
                                    </p:set>
                                    <p:animEffect transition="in" filter="fade">
                                      <p:cBhvr>
                                        <p:cTn id="67" dur="1000"/>
                                        <p:tgtEl>
                                          <p:spTgt spid="42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7">
                                            <p:txEl>
                                              <p:pRg st="12" end="12"/>
                                            </p:txEl>
                                          </p:spTgt>
                                        </p:tgtEl>
                                        <p:attrNameLst>
                                          <p:attrName>style.visibility</p:attrName>
                                        </p:attrNameLst>
                                      </p:cBhvr>
                                      <p:to>
                                        <p:strVal val="visible"/>
                                      </p:to>
                                    </p:set>
                                    <p:animEffect transition="in" filter="fade">
                                      <p:cBhvr>
                                        <p:cTn id="72" dur="1000"/>
                                        <p:tgtEl>
                                          <p:spTgt spid="4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6"/>
          <p:cNvSpPr/>
          <p:nvPr/>
        </p:nvSpPr>
        <p:spPr>
          <a:xfrm>
            <a:off x="1448972" y="182888"/>
            <a:ext cx="5286395" cy="10832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400">
                <a:solidFill>
                  <a:schemeClr val="dk2"/>
                </a:solidFill>
                <a:latin typeface="Calibri"/>
                <a:ea typeface="Calibri"/>
                <a:cs typeface="Calibri"/>
                <a:sym typeface="Calibri"/>
              </a:rPr>
              <a:t>Passages Multiples</a:t>
            </a:r>
            <a:endParaRPr/>
          </a:p>
        </p:txBody>
      </p:sp>
      <p:sp>
        <p:nvSpPr>
          <p:cNvPr id="434" name="Google Shape;434;p26"/>
          <p:cNvSpPr/>
          <p:nvPr/>
        </p:nvSpPr>
        <p:spPr>
          <a:xfrm>
            <a:off x="1252025" y="1266093"/>
            <a:ext cx="7554350" cy="5261316"/>
          </a:xfrm>
          <a:prstGeom prst="rect">
            <a:avLst/>
          </a:prstGeom>
          <a:noFill/>
          <a:ln>
            <a:noFill/>
          </a:ln>
        </p:spPr>
        <p:txBody>
          <a:bodyPr spcFirstLastPara="1" wrap="square" lIns="91425" tIns="45700" rIns="91425" bIns="45700" anchor="t" anchorCtr="0">
            <a:noAutofit/>
          </a:bodyPr>
          <a:lstStyle/>
          <a:p>
            <a:pPr marL="227410" marR="0" lvl="0" indent="-227410" algn="l" rtl="0">
              <a:lnSpc>
                <a:spcPct val="130000"/>
              </a:lnSpc>
              <a:spcBef>
                <a:spcPts val="0"/>
              </a:spcBef>
              <a:spcAft>
                <a:spcPts val="0"/>
              </a:spcAft>
              <a:buClr>
                <a:schemeClr val="dk1"/>
              </a:buClr>
              <a:buSzPts val="2000"/>
              <a:buFont typeface="Noto Sans Symbols"/>
              <a:buChar char="⮚"/>
            </a:pPr>
            <a:r>
              <a:rPr lang="fr-FR" sz="2000" b="1">
                <a:solidFill>
                  <a:schemeClr val="dk1"/>
                </a:solidFill>
                <a:latin typeface="Calibri"/>
                <a:ea typeface="Calibri"/>
                <a:cs typeface="Calibri"/>
                <a:sym typeface="Calibri"/>
              </a:rPr>
              <a:t>La renégociation de certains 50 n’est possible qu’à deux conditions:</a:t>
            </a:r>
            <a:endParaRPr sz="2000">
              <a:solidFill>
                <a:schemeClr val="dk1"/>
              </a:solidFill>
              <a:latin typeface="Calibri"/>
              <a:ea typeface="Calibri"/>
              <a:cs typeface="Calibri"/>
              <a:sym typeface="Calibri"/>
            </a:endParaRPr>
          </a:p>
          <a:p>
            <a:pPr marL="684610" marR="0" lvl="1" indent="-227410" algn="l" rtl="0">
              <a:lnSpc>
                <a:spcPct val="130000"/>
              </a:lnSpc>
              <a:spcBef>
                <a:spcPts val="400"/>
              </a:spcBef>
              <a:spcAft>
                <a:spcPts val="0"/>
              </a:spcAft>
              <a:buNone/>
            </a:pPr>
            <a:r>
              <a:rPr lang="fr-FR" sz="2000" b="0" i="0" u="none" strike="noStrike" cap="none">
                <a:solidFill>
                  <a:schemeClr val="dk1"/>
                </a:solidFill>
                <a:latin typeface="Calibri"/>
                <a:ea typeface="Calibri"/>
                <a:cs typeface="Calibri"/>
                <a:sym typeface="Calibri"/>
              </a:rPr>
              <a:t>     Ne pas avoir franchi le plan de porte dans le mauvais sens </a:t>
            </a:r>
            <a:endParaRPr/>
          </a:p>
          <a:p>
            <a:pPr marL="684610" marR="0" lvl="1" indent="-227410" algn="l" rtl="0">
              <a:lnSpc>
                <a:spcPct val="130000"/>
              </a:lnSpc>
              <a:spcBef>
                <a:spcPts val="400"/>
              </a:spcBef>
              <a:spcAft>
                <a:spcPts val="0"/>
              </a:spcAft>
              <a:buNone/>
            </a:pPr>
            <a:r>
              <a:rPr lang="fr-FR" sz="2000" b="0" i="0" u="none" strike="noStrike" cap="none">
                <a:solidFill>
                  <a:schemeClr val="dk1"/>
                </a:solidFill>
                <a:latin typeface="Calibri"/>
                <a:ea typeface="Calibri"/>
                <a:cs typeface="Calibri"/>
                <a:sym typeface="Calibri"/>
              </a:rPr>
              <a:t>     Ne pas avoir commencé la porte suivante ,ou franchi la ligne d’arrivée</a:t>
            </a:r>
            <a:endParaRPr/>
          </a:p>
          <a:p>
            <a:pPr marL="227410" marR="0" lvl="0" indent="-227410" algn="l" rtl="0">
              <a:lnSpc>
                <a:spcPct val="130000"/>
              </a:lnSpc>
              <a:spcBef>
                <a:spcPts val="400"/>
              </a:spcBef>
              <a:spcAft>
                <a:spcPts val="0"/>
              </a:spcAft>
              <a:buClr>
                <a:schemeClr val="dk1"/>
              </a:buClr>
              <a:buSzPts val="2000"/>
              <a:buFont typeface="Noto Sans Symbols"/>
              <a:buChar char="⮚"/>
            </a:pPr>
            <a:r>
              <a:rPr lang="fr-FR" sz="2000" b="1">
                <a:solidFill>
                  <a:schemeClr val="dk1"/>
                </a:solidFill>
                <a:latin typeface="Calibri"/>
                <a:ea typeface="Calibri"/>
                <a:cs typeface="Calibri"/>
                <a:sym typeface="Calibri"/>
              </a:rPr>
              <a:t>Un compétiteur peut faire plusieurs tentatives de passage </a:t>
            </a:r>
            <a:r>
              <a:rPr lang="fr-FR" sz="2000">
                <a:solidFill>
                  <a:schemeClr val="dk1"/>
                </a:solidFill>
                <a:latin typeface="Calibri"/>
                <a:ea typeface="Calibri"/>
                <a:cs typeface="Calibri"/>
                <a:sym typeface="Calibri"/>
              </a:rPr>
              <a:t> </a:t>
            </a:r>
            <a:endParaRPr sz="2000" b="1">
              <a:solidFill>
                <a:schemeClr val="dk1"/>
              </a:solidFill>
              <a:latin typeface="Calibri"/>
              <a:ea typeface="Calibri"/>
              <a:cs typeface="Calibri"/>
              <a:sym typeface="Calibri"/>
            </a:endParaRPr>
          </a:p>
          <a:p>
            <a:pPr marL="227410" marR="0" lvl="0" indent="-227410" algn="l" rtl="0">
              <a:lnSpc>
                <a:spcPct val="130000"/>
              </a:lnSpc>
              <a:spcBef>
                <a:spcPts val="400"/>
              </a:spcBef>
              <a:spcAft>
                <a:spcPts val="0"/>
              </a:spcAft>
              <a:buNone/>
            </a:pPr>
            <a:r>
              <a:rPr lang="fr-FR" sz="2000">
                <a:solidFill>
                  <a:schemeClr val="dk1"/>
                </a:solidFill>
                <a:latin typeface="Calibri"/>
                <a:ea typeface="Calibri"/>
                <a:cs typeface="Calibri"/>
                <a:sym typeface="Calibri"/>
              </a:rPr>
              <a:t>    Son passage continue  d’être jugé tant qu’il n’a pas fini le franchissement; c’est-à-dire tant qu’il n’a pas commencé la suivante  ( même par une touche extérieure ou franchissement de la porte  ou passage de la ligne d’arrivée )     </a:t>
            </a:r>
            <a:r>
              <a:rPr lang="fr-FR" sz="2000" b="1">
                <a:solidFill>
                  <a:schemeClr val="accent1"/>
                </a:solidFill>
                <a:latin typeface="Calibri"/>
                <a:ea typeface="Calibri"/>
                <a:cs typeface="Calibri"/>
                <a:sym typeface="Calibri"/>
              </a:rPr>
              <a:t>« Le compteur tourne »</a:t>
            </a:r>
            <a:endParaRPr/>
          </a:p>
          <a:p>
            <a:pPr marL="684610" marR="0" lvl="1" indent="-227410" algn="l" rtl="0">
              <a:lnSpc>
                <a:spcPct val="130000"/>
              </a:lnSpc>
              <a:spcBef>
                <a:spcPts val="400"/>
              </a:spcBef>
              <a:spcAft>
                <a:spcPts val="0"/>
              </a:spcAft>
              <a:buClr>
                <a:srgbClr val="C00000"/>
              </a:buClr>
              <a:buSzPts val="2000"/>
              <a:buFont typeface="Noto Sans Symbols"/>
              <a:buChar char="▪"/>
            </a:pPr>
            <a:r>
              <a:rPr lang="fr-FR" sz="2000" b="1" i="0" u="none" strike="noStrike" cap="none">
                <a:solidFill>
                  <a:srgbClr val="C00000"/>
                </a:solidFill>
                <a:latin typeface="Calibri"/>
                <a:ea typeface="Calibri"/>
                <a:cs typeface="Calibri"/>
                <a:sym typeface="Calibri"/>
              </a:rPr>
              <a:t>Il n’y a jamais de gomme pour le 2</a:t>
            </a:r>
            <a:endParaRPr sz="2000" b="0" i="0" u="none" strike="noStrike" cap="none">
              <a:solidFill>
                <a:schemeClr val="dk1"/>
              </a:solidFill>
              <a:latin typeface="Calibri"/>
              <a:ea typeface="Calibri"/>
              <a:cs typeface="Calibri"/>
              <a:sym typeface="Calibri"/>
            </a:endParaRPr>
          </a:p>
          <a:p>
            <a:pPr marL="684610" marR="0" lvl="1" indent="-227410" algn="l" rtl="0">
              <a:lnSpc>
                <a:spcPct val="130000"/>
              </a:lnSpc>
              <a:spcBef>
                <a:spcPts val="400"/>
              </a:spcBef>
              <a:spcAft>
                <a:spcPts val="0"/>
              </a:spcAft>
              <a:buClr>
                <a:schemeClr val="dk1"/>
              </a:buClr>
              <a:buSzPts val="2000"/>
              <a:buFont typeface="Noto Sans Symbols"/>
              <a:buChar char="▪"/>
            </a:pPr>
            <a:r>
              <a:rPr lang="fr-FR" sz="2000" b="0" i="0" u="none" strike="noStrike" cap="none">
                <a:solidFill>
                  <a:schemeClr val="dk1"/>
                </a:solidFill>
                <a:latin typeface="Calibri"/>
                <a:ea typeface="Calibri"/>
                <a:cs typeface="Calibri"/>
                <a:sym typeface="Calibri"/>
              </a:rPr>
              <a:t>La pénalité est prise en compte jusqu’à la fin du franchissement</a:t>
            </a:r>
            <a:endParaRPr/>
          </a:p>
        </p:txBody>
      </p:sp>
      <p:cxnSp>
        <p:nvCxnSpPr>
          <p:cNvPr id="435" name="Google Shape;435;p26"/>
          <p:cNvCxnSpPr/>
          <p:nvPr/>
        </p:nvCxnSpPr>
        <p:spPr>
          <a:xfrm>
            <a:off x="1515667" y="1993711"/>
            <a:ext cx="464344" cy="0"/>
          </a:xfrm>
          <a:prstGeom prst="straightConnector1">
            <a:avLst/>
          </a:prstGeom>
          <a:noFill/>
          <a:ln w="38100" cap="flat" cmpd="sng">
            <a:solidFill>
              <a:srgbClr val="008000"/>
            </a:solidFill>
            <a:prstDash val="solid"/>
            <a:round/>
            <a:headEnd type="none" w="med" len="med"/>
            <a:tailEnd type="triangle" w="med" len="med"/>
          </a:ln>
          <a:effectLst>
            <a:outerShdw blurRad="40000" dist="23000" dir="5400000" rotWithShape="0">
              <a:srgbClr val="000000">
                <a:alpha val="34901"/>
              </a:srgbClr>
            </a:outerShdw>
          </a:effectLst>
        </p:spPr>
      </p:cxnSp>
      <p:cxnSp>
        <p:nvCxnSpPr>
          <p:cNvPr id="436" name="Google Shape;436;p26"/>
          <p:cNvCxnSpPr/>
          <p:nvPr/>
        </p:nvCxnSpPr>
        <p:spPr>
          <a:xfrm>
            <a:off x="1515667" y="2449373"/>
            <a:ext cx="464344" cy="0"/>
          </a:xfrm>
          <a:prstGeom prst="straightConnector1">
            <a:avLst/>
          </a:prstGeom>
          <a:noFill/>
          <a:ln w="38100" cap="flat" cmpd="sng">
            <a:solidFill>
              <a:srgbClr val="008000"/>
            </a:solidFill>
            <a:prstDash val="solid"/>
            <a:round/>
            <a:headEnd type="none" w="med" len="med"/>
            <a:tailEnd type="triangle" w="med" len="med"/>
          </a:ln>
          <a:effectLst>
            <a:outerShdw blurRad="40000" dist="23000" dir="5400000" rotWithShape="0">
              <a:srgbClr val="000000">
                <a:alpha val="34901"/>
              </a:srgbClr>
            </a:outerShdw>
          </a:effectLst>
        </p:spPr>
      </p:cxnSp>
      <p:pic>
        <p:nvPicPr>
          <p:cNvPr id="437" name="Google Shape;437;p26"/>
          <p:cNvPicPr preferRelativeResize="0"/>
          <p:nvPr/>
        </p:nvPicPr>
        <p:blipFill rotWithShape="1">
          <a:blip r:embed="rId3">
            <a:alphaModFix/>
          </a:blip>
          <a:srcRect/>
          <a:stretch/>
        </p:blipFill>
        <p:spPr>
          <a:xfrm>
            <a:off x="7840773" y="2863528"/>
            <a:ext cx="580880" cy="740152"/>
          </a:xfrm>
          <a:prstGeom prst="rect">
            <a:avLst/>
          </a:prstGeom>
          <a:noFill/>
          <a:ln>
            <a:noFill/>
          </a:ln>
        </p:spPr>
      </p:pic>
      <p:pic>
        <p:nvPicPr>
          <p:cNvPr id="438" name="Google Shape;438;p26"/>
          <p:cNvPicPr preferRelativeResize="0"/>
          <p:nvPr/>
        </p:nvPicPr>
        <p:blipFill rotWithShape="1">
          <a:blip r:embed="rId4">
            <a:alphaModFix/>
          </a:blip>
          <a:srcRect/>
          <a:stretch/>
        </p:blipFill>
        <p:spPr>
          <a:xfrm>
            <a:off x="5925666" y="6079961"/>
            <a:ext cx="632083" cy="504175"/>
          </a:xfrm>
          <a:prstGeom prst="rect">
            <a:avLst/>
          </a:prstGeom>
          <a:noFill/>
          <a:ln>
            <a:noFill/>
          </a:ln>
        </p:spPr>
      </p:pic>
      <p:sp>
        <p:nvSpPr>
          <p:cNvPr id="439" name="Google Shape;439;p26"/>
          <p:cNvSpPr/>
          <p:nvPr/>
        </p:nvSpPr>
        <p:spPr>
          <a:xfrm>
            <a:off x="4324942" y="6100074"/>
            <a:ext cx="494116" cy="408981"/>
          </a:xfrm>
          <a:prstGeom prst="ellipse">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500" b="1">
                <a:solidFill>
                  <a:schemeClr val="dk1"/>
                </a:solidFill>
                <a:latin typeface="Calibri"/>
                <a:ea typeface="Calibri"/>
                <a:cs typeface="Calibri"/>
                <a:sym typeface="Calibri"/>
              </a:rPr>
              <a:t>2</a:t>
            </a:r>
            <a:endParaRPr/>
          </a:p>
        </p:txBody>
      </p:sp>
      <p:sp>
        <p:nvSpPr>
          <p:cNvPr id="440" name="Google Shape;440;p26"/>
          <p:cNvSpPr/>
          <p:nvPr/>
        </p:nvSpPr>
        <p:spPr>
          <a:xfrm>
            <a:off x="2761141" y="6136690"/>
            <a:ext cx="494116" cy="390719"/>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animEffect transition="in" filter="fade">
                                      <p:cBhvr>
                                        <p:cTn id="7" dur="1000"/>
                                        <p:tgtEl>
                                          <p:spTgt spid="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xEl>
                                              <p:pRg st="1" end="1"/>
                                            </p:txEl>
                                          </p:spTgt>
                                        </p:tgtEl>
                                        <p:attrNameLst>
                                          <p:attrName>style.visibility</p:attrName>
                                        </p:attrNameLst>
                                      </p:cBhvr>
                                      <p:to>
                                        <p:strVal val="visible"/>
                                      </p:to>
                                    </p:set>
                                    <p:animEffect transition="in" filter="fade">
                                      <p:cBhvr>
                                        <p:cTn id="12" dur="1000"/>
                                        <p:tgtEl>
                                          <p:spTgt spid="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4">
                                            <p:txEl>
                                              <p:pRg st="2" end="2"/>
                                            </p:txEl>
                                          </p:spTgt>
                                        </p:tgtEl>
                                        <p:attrNameLst>
                                          <p:attrName>style.visibility</p:attrName>
                                        </p:attrNameLst>
                                      </p:cBhvr>
                                      <p:to>
                                        <p:strVal val="visible"/>
                                      </p:to>
                                    </p:set>
                                    <p:animEffect transition="in" filter="fade">
                                      <p:cBhvr>
                                        <p:cTn id="17" dur="1000"/>
                                        <p:tgtEl>
                                          <p:spTgt spid="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4">
                                            <p:txEl>
                                              <p:pRg st="3" end="3"/>
                                            </p:txEl>
                                          </p:spTgt>
                                        </p:tgtEl>
                                        <p:attrNameLst>
                                          <p:attrName>style.visibility</p:attrName>
                                        </p:attrNameLst>
                                      </p:cBhvr>
                                      <p:to>
                                        <p:strVal val="visible"/>
                                      </p:to>
                                    </p:set>
                                    <p:animEffect transition="in" filter="fade">
                                      <p:cBhvr>
                                        <p:cTn id="22" dur="1000"/>
                                        <p:tgtEl>
                                          <p:spTgt spid="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4">
                                            <p:txEl>
                                              <p:pRg st="4" end="4"/>
                                            </p:txEl>
                                          </p:spTgt>
                                        </p:tgtEl>
                                        <p:attrNameLst>
                                          <p:attrName>style.visibility</p:attrName>
                                        </p:attrNameLst>
                                      </p:cBhvr>
                                      <p:to>
                                        <p:strVal val="visible"/>
                                      </p:to>
                                    </p:set>
                                    <p:animEffect transition="in" filter="fade">
                                      <p:cBhvr>
                                        <p:cTn id="27" dur="1000"/>
                                        <p:tgtEl>
                                          <p:spTgt spid="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4">
                                            <p:txEl>
                                              <p:pRg st="5" end="5"/>
                                            </p:txEl>
                                          </p:spTgt>
                                        </p:tgtEl>
                                        <p:attrNameLst>
                                          <p:attrName>style.visibility</p:attrName>
                                        </p:attrNameLst>
                                      </p:cBhvr>
                                      <p:to>
                                        <p:strVal val="visible"/>
                                      </p:to>
                                    </p:set>
                                    <p:animEffect transition="in" filter="fade">
                                      <p:cBhvr>
                                        <p:cTn id="32" dur="1000"/>
                                        <p:tgtEl>
                                          <p:spTgt spid="4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4">
                                            <p:txEl>
                                              <p:pRg st="6" end="6"/>
                                            </p:txEl>
                                          </p:spTgt>
                                        </p:tgtEl>
                                        <p:attrNameLst>
                                          <p:attrName>style.visibility</p:attrName>
                                        </p:attrNameLst>
                                      </p:cBhvr>
                                      <p:to>
                                        <p:strVal val="visible"/>
                                      </p:to>
                                    </p:set>
                                    <p:animEffect transition="in" filter="fade">
                                      <p:cBhvr>
                                        <p:cTn id="37" dur="1000"/>
                                        <p:tgtEl>
                                          <p:spTgt spid="4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3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37"/>
                                        </p:tgtEl>
                                        <p:attrNameLst>
                                          <p:attrName>style.visibility</p:attrName>
                                        </p:attrNameLst>
                                      </p:cBhvr>
                                      <p:to>
                                        <p:strVal val="visible"/>
                                      </p:to>
                                    </p:set>
                                  </p:childTnLst>
                                </p:cTn>
                              </p:par>
                            </p:childTnLst>
                          </p:cTn>
                        </p:par>
                        <p:par>
                          <p:cTn id="50" fill="hold">
                            <p:stCondLst>
                              <p:cond delay="1"/>
                            </p:stCondLst>
                            <p:childTnLst>
                              <p:par>
                                <p:cTn id="51" presetID="10" presetClass="entr" presetSubtype="0" fill="hold" nodeType="afterEffect">
                                  <p:stCondLst>
                                    <p:cond delay="0"/>
                                  </p:stCondLst>
                                  <p:childTnLst>
                                    <p:set>
                                      <p:cBhvr>
                                        <p:cTn id="52" dur="1" fill="hold">
                                          <p:stCondLst>
                                            <p:cond delay="0"/>
                                          </p:stCondLst>
                                        </p:cTn>
                                        <p:tgtEl>
                                          <p:spTgt spid="440"/>
                                        </p:tgtEl>
                                        <p:attrNameLst>
                                          <p:attrName>style.visibility</p:attrName>
                                        </p:attrNameLst>
                                      </p:cBhvr>
                                      <p:to>
                                        <p:strVal val="visible"/>
                                      </p:to>
                                    </p:set>
                                    <p:animEffect transition="in" filter="fade">
                                      <p:cBhvr>
                                        <p:cTn id="53" dur="3000"/>
                                        <p:tgtEl>
                                          <p:spTgt spid="440"/>
                                        </p:tgtEl>
                                      </p:cBhvr>
                                    </p:animEffect>
                                  </p:childTnLst>
                                </p:cTn>
                              </p:par>
                            </p:childTnLst>
                          </p:cTn>
                        </p:par>
                        <p:par>
                          <p:cTn id="54" fill="hold">
                            <p:stCondLst>
                              <p:cond delay="3001"/>
                            </p:stCondLst>
                            <p:childTnLst>
                              <p:par>
                                <p:cTn id="55" presetID="10" presetClass="entr" presetSubtype="0" fill="hold" nodeType="afterEffect">
                                  <p:stCondLst>
                                    <p:cond delay="0"/>
                                  </p:stCondLst>
                                  <p:childTnLst>
                                    <p:set>
                                      <p:cBhvr>
                                        <p:cTn id="56" dur="1" fill="hold">
                                          <p:stCondLst>
                                            <p:cond delay="0"/>
                                          </p:stCondLst>
                                        </p:cTn>
                                        <p:tgtEl>
                                          <p:spTgt spid="439"/>
                                        </p:tgtEl>
                                        <p:attrNameLst>
                                          <p:attrName>style.visibility</p:attrName>
                                        </p:attrNameLst>
                                      </p:cBhvr>
                                      <p:to>
                                        <p:strVal val="visible"/>
                                      </p:to>
                                    </p:set>
                                    <p:animEffect transition="in" filter="fade">
                                      <p:cBhvr>
                                        <p:cTn id="57" dur="2000"/>
                                        <p:tgtEl>
                                          <p:spTgt spid="439"/>
                                        </p:tgtEl>
                                      </p:cBhvr>
                                    </p:animEffect>
                                  </p:childTnLst>
                                </p:cTn>
                              </p:par>
                            </p:childTnLst>
                          </p:cTn>
                        </p:par>
                        <p:par>
                          <p:cTn id="58" fill="hold">
                            <p:stCondLst>
                              <p:cond delay="5001"/>
                            </p:stCondLst>
                            <p:childTnLst>
                              <p:par>
                                <p:cTn id="59" presetID="10" presetClass="entr" presetSubtype="0" fill="hold" nodeType="afterEffect">
                                  <p:stCondLst>
                                    <p:cond delay="0"/>
                                  </p:stCondLst>
                                  <p:childTnLst>
                                    <p:set>
                                      <p:cBhvr>
                                        <p:cTn id="60" dur="1" fill="hold">
                                          <p:stCondLst>
                                            <p:cond delay="0"/>
                                          </p:stCondLst>
                                        </p:cTn>
                                        <p:tgtEl>
                                          <p:spTgt spid="438"/>
                                        </p:tgtEl>
                                        <p:attrNameLst>
                                          <p:attrName>style.visibility</p:attrName>
                                        </p:attrNameLst>
                                      </p:cBhvr>
                                      <p:to>
                                        <p:strVal val="visible"/>
                                      </p:to>
                                    </p:set>
                                    <p:animEffect transition="in" filter="fade">
                                      <p:cBhvr>
                                        <p:cTn id="61" dur="2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7"/>
          <p:cNvSpPr/>
          <p:nvPr/>
        </p:nvSpPr>
        <p:spPr>
          <a:xfrm>
            <a:off x="1176227" y="1934305"/>
            <a:ext cx="7380919" cy="4019562"/>
          </a:xfrm>
          <a:prstGeom prst="rect">
            <a:avLst/>
          </a:prstGeom>
          <a:noFill/>
          <a:ln>
            <a:noFill/>
          </a:ln>
        </p:spPr>
        <p:txBody>
          <a:bodyPr spcFirstLastPara="1" wrap="square" lIns="91425" tIns="45700" rIns="91425" bIns="45700" anchor="t" anchorCtr="0">
            <a:spAutoFit/>
          </a:bodyPr>
          <a:lstStyle/>
          <a:p>
            <a:pPr marL="227410" marR="0" lvl="0" indent="-227410" algn="just" rtl="0">
              <a:lnSpc>
                <a:spcPct val="90000"/>
              </a:lnSpc>
              <a:spcBef>
                <a:spcPts val="0"/>
              </a:spcBef>
              <a:spcAft>
                <a:spcPts val="0"/>
              </a:spcAft>
              <a:buClr>
                <a:srgbClr val="000000"/>
              </a:buClr>
              <a:buSzPts val="2000"/>
              <a:buFont typeface="Arial"/>
              <a:buChar char="•"/>
            </a:pPr>
            <a:r>
              <a:rPr lang="fr-FR" sz="2000" u="sng">
                <a:solidFill>
                  <a:srgbClr val="000000"/>
                </a:solidFill>
                <a:latin typeface="Century Gothic"/>
                <a:ea typeface="Century Gothic"/>
                <a:cs typeface="Century Gothic"/>
                <a:sym typeface="Century Gothic"/>
              </a:rPr>
              <a:t> </a:t>
            </a:r>
            <a:r>
              <a:rPr lang="fr-FR" sz="2000" b="1" u="sng">
                <a:solidFill>
                  <a:srgbClr val="000000"/>
                </a:solidFill>
                <a:latin typeface="Century Gothic"/>
                <a:ea typeface="Century Gothic"/>
                <a:cs typeface="Century Gothic"/>
                <a:sym typeface="Century Gothic"/>
              </a:rPr>
              <a:t>Porte omise </a:t>
            </a:r>
            <a:r>
              <a:rPr lang="fr-FR" sz="2000" b="1">
                <a:solidFill>
                  <a:srgbClr val="000000"/>
                </a:solidFill>
                <a:latin typeface="Century Gothic"/>
                <a:ea typeface="Century Gothic"/>
                <a:cs typeface="Century Gothic"/>
                <a:sym typeface="Century Gothic"/>
              </a:rPr>
              <a:t>: </a:t>
            </a:r>
            <a:r>
              <a:rPr lang="fr-FR" sz="2000">
                <a:solidFill>
                  <a:srgbClr val="000000"/>
                </a:solidFill>
                <a:latin typeface="Calibri"/>
                <a:ea typeface="Calibri"/>
                <a:cs typeface="Calibri"/>
                <a:sym typeface="Calibri"/>
              </a:rPr>
              <a:t>une porte non franchie est considérée comme omise dès que le compétiteur débute le franchissement d’une porte suivante ou franchit la ligne d’arrivée.</a:t>
            </a:r>
            <a:endParaRPr sz="2000">
              <a:solidFill>
                <a:srgbClr val="000000"/>
              </a:solidFill>
              <a:latin typeface="Calibri"/>
              <a:ea typeface="Calibri"/>
              <a:cs typeface="Calibri"/>
              <a:sym typeface="Calibri"/>
            </a:endParaRPr>
          </a:p>
          <a:p>
            <a:pPr marL="0" marR="0" lvl="0" indent="0" algn="just" rtl="0">
              <a:lnSpc>
                <a:spcPct val="90000"/>
              </a:lnSpc>
              <a:spcBef>
                <a:spcPts val="0"/>
              </a:spcBef>
              <a:spcAft>
                <a:spcPts val="0"/>
              </a:spcAft>
              <a:buNone/>
            </a:pPr>
            <a:endParaRPr sz="2000">
              <a:latin typeface="Calibri"/>
              <a:ea typeface="Calibri"/>
              <a:cs typeface="Calibri"/>
              <a:sym typeface="Calibri"/>
            </a:endParaRPr>
          </a:p>
          <a:p>
            <a:pPr marL="0" marR="0" lvl="0" indent="0" algn="just" rtl="0">
              <a:lnSpc>
                <a:spcPct val="90000"/>
              </a:lnSpc>
              <a:spcBef>
                <a:spcPts val="0"/>
              </a:spcBef>
              <a:spcAft>
                <a:spcPts val="0"/>
              </a:spcAft>
              <a:buNone/>
            </a:pPr>
            <a:endParaRPr sz="2000">
              <a:latin typeface="Calibri"/>
              <a:ea typeface="Calibri"/>
              <a:cs typeface="Calibri"/>
              <a:sym typeface="Calibri"/>
            </a:endParaRPr>
          </a:p>
          <a:p>
            <a:pPr marL="0" marR="0" lvl="0" indent="0" algn="l" rtl="0">
              <a:lnSpc>
                <a:spcPct val="90000"/>
              </a:lnSpc>
              <a:spcBef>
                <a:spcPts val="1004"/>
              </a:spcBef>
              <a:spcAft>
                <a:spcPts val="0"/>
              </a:spcAft>
              <a:buNone/>
            </a:pPr>
            <a:r>
              <a:rPr lang="fr-FR" sz="2100" b="1" u="sng">
                <a:solidFill>
                  <a:schemeClr val="hlink"/>
                </a:solidFill>
                <a:latin typeface="Century Gothic"/>
                <a:ea typeface="Century Gothic"/>
                <a:cs typeface="Century Gothic"/>
                <a:sym typeface="Century Gothic"/>
                <a:hlinkClick r:id="rId3"/>
              </a:rPr>
              <a:t>Porte omise</a:t>
            </a:r>
            <a:endParaRPr sz="2100" b="1">
              <a:solidFill>
                <a:srgbClr val="000000"/>
              </a:solidFill>
              <a:latin typeface="Century Gothic"/>
              <a:ea typeface="Century Gothic"/>
              <a:cs typeface="Century Gothic"/>
              <a:sym typeface="Century Gothic"/>
            </a:endParaRPr>
          </a:p>
          <a:p>
            <a:pPr marL="0" marR="0" lvl="0" indent="0" algn="just" rtl="0">
              <a:lnSpc>
                <a:spcPct val="90000"/>
              </a:lnSpc>
              <a:spcBef>
                <a:spcPts val="1004"/>
              </a:spcBef>
              <a:spcAft>
                <a:spcPts val="0"/>
              </a:spcAft>
              <a:buNone/>
            </a:pPr>
            <a:r>
              <a:rPr lang="fr-FR" sz="2000" b="1" u="sng">
                <a:solidFill>
                  <a:srgbClr val="000000"/>
                </a:solidFill>
                <a:latin typeface="Century Gothic"/>
                <a:ea typeface="Century Gothic"/>
                <a:cs typeface="Century Gothic"/>
                <a:sym typeface="Century Gothic"/>
              </a:rPr>
              <a:t>   </a:t>
            </a:r>
            <a:endParaRPr sz="1600" b="1" u="sng">
              <a:solidFill>
                <a:srgbClr val="000000"/>
              </a:solidFill>
              <a:latin typeface="Century Gothic"/>
              <a:ea typeface="Century Gothic"/>
              <a:cs typeface="Century Gothic"/>
              <a:sym typeface="Century Gothic"/>
            </a:endParaRPr>
          </a:p>
          <a:p>
            <a:pPr marL="0" marR="0" lvl="0" indent="0" algn="l" rtl="0">
              <a:lnSpc>
                <a:spcPct val="90000"/>
              </a:lnSpc>
              <a:spcBef>
                <a:spcPts val="1004"/>
              </a:spcBef>
              <a:spcAft>
                <a:spcPts val="0"/>
              </a:spcAft>
              <a:buNone/>
            </a:pPr>
            <a:r>
              <a:rPr lang="fr-FR" sz="2000" b="1" u="sng">
                <a:solidFill>
                  <a:schemeClr val="hlink"/>
                </a:solidFill>
                <a:latin typeface="Century Gothic"/>
                <a:ea typeface="Century Gothic"/>
                <a:cs typeface="Century Gothic"/>
                <a:sym typeface="Century Gothic"/>
                <a:hlinkClick r:id="rId4"/>
              </a:rPr>
              <a:t>Ordre non respecté</a:t>
            </a:r>
            <a:endParaRPr sz="2000" b="1" u="sng">
              <a:latin typeface="Century Gothic"/>
              <a:ea typeface="Century Gothic"/>
              <a:cs typeface="Century Gothic"/>
              <a:sym typeface="Century Gothic"/>
            </a:endParaRPr>
          </a:p>
          <a:p>
            <a:pPr marL="0" marR="0" lvl="0" indent="0" algn="l" rtl="0">
              <a:lnSpc>
                <a:spcPct val="90000"/>
              </a:lnSpc>
              <a:spcBef>
                <a:spcPts val="1004"/>
              </a:spcBef>
              <a:spcAft>
                <a:spcPts val="0"/>
              </a:spcAft>
              <a:buNone/>
            </a:pPr>
            <a:endParaRPr sz="2000" b="1" u="sng">
              <a:latin typeface="Century Gothic"/>
              <a:ea typeface="Century Gothic"/>
              <a:cs typeface="Century Gothic"/>
              <a:sym typeface="Century Gothic"/>
            </a:endParaRPr>
          </a:p>
          <a:p>
            <a:pPr marL="0" marR="0" lvl="0" indent="0" algn="l" rtl="0">
              <a:lnSpc>
                <a:spcPct val="90000"/>
              </a:lnSpc>
              <a:spcBef>
                <a:spcPts val="1004"/>
              </a:spcBef>
              <a:spcAft>
                <a:spcPts val="0"/>
              </a:spcAft>
              <a:buNone/>
            </a:pPr>
            <a:r>
              <a:rPr lang="fr-FR" sz="1800" b="1">
                <a:solidFill>
                  <a:srgbClr val="FF0000"/>
                </a:solidFill>
                <a:latin typeface="Century Gothic"/>
                <a:ea typeface="Century Gothic"/>
                <a:cs typeface="Century Gothic"/>
                <a:sym typeface="Century Gothic"/>
              </a:rPr>
              <a:t>En touchant  ou franchissant  une porte le compétiteur FERME la porte précédente il aura forcément 50 s’il n’a pas franchi dans le bon ordre</a:t>
            </a:r>
            <a:endParaRPr/>
          </a:p>
        </p:txBody>
      </p:sp>
      <p:sp>
        <p:nvSpPr>
          <p:cNvPr id="446" name="Google Shape;446;p27"/>
          <p:cNvSpPr txBox="1"/>
          <p:nvPr/>
        </p:nvSpPr>
        <p:spPr>
          <a:xfrm>
            <a:off x="1674055" y="253218"/>
            <a:ext cx="5239904" cy="1077218"/>
          </a:xfrm>
          <a:prstGeom prst="rect">
            <a:avLst/>
          </a:prstGeom>
          <a:noFill/>
          <a:ln>
            <a:noFill/>
          </a:ln>
        </p:spPr>
        <p:txBody>
          <a:bodyPr spcFirstLastPara="1" wrap="square" lIns="91425" tIns="45700" rIns="91425" bIns="45700" anchor="t" anchorCtr="0">
            <a:spAutoFit/>
          </a:bodyPr>
          <a:lstStyle/>
          <a:p>
            <a:pPr marL="557213" marR="0" lvl="0" indent="-557213" algn="ctr" rtl="0">
              <a:spcBef>
                <a:spcPts val="0"/>
              </a:spcBef>
              <a:spcAft>
                <a:spcPts val="0"/>
              </a:spcAft>
              <a:buClr>
                <a:schemeClr val="dk2"/>
              </a:buClr>
              <a:buSzPts val="4400"/>
              <a:buFont typeface="Calibri"/>
              <a:buAutoNum type="arabicPeriod"/>
            </a:pPr>
            <a:r>
              <a:rPr lang="fr-FR" sz="4400">
                <a:solidFill>
                  <a:schemeClr val="dk2"/>
                </a:solidFill>
                <a:latin typeface="Calibri"/>
                <a:ea typeface="Calibri"/>
                <a:cs typeface="Calibri"/>
                <a:sym typeface="Calibri"/>
              </a:rPr>
              <a:t>Mauvais Ordre</a:t>
            </a:r>
            <a:endParaRPr/>
          </a:p>
          <a:p>
            <a:pPr marL="0" marR="0" lvl="0" indent="0" algn="ctr" rtl="0">
              <a:spcBef>
                <a:spcPts val="0"/>
              </a:spcBef>
              <a:spcAft>
                <a:spcPts val="0"/>
              </a:spcAft>
              <a:buNone/>
            </a:pPr>
            <a:r>
              <a:rPr lang="fr-FR" sz="2000" b="1">
                <a:solidFill>
                  <a:srgbClr val="FF0000"/>
                </a:solidFill>
                <a:latin typeface="Calibri"/>
                <a:ea typeface="Calibri"/>
                <a:cs typeface="Calibri"/>
                <a:sym typeface="Calibri"/>
              </a:rPr>
              <a:t>Non renégociable</a:t>
            </a:r>
            <a:endParaRPr/>
          </a:p>
        </p:txBody>
      </p:sp>
      <p:pic>
        <p:nvPicPr>
          <p:cNvPr id="447" name="Google Shape;447;p27"/>
          <p:cNvPicPr preferRelativeResize="0"/>
          <p:nvPr/>
        </p:nvPicPr>
        <p:blipFill rotWithShape="1">
          <a:blip r:embed="rId5">
            <a:alphaModFix/>
          </a:blip>
          <a:srcRect/>
          <a:stretch/>
        </p:blipFill>
        <p:spPr>
          <a:xfrm>
            <a:off x="1329709" y="987597"/>
            <a:ext cx="935831" cy="9536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10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xEl>
                                              <p:pRg st="0" end="0"/>
                                            </p:txEl>
                                          </p:spTgt>
                                        </p:tgtEl>
                                        <p:attrNameLst>
                                          <p:attrName>style.visibility</p:attrName>
                                        </p:attrNameLst>
                                      </p:cBhvr>
                                      <p:to>
                                        <p:strVal val="visible"/>
                                      </p:to>
                                    </p:set>
                                    <p:animEffect transition="in" filter="fade">
                                      <p:cBhvr>
                                        <p:cTn id="12" dur="1000"/>
                                        <p:tgtEl>
                                          <p:spTgt spid="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5">
                                            <p:txEl>
                                              <p:pRg st="1" end="1"/>
                                            </p:txEl>
                                          </p:spTgt>
                                        </p:tgtEl>
                                        <p:attrNameLst>
                                          <p:attrName>style.visibility</p:attrName>
                                        </p:attrNameLst>
                                      </p:cBhvr>
                                      <p:to>
                                        <p:strVal val="visible"/>
                                      </p:to>
                                    </p:set>
                                    <p:animEffect transition="in" filter="fade">
                                      <p:cBhvr>
                                        <p:cTn id="17" dur="1000"/>
                                        <p:tgtEl>
                                          <p:spTgt spid="4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5">
                                            <p:txEl>
                                              <p:pRg st="2" end="2"/>
                                            </p:txEl>
                                          </p:spTgt>
                                        </p:tgtEl>
                                        <p:attrNameLst>
                                          <p:attrName>style.visibility</p:attrName>
                                        </p:attrNameLst>
                                      </p:cBhvr>
                                      <p:to>
                                        <p:strVal val="visible"/>
                                      </p:to>
                                    </p:set>
                                    <p:animEffect transition="in" filter="fade">
                                      <p:cBhvr>
                                        <p:cTn id="22" dur="1000"/>
                                        <p:tgtEl>
                                          <p:spTgt spid="4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5">
                                            <p:txEl>
                                              <p:pRg st="3" end="3"/>
                                            </p:txEl>
                                          </p:spTgt>
                                        </p:tgtEl>
                                        <p:attrNameLst>
                                          <p:attrName>style.visibility</p:attrName>
                                        </p:attrNameLst>
                                      </p:cBhvr>
                                      <p:to>
                                        <p:strVal val="visible"/>
                                      </p:to>
                                    </p:set>
                                    <p:animEffect transition="in" filter="fade">
                                      <p:cBhvr>
                                        <p:cTn id="27" dur="1000"/>
                                        <p:tgtEl>
                                          <p:spTgt spid="4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5">
                                            <p:txEl>
                                              <p:pRg st="4" end="4"/>
                                            </p:txEl>
                                          </p:spTgt>
                                        </p:tgtEl>
                                        <p:attrNameLst>
                                          <p:attrName>style.visibility</p:attrName>
                                        </p:attrNameLst>
                                      </p:cBhvr>
                                      <p:to>
                                        <p:strVal val="visible"/>
                                      </p:to>
                                    </p:set>
                                    <p:animEffect transition="in" filter="fade">
                                      <p:cBhvr>
                                        <p:cTn id="32" dur="1000"/>
                                        <p:tgtEl>
                                          <p:spTgt spid="44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5">
                                            <p:txEl>
                                              <p:pRg st="5" end="5"/>
                                            </p:txEl>
                                          </p:spTgt>
                                        </p:tgtEl>
                                        <p:attrNameLst>
                                          <p:attrName>style.visibility</p:attrName>
                                        </p:attrNameLst>
                                      </p:cBhvr>
                                      <p:to>
                                        <p:strVal val="visible"/>
                                      </p:to>
                                    </p:set>
                                    <p:animEffect transition="in" filter="fade">
                                      <p:cBhvr>
                                        <p:cTn id="37" dur="1000"/>
                                        <p:tgtEl>
                                          <p:spTgt spid="44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5">
                                            <p:txEl>
                                              <p:pRg st="6" end="6"/>
                                            </p:txEl>
                                          </p:spTgt>
                                        </p:tgtEl>
                                        <p:attrNameLst>
                                          <p:attrName>style.visibility</p:attrName>
                                        </p:attrNameLst>
                                      </p:cBhvr>
                                      <p:to>
                                        <p:strVal val="visible"/>
                                      </p:to>
                                    </p:set>
                                    <p:animEffect transition="in" filter="fade">
                                      <p:cBhvr>
                                        <p:cTn id="42" dur="1000"/>
                                        <p:tgtEl>
                                          <p:spTgt spid="44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5">
                                            <p:txEl>
                                              <p:pRg st="7" end="7"/>
                                            </p:txEl>
                                          </p:spTgt>
                                        </p:tgtEl>
                                        <p:attrNameLst>
                                          <p:attrName>style.visibility</p:attrName>
                                        </p:attrNameLst>
                                      </p:cBhvr>
                                      <p:to>
                                        <p:strVal val="visible"/>
                                      </p:to>
                                    </p:set>
                                    <p:animEffect transition="in" filter="fade">
                                      <p:cBhvr>
                                        <p:cTn id="47" dur="1000"/>
                                        <p:tgtEl>
                                          <p:spTgt spid="4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28"/>
          <p:cNvPicPr preferRelativeResize="0"/>
          <p:nvPr/>
        </p:nvPicPr>
        <p:blipFill rotWithShape="1">
          <a:blip r:embed="rId3">
            <a:alphaModFix/>
          </a:blip>
          <a:srcRect/>
          <a:stretch/>
        </p:blipFill>
        <p:spPr>
          <a:xfrm>
            <a:off x="849044" y="1491176"/>
            <a:ext cx="7762612" cy="5099538"/>
          </a:xfrm>
          <a:prstGeom prst="rect">
            <a:avLst/>
          </a:prstGeom>
          <a:noFill/>
          <a:ln>
            <a:noFill/>
          </a:ln>
        </p:spPr>
      </p:pic>
      <p:sp>
        <p:nvSpPr>
          <p:cNvPr id="453" name="Google Shape;453;p28"/>
          <p:cNvSpPr txBox="1"/>
          <p:nvPr/>
        </p:nvSpPr>
        <p:spPr>
          <a:xfrm>
            <a:off x="1547446" y="267286"/>
            <a:ext cx="5197445" cy="1077218"/>
          </a:xfrm>
          <a:prstGeom prst="rect">
            <a:avLst/>
          </a:prstGeom>
          <a:noFill/>
          <a:ln>
            <a:noFill/>
          </a:ln>
        </p:spPr>
        <p:txBody>
          <a:bodyPr spcFirstLastPara="1" wrap="square" lIns="91425" tIns="45700" rIns="91425" bIns="45700" anchor="t" anchorCtr="0">
            <a:spAutoFit/>
          </a:bodyPr>
          <a:lstStyle/>
          <a:p>
            <a:pPr marL="557213" marR="0" lvl="0" indent="-557213" algn="ctr" rtl="0">
              <a:spcBef>
                <a:spcPts val="0"/>
              </a:spcBef>
              <a:spcAft>
                <a:spcPts val="0"/>
              </a:spcAft>
              <a:buClr>
                <a:schemeClr val="dk2"/>
              </a:buClr>
              <a:buSzPts val="4400"/>
              <a:buFont typeface="Calibri"/>
              <a:buAutoNum type="arabicPeriod"/>
            </a:pPr>
            <a:r>
              <a:rPr lang="fr-FR" sz="4400">
                <a:solidFill>
                  <a:schemeClr val="dk2"/>
                </a:solidFill>
                <a:latin typeface="Calibri"/>
                <a:ea typeface="Calibri"/>
                <a:cs typeface="Calibri"/>
                <a:sym typeface="Calibri"/>
              </a:rPr>
              <a:t>Mauvais Ordre</a:t>
            </a:r>
            <a:endParaRPr/>
          </a:p>
          <a:p>
            <a:pPr marL="0" marR="0" lvl="0" indent="0" algn="ctr" rtl="0">
              <a:spcBef>
                <a:spcPts val="0"/>
              </a:spcBef>
              <a:spcAft>
                <a:spcPts val="0"/>
              </a:spcAft>
              <a:buNone/>
            </a:pPr>
            <a:r>
              <a:rPr lang="fr-FR" sz="2000" b="1">
                <a:solidFill>
                  <a:srgbClr val="FF0000"/>
                </a:solidFill>
                <a:latin typeface="Calibri"/>
                <a:ea typeface="Calibri"/>
                <a:cs typeface="Calibri"/>
                <a:sym typeface="Calibri"/>
              </a:rPr>
              <a:t>Non renégociable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2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9"/>
          <p:cNvSpPr txBox="1"/>
          <p:nvPr/>
        </p:nvSpPr>
        <p:spPr>
          <a:xfrm>
            <a:off x="1294228" y="250674"/>
            <a:ext cx="596470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a:solidFill>
                  <a:srgbClr val="002060"/>
                </a:solidFill>
                <a:latin typeface="Calibri"/>
                <a:ea typeface="Calibri"/>
                <a:cs typeface="Calibri"/>
                <a:sym typeface="Calibri"/>
              </a:rPr>
              <a:t>La ligne d’arrivée est considérée comme une porte</a:t>
            </a:r>
            <a:endParaRPr/>
          </a:p>
        </p:txBody>
      </p:sp>
      <p:pic>
        <p:nvPicPr>
          <p:cNvPr id="459" name="Google Shape;459;p29"/>
          <p:cNvPicPr preferRelativeResize="0"/>
          <p:nvPr/>
        </p:nvPicPr>
        <p:blipFill rotWithShape="1">
          <a:blip r:embed="rId3">
            <a:alphaModFix/>
          </a:blip>
          <a:srcRect/>
          <a:stretch/>
        </p:blipFill>
        <p:spPr>
          <a:xfrm>
            <a:off x="1547447" y="1789380"/>
            <a:ext cx="6102432" cy="4817946"/>
          </a:xfrm>
          <a:prstGeom prst="rect">
            <a:avLst/>
          </a:prstGeom>
          <a:noFill/>
          <a:ln>
            <a:noFill/>
          </a:ln>
        </p:spPr>
      </p:pic>
      <p:pic>
        <p:nvPicPr>
          <p:cNvPr id="460" name="Google Shape;460;p29"/>
          <p:cNvPicPr preferRelativeResize="0"/>
          <p:nvPr/>
        </p:nvPicPr>
        <p:blipFill rotWithShape="1">
          <a:blip r:embed="rId4">
            <a:alphaModFix/>
          </a:blip>
          <a:srcRect/>
          <a:stretch/>
        </p:blipFill>
        <p:spPr>
          <a:xfrm rot="816010">
            <a:off x="6757766" y="1687935"/>
            <a:ext cx="2108237" cy="780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20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gtEl>
                                        <p:attrNameLst>
                                          <p:attrName>style.visibility</p:attrName>
                                        </p:attrNameLst>
                                      </p:cBhvr>
                                      <p:to>
                                        <p:strVal val="visible"/>
                                      </p:to>
                                    </p:set>
                                    <p:animEffect transition="in" filter="fade">
                                      <p:cBhvr>
                                        <p:cTn id="12" dur="2000"/>
                                        <p:tgtEl>
                                          <p:spTgt spid="4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
                                        </p:tgtEl>
                                        <p:attrNameLst>
                                          <p:attrName>style.visibility</p:attrName>
                                        </p:attrNameLst>
                                      </p:cBhvr>
                                      <p:to>
                                        <p:strVal val="visible"/>
                                      </p:to>
                                    </p:set>
                                    <p:animEffect transition="in" filter="fade">
                                      <p:cBhvr>
                                        <p:cTn id="17"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p:nvPr/>
        </p:nvSpPr>
        <p:spPr>
          <a:xfrm>
            <a:off x="1028608" y="182880"/>
            <a:ext cx="6314727" cy="769441"/>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b="0" i="0" u="none" strike="noStrike" cap="none">
                <a:solidFill>
                  <a:schemeClr val="dk2"/>
                </a:solidFill>
                <a:latin typeface="Calibri"/>
                <a:ea typeface="Calibri"/>
                <a:cs typeface="Calibri"/>
                <a:sym typeface="Calibri"/>
              </a:rPr>
              <a:t>Survol de notre Fédération</a:t>
            </a:r>
            <a:endParaRPr/>
          </a:p>
        </p:txBody>
      </p:sp>
      <p:grpSp>
        <p:nvGrpSpPr>
          <p:cNvPr id="129" name="Google Shape;129;p3"/>
          <p:cNvGrpSpPr/>
          <p:nvPr/>
        </p:nvGrpSpPr>
        <p:grpSpPr>
          <a:xfrm>
            <a:off x="947058" y="1245968"/>
            <a:ext cx="7511144" cy="5282640"/>
            <a:chOff x="0" y="146511"/>
            <a:chExt cx="7511144" cy="5282640"/>
          </a:xfrm>
        </p:grpSpPr>
        <p:sp>
          <p:nvSpPr>
            <p:cNvPr id="130" name="Google Shape;130;p3"/>
            <p:cNvSpPr/>
            <p:nvPr/>
          </p:nvSpPr>
          <p:spPr>
            <a:xfrm>
              <a:off x="0" y="807156"/>
              <a:ext cx="7511144" cy="352800"/>
            </a:xfrm>
            <a:prstGeom prst="rect">
              <a:avLst/>
            </a:prstGeom>
            <a:solidFill>
              <a:schemeClr val="lt1">
                <a:alpha val="89803"/>
              </a:schemeClr>
            </a:solidFill>
            <a:ln w="25400" cap="flat" cmpd="sng">
              <a:solidFill>
                <a:srgbClr val="36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60153" y="146511"/>
              <a:ext cx="7144472" cy="867284"/>
            </a:xfrm>
            <a:prstGeom prst="roundRect">
              <a:avLst>
                <a:gd name="adj" fmla="val 16667"/>
              </a:avLst>
            </a:prstGeom>
            <a:solidFill>
              <a:srgbClr val="365E8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402490" y="188848"/>
              <a:ext cx="7059798" cy="782610"/>
            </a:xfrm>
            <a:prstGeom prst="rect">
              <a:avLst/>
            </a:prstGeom>
            <a:noFill/>
            <a:ln>
              <a:noFill/>
            </a:ln>
          </p:spPr>
          <p:txBody>
            <a:bodyPr spcFirstLastPara="1" wrap="square" lIns="198725" tIns="0" rIns="198725"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fr-FR" sz="1400" b="1" i="0" u="sng" strike="noStrike" cap="none">
                  <a:solidFill>
                    <a:schemeClr val="lt1"/>
                  </a:solidFill>
                  <a:latin typeface="Calibri"/>
                  <a:ea typeface="Calibri"/>
                  <a:cs typeface="Calibri"/>
                  <a:sym typeface="Calibri"/>
                </a:rPr>
                <a:t>Une Assemblée Générale</a:t>
              </a:r>
              <a:r>
                <a:rPr lang="fr-FR" sz="1400" b="0" i="0" u="none" strike="noStrike" cap="none">
                  <a:solidFill>
                    <a:schemeClr val="lt1"/>
                  </a:solidFill>
                  <a:latin typeface="Calibri"/>
                  <a:ea typeface="Calibri"/>
                  <a:cs typeface="Calibri"/>
                  <a:sym typeface="Calibri"/>
                </a:rPr>
                <a:t>: composée de représentants régionaux des 3 collèges constituant Une</a:t>
              </a:r>
              <a:r>
                <a:rPr lang="fr-FR" sz="1400" b="1" i="0" u="sng" strike="noStrike" cap="none">
                  <a:solidFill>
                    <a:schemeClr val="lt1"/>
                  </a:solidFill>
                  <a:latin typeface="Calibri"/>
                  <a:ea typeface="Calibri"/>
                  <a:cs typeface="Calibri"/>
                  <a:sym typeface="Calibri"/>
                </a:rPr>
                <a:t> Assemblée </a:t>
              </a:r>
              <a:r>
                <a:rPr lang="fr-FR" sz="1400" b="0" i="0" u="none" strike="noStrike" cap="none">
                  <a:solidFill>
                    <a:schemeClr val="lt1"/>
                  </a:solidFill>
                  <a:latin typeface="Calibri"/>
                  <a:ea typeface="Calibri"/>
                  <a:cs typeface="Calibri"/>
                  <a:sym typeface="Calibri"/>
                </a:rPr>
                <a:t> les membres de la Fédération, élus au sein des assemblées générales régionales. En plus d’élire les instances suivantes elle approuve les comptes, adopte le règlement intérieur et l’annexe 4 (Règlement financier</a:t>
              </a:r>
              <a:endParaRPr sz="1400" b="0" i="0" u="none" strike="noStrike" cap="none">
                <a:solidFill>
                  <a:schemeClr val="lt1"/>
                </a:solidFill>
                <a:latin typeface="Calibri"/>
                <a:ea typeface="Calibri"/>
                <a:cs typeface="Calibri"/>
                <a:sym typeface="Calibri"/>
              </a:endParaRPr>
            </a:p>
          </p:txBody>
        </p:sp>
        <p:sp>
          <p:nvSpPr>
            <p:cNvPr id="133" name="Google Shape;133;p3"/>
            <p:cNvSpPr/>
            <p:nvPr/>
          </p:nvSpPr>
          <p:spPr>
            <a:xfrm>
              <a:off x="0" y="1826827"/>
              <a:ext cx="7511144" cy="352800"/>
            </a:xfrm>
            <a:prstGeom prst="rect">
              <a:avLst/>
            </a:prstGeom>
            <a:solidFill>
              <a:schemeClr val="lt1">
                <a:alpha val="89803"/>
              </a:schemeClr>
            </a:solidFill>
            <a:ln w="25400" cap="flat" cmpd="sng">
              <a:solidFill>
                <a:srgbClr val="5C83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71522" y="1235556"/>
              <a:ext cx="7133142" cy="797911"/>
            </a:xfrm>
            <a:prstGeom prst="roundRect">
              <a:avLst>
                <a:gd name="adj" fmla="val 16667"/>
              </a:avLst>
            </a:prstGeom>
            <a:solidFill>
              <a:srgbClr val="5C83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410473" y="1274507"/>
              <a:ext cx="7055240" cy="720009"/>
            </a:xfrm>
            <a:prstGeom prst="rect">
              <a:avLst/>
            </a:prstGeom>
            <a:noFill/>
            <a:ln>
              <a:noFill/>
            </a:ln>
          </p:spPr>
          <p:txBody>
            <a:bodyPr spcFirstLastPara="1" wrap="square" lIns="198725" tIns="0" rIns="198725" bIns="0"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fr-FR" sz="1400" b="1" i="0" u="sng" strike="noStrike" cap="none">
                  <a:solidFill>
                    <a:schemeClr val="lt1"/>
                  </a:solidFill>
                  <a:latin typeface="Calibri"/>
                  <a:ea typeface="Calibri"/>
                  <a:cs typeface="Calibri"/>
                  <a:sym typeface="Calibri"/>
                </a:rPr>
                <a:t>Un Bureau Exécutif </a:t>
              </a:r>
              <a:r>
                <a:rPr lang="fr-FR" sz="1400" b="0" i="0" u="none" strike="noStrike" cap="none">
                  <a:solidFill>
                    <a:schemeClr val="lt1"/>
                  </a:solidFill>
                  <a:latin typeface="Calibri"/>
                  <a:ea typeface="Calibri"/>
                  <a:cs typeface="Calibri"/>
                  <a:sym typeface="Calibri"/>
                </a:rPr>
                <a:t>: élu pour 4 ans par l’Assemblée générale, administre et gère la Fédération et met en œuvre la politique fédérale validée par l’Assemblée générale</a:t>
              </a:r>
              <a:endParaRPr sz="1400" b="0" i="0" u="none" strike="noStrike" cap="none">
                <a:solidFill>
                  <a:schemeClr val="lt1"/>
                </a:solidFill>
                <a:latin typeface="Calibri"/>
                <a:ea typeface="Calibri"/>
                <a:cs typeface="Calibri"/>
                <a:sym typeface="Calibri"/>
              </a:endParaRPr>
            </a:p>
          </p:txBody>
        </p:sp>
        <p:sp>
          <p:nvSpPr>
            <p:cNvPr id="136" name="Google Shape;136;p3"/>
            <p:cNvSpPr/>
            <p:nvPr/>
          </p:nvSpPr>
          <p:spPr>
            <a:xfrm>
              <a:off x="0" y="3037008"/>
              <a:ext cx="7511144" cy="352800"/>
            </a:xfrm>
            <a:prstGeom prst="rect">
              <a:avLst/>
            </a:prstGeom>
            <a:solidFill>
              <a:schemeClr val="lt1">
                <a:alpha val="89803"/>
              </a:schemeClr>
            </a:solidFill>
            <a:ln w="25400" cap="flat" cmpd="sng">
              <a:solidFill>
                <a:srgbClr val="9BA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57586" y="2255227"/>
              <a:ext cx="7151716" cy="988421"/>
            </a:xfrm>
            <a:prstGeom prst="roundRect">
              <a:avLst>
                <a:gd name="adj" fmla="val 16667"/>
              </a:avLst>
            </a:prstGeom>
            <a:solidFill>
              <a:srgbClr val="9BAF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405837" y="2303478"/>
              <a:ext cx="7055214" cy="891919"/>
            </a:xfrm>
            <a:prstGeom prst="rect">
              <a:avLst/>
            </a:prstGeom>
            <a:noFill/>
            <a:ln>
              <a:noFill/>
            </a:ln>
          </p:spPr>
          <p:txBody>
            <a:bodyPr spcFirstLastPara="1" wrap="square" lIns="198725" tIns="0" rIns="198725" bIns="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fr-FR" sz="1400" b="1" i="0" u="sng" strike="noStrike" cap="none">
                  <a:solidFill>
                    <a:schemeClr val="lt1"/>
                  </a:solidFill>
                  <a:latin typeface="Calibri"/>
                  <a:ea typeface="Calibri"/>
                  <a:cs typeface="Calibri"/>
                  <a:sym typeface="Calibri"/>
                </a:rPr>
                <a:t>Un Conseil Fédéral </a:t>
              </a:r>
              <a:r>
                <a:rPr lang="fr-FR" sz="1400" b="0" i="0" u="none" strike="noStrike" cap="none">
                  <a:solidFill>
                    <a:schemeClr val="lt1"/>
                  </a:solidFill>
                  <a:latin typeface="Calibri"/>
                  <a:ea typeface="Calibri"/>
                  <a:cs typeface="Calibri"/>
                  <a:sym typeface="Calibri"/>
                </a:rPr>
                <a:t>(membres élus par l’Assemblée générale): Organe de surveillance et de contrôle de la bonne gestion de la Fédération. Il suit les orientations  définies en Assemblée générale et les moyens dévolus à la Fédération. Il adopte les annexes au  règlement intérieur à l’exception de l’annexe 4 (Règlement financier). Il propose la création de commissions</a:t>
              </a:r>
              <a:endParaRPr sz="1400" b="0" i="0" u="none" strike="noStrike" cap="none">
                <a:solidFill>
                  <a:schemeClr val="lt1"/>
                </a:solidFill>
                <a:latin typeface="Calibri"/>
                <a:ea typeface="Calibri"/>
                <a:cs typeface="Calibri"/>
                <a:sym typeface="Calibri"/>
              </a:endParaRPr>
            </a:p>
          </p:txBody>
        </p:sp>
        <p:sp>
          <p:nvSpPr>
            <p:cNvPr id="139" name="Google Shape;139;p3"/>
            <p:cNvSpPr/>
            <p:nvPr/>
          </p:nvSpPr>
          <p:spPr>
            <a:xfrm>
              <a:off x="0" y="4056680"/>
              <a:ext cx="7511144" cy="352800"/>
            </a:xfrm>
            <a:prstGeom prst="rect">
              <a:avLst/>
            </a:prstGeom>
            <a:solidFill>
              <a:schemeClr val="lt1">
                <a:alpha val="89803"/>
              </a:schemeClr>
            </a:solidFill>
            <a:ln w="25400" cap="flat" cmpd="sng">
              <a:solidFill>
                <a:srgbClr val="9BA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72623" y="3465408"/>
              <a:ext cx="7133348" cy="797911"/>
            </a:xfrm>
            <a:prstGeom prst="roundRect">
              <a:avLst>
                <a:gd name="adj" fmla="val 16667"/>
              </a:avLst>
            </a:prstGeom>
            <a:solidFill>
              <a:srgbClr val="9BAF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11574" y="3504359"/>
              <a:ext cx="7055446" cy="720009"/>
            </a:xfrm>
            <a:prstGeom prst="rect">
              <a:avLst/>
            </a:prstGeom>
            <a:noFill/>
            <a:ln>
              <a:noFill/>
            </a:ln>
          </p:spPr>
          <p:txBody>
            <a:bodyPr spcFirstLastPara="1" wrap="square" lIns="198725" tIns="0" rIns="198725" bIns="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fr-FR" sz="1400" b="1" i="0" u="none" strike="noStrike" cap="none">
                  <a:solidFill>
                    <a:schemeClr val="lt1"/>
                  </a:solidFill>
                  <a:latin typeface="Calibri"/>
                  <a:ea typeface="Calibri"/>
                  <a:cs typeface="Calibri"/>
                  <a:sym typeface="Calibri"/>
                </a:rPr>
                <a:t>Les Commissions Nationales</a:t>
              </a:r>
              <a:r>
                <a:rPr lang="fr-FR" sz="1400" b="0" i="0" u="none" strike="noStrike" cap="none">
                  <a:solidFill>
                    <a:schemeClr val="lt1"/>
                  </a:solidFill>
                  <a:latin typeface="Calibri"/>
                  <a:ea typeface="Calibri"/>
                  <a:cs typeface="Calibri"/>
                  <a:sym typeface="Calibri"/>
                </a:rPr>
                <a:t>  dont la commission nationale Slalom: force de propositions , axes de décisions</a:t>
              </a:r>
              <a:endParaRPr sz="1400" b="0" i="0" u="none" strike="noStrike" cap="none">
                <a:solidFill>
                  <a:schemeClr val="lt1"/>
                </a:solidFill>
                <a:latin typeface="Calibri"/>
                <a:ea typeface="Calibri"/>
                <a:cs typeface="Calibri"/>
                <a:sym typeface="Calibri"/>
              </a:endParaRPr>
            </a:p>
          </p:txBody>
        </p:sp>
        <p:sp>
          <p:nvSpPr>
            <p:cNvPr id="142" name="Google Shape;142;p3"/>
            <p:cNvSpPr/>
            <p:nvPr/>
          </p:nvSpPr>
          <p:spPr>
            <a:xfrm>
              <a:off x="0" y="5076351"/>
              <a:ext cx="7511144" cy="352800"/>
            </a:xfrm>
            <a:prstGeom prst="rect">
              <a:avLst/>
            </a:prstGeom>
            <a:solidFill>
              <a:schemeClr val="lt1">
                <a:alpha val="89803"/>
              </a:schemeClr>
            </a:solidFill>
            <a:ln w="25400" cap="flat" cmpd="sng">
              <a:solidFill>
                <a:srgbClr val="5C83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66021" y="4485080"/>
              <a:ext cx="7141073" cy="797911"/>
            </a:xfrm>
            <a:prstGeom prst="roundRect">
              <a:avLst>
                <a:gd name="adj" fmla="val 16667"/>
              </a:avLst>
            </a:prstGeom>
            <a:solidFill>
              <a:srgbClr val="5C83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404972" y="4524031"/>
              <a:ext cx="7063171" cy="720009"/>
            </a:xfrm>
            <a:prstGeom prst="rect">
              <a:avLst/>
            </a:prstGeom>
            <a:noFill/>
            <a:ln>
              <a:noFill/>
            </a:ln>
          </p:spPr>
          <p:txBody>
            <a:bodyPr spcFirstLastPara="1" wrap="square" lIns="198725" tIns="0" rIns="198725" bIns="0"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fr-FR" sz="1400" b="1" i="0" u="none" strike="noStrike" cap="none">
                  <a:solidFill>
                    <a:schemeClr val="lt1"/>
                  </a:solidFill>
                  <a:latin typeface="Calibri"/>
                  <a:ea typeface="Calibri"/>
                  <a:cs typeface="Calibri"/>
                  <a:sym typeface="Calibri"/>
                </a:rPr>
                <a:t>Les comités régionaux et départementaux; les clubs</a:t>
              </a:r>
              <a:endParaRPr sz="1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0"/>
          <p:cNvSpPr/>
          <p:nvPr/>
        </p:nvSpPr>
        <p:spPr>
          <a:xfrm>
            <a:off x="858130" y="2841673"/>
            <a:ext cx="3956540" cy="2436564"/>
          </a:xfrm>
          <a:prstGeom prst="rect">
            <a:avLst/>
          </a:prstGeom>
          <a:noFill/>
          <a:ln>
            <a:noFill/>
          </a:ln>
        </p:spPr>
        <p:txBody>
          <a:bodyPr spcFirstLastPara="1" wrap="square" lIns="91425" tIns="45700" rIns="91425" bIns="45700" anchor="t" anchorCtr="0">
            <a:spAutoFit/>
          </a:bodyPr>
          <a:lstStyle/>
          <a:p>
            <a:pPr marL="227410" marR="0" lvl="0" indent="-227410" algn="l" rtl="0">
              <a:lnSpc>
                <a:spcPct val="90000"/>
              </a:lnSpc>
              <a:spcBef>
                <a:spcPts val="0"/>
              </a:spcBef>
              <a:spcAft>
                <a:spcPts val="0"/>
              </a:spcAft>
              <a:buClr>
                <a:srgbClr val="000000"/>
              </a:buClr>
              <a:buSzPts val="2000"/>
              <a:buFont typeface="Arial"/>
              <a:buChar char="•"/>
            </a:pPr>
            <a:r>
              <a:rPr lang="fr-FR" sz="2000" b="1" u="sng">
                <a:solidFill>
                  <a:srgbClr val="000000"/>
                </a:solidFill>
                <a:latin typeface="Calibri"/>
                <a:ea typeface="Calibri"/>
                <a:cs typeface="Calibri"/>
                <a:sym typeface="Calibri"/>
              </a:rPr>
              <a:t>Franchissement dans le mauvais sens </a:t>
            </a:r>
            <a:r>
              <a:rPr lang="fr-FR" sz="2000">
                <a:solidFill>
                  <a:srgbClr val="000000"/>
                </a:solidFill>
                <a:latin typeface="Calibri"/>
                <a:ea typeface="Calibri"/>
                <a:cs typeface="Calibri"/>
                <a:sym typeface="Calibri"/>
              </a:rPr>
              <a:t>: une partie de la tête franchit le plan de porte dans un sens différent de celui indiqué par la plaquette  ……</a:t>
            </a:r>
            <a:endParaRPr/>
          </a:p>
          <a:p>
            <a:pPr marL="0" marR="0" lvl="0" indent="0" algn="just" rtl="0">
              <a:lnSpc>
                <a:spcPct val="90000"/>
              </a:lnSpc>
              <a:spcBef>
                <a:spcPts val="1004"/>
              </a:spcBef>
              <a:spcAft>
                <a:spcPts val="0"/>
              </a:spcAft>
              <a:buNone/>
            </a:pPr>
            <a:r>
              <a:rPr lang="fr-FR" sz="2000">
                <a:solidFill>
                  <a:srgbClr val="000000"/>
                </a:solidFill>
                <a:latin typeface="Calibri"/>
                <a:ea typeface="Calibri"/>
                <a:cs typeface="Calibri"/>
                <a:sym typeface="Calibri"/>
              </a:rPr>
              <a:t>….. excepté le cas où le début et la fin de franchissement se sont faits dans le bon sens</a:t>
            </a:r>
            <a:endParaRPr sz="2000" b="1" u="sng">
              <a:solidFill>
                <a:srgbClr val="000000"/>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endParaRPr>
          </a:p>
        </p:txBody>
      </p:sp>
      <p:sp>
        <p:nvSpPr>
          <p:cNvPr id="466" name="Google Shape;466;p30"/>
          <p:cNvSpPr txBox="1"/>
          <p:nvPr/>
        </p:nvSpPr>
        <p:spPr>
          <a:xfrm>
            <a:off x="1463040" y="168812"/>
            <a:ext cx="5187793" cy="1077218"/>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a:solidFill>
                  <a:schemeClr val="dk2"/>
                </a:solidFill>
                <a:latin typeface="Calibri"/>
                <a:ea typeface="Calibri"/>
                <a:cs typeface="Calibri"/>
                <a:sym typeface="Calibri"/>
              </a:rPr>
              <a:t>2. Mauvais Sens</a:t>
            </a:r>
            <a:endParaRPr/>
          </a:p>
          <a:p>
            <a:pPr marL="0" marR="0" lvl="0" indent="0" algn="ctr" rtl="0">
              <a:spcBef>
                <a:spcPts val="0"/>
              </a:spcBef>
              <a:spcAft>
                <a:spcPts val="0"/>
              </a:spcAft>
              <a:buNone/>
            </a:pPr>
            <a:r>
              <a:rPr lang="fr-FR" sz="2000" b="1">
                <a:solidFill>
                  <a:srgbClr val="FF0000"/>
                </a:solidFill>
                <a:latin typeface="Calibri"/>
                <a:ea typeface="Calibri"/>
                <a:cs typeface="Calibri"/>
                <a:sym typeface="Calibri"/>
              </a:rPr>
              <a:t>Non renégociable</a:t>
            </a:r>
            <a:endParaRPr/>
          </a:p>
        </p:txBody>
      </p:sp>
      <p:pic>
        <p:nvPicPr>
          <p:cNvPr id="467" name="Google Shape;467;p30"/>
          <p:cNvPicPr preferRelativeResize="0"/>
          <p:nvPr/>
        </p:nvPicPr>
        <p:blipFill rotWithShape="1">
          <a:blip r:embed="rId4">
            <a:alphaModFix/>
          </a:blip>
          <a:srcRect/>
          <a:stretch/>
        </p:blipFill>
        <p:spPr>
          <a:xfrm>
            <a:off x="1463040" y="1246030"/>
            <a:ext cx="944166" cy="964406"/>
          </a:xfrm>
          <a:prstGeom prst="rect">
            <a:avLst/>
          </a:prstGeom>
          <a:noFill/>
          <a:ln>
            <a:noFill/>
          </a:ln>
        </p:spPr>
      </p:pic>
      <p:pic>
        <p:nvPicPr>
          <p:cNvPr id="468" name="Google Shape;468;p30"/>
          <p:cNvPicPr preferRelativeResize="0"/>
          <p:nvPr/>
        </p:nvPicPr>
        <p:blipFill rotWithShape="1">
          <a:blip r:embed="rId5">
            <a:alphaModFix/>
          </a:blip>
          <a:srcRect/>
          <a:stretch/>
        </p:blipFill>
        <p:spPr>
          <a:xfrm>
            <a:off x="4965895" y="1246030"/>
            <a:ext cx="3756073" cy="53223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1000"/>
                                        <p:tgtEl>
                                          <p:spTgt spid="4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1000"/>
                                        <p:tgtEl>
                                          <p:spTgt spid="4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8"/>
                                        </p:tgtEl>
                                        <p:attrNameLst>
                                          <p:attrName>style.visibility</p:attrName>
                                        </p:attrNameLst>
                                      </p:cBhvr>
                                      <p:to>
                                        <p:strVal val="visible"/>
                                      </p:to>
                                    </p:set>
                                    <p:animEffect transition="in" filter="fade">
                                      <p:cBhvr>
                                        <p:cTn id="17" dur="20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1"/>
          <p:cNvSpPr txBox="1"/>
          <p:nvPr/>
        </p:nvSpPr>
        <p:spPr>
          <a:xfrm>
            <a:off x="1055076" y="2221967"/>
            <a:ext cx="2981432"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000" b="1">
                <a:solidFill>
                  <a:srgbClr val="FF0000"/>
                </a:solidFill>
                <a:latin typeface="Calibri"/>
                <a:ea typeface="Calibri"/>
                <a:cs typeface="Calibri"/>
                <a:sym typeface="Calibri"/>
              </a:rPr>
              <a:t>L’exception est faite dans ce cas</a:t>
            </a:r>
            <a:r>
              <a:rPr lang="fr-FR" sz="2000">
                <a:solidFill>
                  <a:schemeClr val="dk1"/>
                </a:solidFill>
                <a:latin typeface="Calibri"/>
                <a:ea typeface="Calibri"/>
                <a:cs typeface="Calibri"/>
                <a:sym typeface="Calibri"/>
              </a:rPr>
              <a:t> car le compétiteur débute la négociation correctement dans le bon sens et termine la négociation dans le bon sens</a:t>
            </a:r>
            <a:endParaRPr/>
          </a:p>
        </p:txBody>
      </p:sp>
      <p:sp>
        <p:nvSpPr>
          <p:cNvPr id="474" name="Google Shape;474;p31">
            <a:hlinkClick r:id="rId3"/>
          </p:cNvPr>
          <p:cNvSpPr/>
          <p:nvPr/>
        </p:nvSpPr>
        <p:spPr>
          <a:xfrm>
            <a:off x="1658975" y="5573574"/>
            <a:ext cx="5041500" cy="514800"/>
          </a:xfrm>
          <a:prstGeom prst="rect">
            <a:avLst/>
          </a:prstGeom>
          <a:noFill/>
          <a:ln w="1905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1800" b="1" u="sng">
                <a:solidFill>
                  <a:schemeClr val="hlink"/>
                </a:solidFill>
                <a:latin typeface="Century Gothic"/>
                <a:ea typeface="Century Gothic"/>
                <a:cs typeface="Century Gothic"/>
                <a:sym typeface="Century Gothic"/>
                <a:hlinkClick r:id="rId3"/>
              </a:rPr>
              <a:t>MAUVAIS SENS</a:t>
            </a:r>
            <a:endParaRPr sz="1800" b="1">
              <a:solidFill>
                <a:srgbClr val="000000"/>
              </a:solidFill>
              <a:latin typeface="Century Gothic"/>
              <a:ea typeface="Century Gothic"/>
              <a:cs typeface="Century Gothic"/>
              <a:sym typeface="Century Gothic"/>
            </a:endParaRPr>
          </a:p>
        </p:txBody>
      </p:sp>
      <p:sp>
        <p:nvSpPr>
          <p:cNvPr id="475" name="Google Shape;475;p31"/>
          <p:cNvSpPr txBox="1"/>
          <p:nvPr/>
        </p:nvSpPr>
        <p:spPr>
          <a:xfrm>
            <a:off x="1456186" y="224884"/>
            <a:ext cx="5447060" cy="1077218"/>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a:solidFill>
                  <a:schemeClr val="dk2"/>
                </a:solidFill>
                <a:latin typeface="Calibri"/>
                <a:ea typeface="Calibri"/>
                <a:cs typeface="Calibri"/>
                <a:sym typeface="Calibri"/>
              </a:rPr>
              <a:t>2. Mauvais Sens</a:t>
            </a:r>
            <a:endParaRPr/>
          </a:p>
          <a:p>
            <a:pPr marL="0" marR="0" lvl="0" indent="0" algn="ctr" rtl="0">
              <a:spcBef>
                <a:spcPts val="0"/>
              </a:spcBef>
              <a:spcAft>
                <a:spcPts val="0"/>
              </a:spcAft>
              <a:buNone/>
            </a:pPr>
            <a:r>
              <a:rPr lang="fr-FR" sz="2000" b="1">
                <a:solidFill>
                  <a:schemeClr val="dk2"/>
                </a:solidFill>
                <a:latin typeface="Calibri"/>
                <a:ea typeface="Calibri"/>
                <a:cs typeface="Calibri"/>
                <a:sym typeface="Calibri"/>
              </a:rPr>
              <a:t>suite</a:t>
            </a:r>
            <a:endParaRPr/>
          </a:p>
        </p:txBody>
      </p:sp>
      <p:pic>
        <p:nvPicPr>
          <p:cNvPr id="476" name="Google Shape;476;p31"/>
          <p:cNvPicPr preferRelativeResize="0"/>
          <p:nvPr/>
        </p:nvPicPr>
        <p:blipFill rotWithShape="1">
          <a:blip r:embed="rId4">
            <a:alphaModFix/>
          </a:blip>
          <a:srcRect/>
          <a:stretch/>
        </p:blipFill>
        <p:spPr>
          <a:xfrm>
            <a:off x="4179716" y="2052356"/>
            <a:ext cx="4820826" cy="2664295"/>
          </a:xfrm>
          <a:prstGeom prst="roundRect">
            <a:avLst>
              <a:gd name="adj" fmla="val 0"/>
            </a:avLst>
          </a:prstGeom>
          <a:solidFill>
            <a:srgbClr val="ECECEC"/>
          </a:solidFill>
          <a:ln>
            <a:noFill/>
          </a:ln>
          <a:effectLst>
            <a:reflection stA="38000" endPos="28000" dist="5000" dir="5400000" sy="-100000" algn="bl" rotWithShape="0"/>
          </a:effectLst>
        </p:spPr>
      </p:pic>
      <p:cxnSp>
        <p:nvCxnSpPr>
          <p:cNvPr id="477" name="Google Shape;477;p31"/>
          <p:cNvCxnSpPr/>
          <p:nvPr/>
        </p:nvCxnSpPr>
        <p:spPr>
          <a:xfrm flipH="1">
            <a:off x="5720856" y="2851692"/>
            <a:ext cx="1408111" cy="330200"/>
          </a:xfrm>
          <a:prstGeom prst="straightConnector1">
            <a:avLst/>
          </a:prstGeom>
          <a:noFill/>
          <a:ln w="57150" cap="flat" cmpd="sng">
            <a:solidFill>
              <a:srgbClr val="FF0000"/>
            </a:solidFill>
            <a:prstDash val="solid"/>
            <a:round/>
            <a:headEnd type="none" w="sm" len="sm"/>
            <a:tailEnd type="triangle" w="med" len="med"/>
          </a:ln>
        </p:spPr>
      </p:cxnSp>
      <p:cxnSp>
        <p:nvCxnSpPr>
          <p:cNvPr id="478" name="Google Shape;478;p31"/>
          <p:cNvCxnSpPr/>
          <p:nvPr/>
        </p:nvCxnSpPr>
        <p:spPr>
          <a:xfrm rot="10800000" flipH="1">
            <a:off x="5599778" y="2327796"/>
            <a:ext cx="1223962" cy="287337"/>
          </a:xfrm>
          <a:prstGeom prst="straightConnector1">
            <a:avLst/>
          </a:prstGeom>
          <a:noFill/>
          <a:ln w="57150" cap="flat" cmpd="sng">
            <a:solidFill>
              <a:srgbClr val="00B050"/>
            </a:solidFill>
            <a:prstDash val="solid"/>
            <a:round/>
            <a:headEnd type="none" w="sm" len="sm"/>
            <a:tailEnd type="triangle" w="med" len="med"/>
          </a:ln>
        </p:spPr>
      </p:cxnSp>
      <p:cxnSp>
        <p:nvCxnSpPr>
          <p:cNvPr id="479" name="Google Shape;479;p31"/>
          <p:cNvCxnSpPr/>
          <p:nvPr/>
        </p:nvCxnSpPr>
        <p:spPr>
          <a:xfrm rot="10800000" flipH="1">
            <a:off x="6468364" y="4108002"/>
            <a:ext cx="1465262" cy="311150"/>
          </a:xfrm>
          <a:prstGeom prst="straightConnector1">
            <a:avLst/>
          </a:prstGeom>
          <a:noFill/>
          <a:ln w="57150" cap="flat" cmpd="sng">
            <a:solidFill>
              <a:srgbClr val="00B050"/>
            </a:solidFill>
            <a:prstDash val="solid"/>
            <a:round/>
            <a:headEnd type="none" w="sm" len="sm"/>
            <a:tailEnd type="triangle" w="med" len="med"/>
          </a:ln>
        </p:spPr>
      </p:cxnSp>
      <p:sp>
        <p:nvSpPr>
          <p:cNvPr id="480" name="Google Shape;480;p31"/>
          <p:cNvSpPr/>
          <p:nvPr/>
        </p:nvSpPr>
        <p:spPr>
          <a:xfrm rot="-659153" flipH="1">
            <a:off x="4414365" y="2097865"/>
            <a:ext cx="260603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cap="none">
                <a:solidFill>
                  <a:srgbClr val="00B050"/>
                </a:solidFill>
                <a:latin typeface="Calibri"/>
                <a:ea typeface="Calibri"/>
                <a:cs typeface="Calibri"/>
                <a:sym typeface="Calibri"/>
              </a:rPr>
              <a:t>1</a:t>
            </a:r>
            <a:r>
              <a:rPr lang="fr-FR" sz="1600" b="1" cap="none" baseline="30000">
                <a:solidFill>
                  <a:srgbClr val="00B050"/>
                </a:solidFill>
                <a:latin typeface="Calibri"/>
                <a:ea typeface="Calibri"/>
                <a:cs typeface="Calibri"/>
                <a:sym typeface="Calibri"/>
              </a:rPr>
              <a:t>er</a:t>
            </a:r>
            <a:r>
              <a:rPr lang="fr-FR" sz="1600" b="1" cap="none">
                <a:solidFill>
                  <a:srgbClr val="00B050"/>
                </a:solidFill>
                <a:latin typeface="Calibri"/>
                <a:ea typeface="Calibri"/>
                <a:cs typeface="Calibri"/>
                <a:sym typeface="Calibri"/>
              </a:rPr>
              <a:t> passage</a:t>
            </a:r>
            <a:endParaRPr/>
          </a:p>
        </p:txBody>
      </p:sp>
      <p:sp>
        <p:nvSpPr>
          <p:cNvPr id="481" name="Google Shape;481;p31"/>
          <p:cNvSpPr/>
          <p:nvPr/>
        </p:nvSpPr>
        <p:spPr>
          <a:xfrm rot="-659153" flipH="1">
            <a:off x="4044676" y="2845284"/>
            <a:ext cx="2606459" cy="3363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a:solidFill>
                  <a:srgbClr val="C00000"/>
                </a:solidFill>
                <a:latin typeface="Calibri"/>
                <a:ea typeface="Calibri"/>
                <a:cs typeface="Calibri"/>
                <a:sym typeface="Calibri"/>
              </a:rPr>
              <a:t>2 -ème </a:t>
            </a:r>
            <a:r>
              <a:rPr lang="fr-FR" sz="1600" b="1" cap="none">
                <a:solidFill>
                  <a:srgbClr val="C00000"/>
                </a:solidFill>
                <a:latin typeface="Calibri"/>
                <a:ea typeface="Calibri"/>
                <a:cs typeface="Calibri"/>
                <a:sym typeface="Calibri"/>
              </a:rPr>
              <a:t>passage</a:t>
            </a:r>
            <a:endParaRPr/>
          </a:p>
        </p:txBody>
      </p:sp>
      <p:sp>
        <p:nvSpPr>
          <p:cNvPr id="482" name="Google Shape;482;p31"/>
          <p:cNvSpPr/>
          <p:nvPr/>
        </p:nvSpPr>
        <p:spPr>
          <a:xfrm rot="-659153" flipH="1">
            <a:off x="6230836" y="4378143"/>
            <a:ext cx="143867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a:solidFill>
                  <a:srgbClr val="00B050"/>
                </a:solidFill>
                <a:latin typeface="Calibri"/>
                <a:ea typeface="Calibri"/>
                <a:cs typeface="Calibri"/>
                <a:sym typeface="Calibri"/>
              </a:rPr>
              <a:t>3ème</a:t>
            </a:r>
            <a:r>
              <a:rPr lang="fr-FR" sz="1600" b="1" cap="none">
                <a:solidFill>
                  <a:srgbClr val="00B050"/>
                </a:solidFill>
                <a:latin typeface="Calibri"/>
                <a:ea typeface="Calibri"/>
                <a:cs typeface="Calibri"/>
                <a:sym typeface="Calibri"/>
              </a:rPr>
              <a:t> passage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3"/>
                                        </p:tgtEl>
                                        <p:attrNameLst>
                                          <p:attrName>style.visibility</p:attrName>
                                        </p:attrNameLst>
                                      </p:cBhvr>
                                      <p:to>
                                        <p:strVal val="visible"/>
                                      </p:to>
                                    </p:set>
                                    <p:animEffect transition="in" filter="fade">
                                      <p:cBhvr>
                                        <p:cTn id="7" dur="1000"/>
                                        <p:tgtEl>
                                          <p:spTgt spid="47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74"/>
                                        </p:tgtEl>
                                        <p:attrNameLst>
                                          <p:attrName>style.visibility</p:attrName>
                                        </p:attrNameLst>
                                      </p:cBhvr>
                                      <p:to>
                                        <p:strVal val="visible"/>
                                      </p:to>
                                    </p:set>
                                    <p:animEffect transition="in" filter="fade">
                                      <p:cBhvr>
                                        <p:cTn id="11" dur="1000"/>
                                        <p:tgtEl>
                                          <p:spTgt spid="4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76"/>
                                        </p:tgtEl>
                                        <p:attrNameLst>
                                          <p:attrName>style.visibility</p:attrName>
                                        </p:attrNameLst>
                                      </p:cBhvr>
                                      <p:to>
                                        <p:strVal val="visible"/>
                                      </p:to>
                                    </p:set>
                                    <p:anim calcmode="lin" valueType="num">
                                      <p:cBhvr additive="base">
                                        <p:cTn id="16" dur="500"/>
                                        <p:tgtEl>
                                          <p:spTgt spid="476"/>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8"/>
                                        </p:tgtEl>
                                        <p:attrNameLst>
                                          <p:attrName>style.visibility</p:attrName>
                                        </p:attrNameLst>
                                      </p:cBhvr>
                                      <p:to>
                                        <p:strVal val="visible"/>
                                      </p:to>
                                    </p:set>
                                    <p:animEffect transition="in" filter="fade">
                                      <p:cBhvr>
                                        <p:cTn id="21" dur="500"/>
                                        <p:tgtEl>
                                          <p:spTgt spid="478"/>
                                        </p:tgtEl>
                                      </p:cBhvr>
                                    </p:animEffect>
                                  </p:childTnLst>
                                </p:cTn>
                              </p:par>
                              <p:par>
                                <p:cTn id="22" presetID="10" presetClass="entr" presetSubtype="0" fill="hold" nodeType="withEffect">
                                  <p:stCondLst>
                                    <p:cond delay="0"/>
                                  </p:stCondLst>
                                  <p:childTnLst>
                                    <p:set>
                                      <p:cBhvr>
                                        <p:cTn id="23" dur="1" fill="hold">
                                          <p:stCondLst>
                                            <p:cond delay="0"/>
                                          </p:stCondLst>
                                        </p:cTn>
                                        <p:tgtEl>
                                          <p:spTgt spid="480"/>
                                        </p:tgtEl>
                                        <p:attrNameLst>
                                          <p:attrName>style.visibility</p:attrName>
                                        </p:attrNameLst>
                                      </p:cBhvr>
                                      <p:to>
                                        <p:strVal val="visible"/>
                                      </p:to>
                                    </p:set>
                                    <p:animEffect transition="in" filter="fade">
                                      <p:cBhvr>
                                        <p:cTn id="24" dur="500"/>
                                        <p:tgtEl>
                                          <p:spTgt spid="4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1"/>
                                        </p:tgtEl>
                                        <p:attrNameLst>
                                          <p:attrName>style.visibility</p:attrName>
                                        </p:attrNameLst>
                                      </p:cBhvr>
                                      <p:to>
                                        <p:strVal val="visible"/>
                                      </p:to>
                                    </p:set>
                                    <p:animEffect transition="in" filter="fade">
                                      <p:cBhvr>
                                        <p:cTn id="29" dur="500"/>
                                        <p:tgtEl>
                                          <p:spTgt spid="481"/>
                                        </p:tgtEl>
                                      </p:cBhvr>
                                    </p:animEffect>
                                  </p:childTnLst>
                                </p:cTn>
                              </p:par>
                              <p:par>
                                <p:cTn id="30" presetID="10" presetClass="entr" presetSubtype="0" fill="hold" nodeType="withEffect">
                                  <p:stCondLst>
                                    <p:cond delay="0"/>
                                  </p:stCondLst>
                                  <p:childTnLst>
                                    <p:set>
                                      <p:cBhvr>
                                        <p:cTn id="31" dur="1" fill="hold">
                                          <p:stCondLst>
                                            <p:cond delay="0"/>
                                          </p:stCondLst>
                                        </p:cTn>
                                        <p:tgtEl>
                                          <p:spTgt spid="477"/>
                                        </p:tgtEl>
                                        <p:attrNameLst>
                                          <p:attrName>style.visibility</p:attrName>
                                        </p:attrNameLst>
                                      </p:cBhvr>
                                      <p:to>
                                        <p:strVal val="visible"/>
                                      </p:to>
                                    </p:set>
                                    <p:animEffect transition="in" filter="fade">
                                      <p:cBhvr>
                                        <p:cTn id="32" dur="500"/>
                                        <p:tgtEl>
                                          <p:spTgt spid="4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9"/>
                                        </p:tgtEl>
                                        <p:attrNameLst>
                                          <p:attrName>style.visibility</p:attrName>
                                        </p:attrNameLst>
                                      </p:cBhvr>
                                      <p:to>
                                        <p:strVal val="visible"/>
                                      </p:to>
                                    </p:set>
                                    <p:animEffect transition="in" filter="fade">
                                      <p:cBhvr>
                                        <p:cTn id="37" dur="500"/>
                                        <p:tgtEl>
                                          <p:spTgt spid="479"/>
                                        </p:tgtEl>
                                      </p:cBhvr>
                                    </p:animEffect>
                                  </p:childTnLst>
                                </p:cTn>
                              </p:par>
                              <p:par>
                                <p:cTn id="38" presetID="10" presetClass="entr" presetSubtype="0" fill="hold" nodeType="withEffect">
                                  <p:stCondLst>
                                    <p:cond delay="0"/>
                                  </p:stCondLst>
                                  <p:childTnLst>
                                    <p:set>
                                      <p:cBhvr>
                                        <p:cTn id="39" dur="1" fill="hold">
                                          <p:stCondLst>
                                            <p:cond delay="0"/>
                                          </p:stCondLst>
                                        </p:cTn>
                                        <p:tgtEl>
                                          <p:spTgt spid="482"/>
                                        </p:tgtEl>
                                        <p:attrNameLst>
                                          <p:attrName>style.visibility</p:attrName>
                                        </p:attrNameLst>
                                      </p:cBhvr>
                                      <p:to>
                                        <p:strVal val="visible"/>
                                      </p:to>
                                    </p:set>
                                    <p:animEffect transition="in" filter="fade">
                                      <p:cBhvr>
                                        <p:cTn id="40"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2"/>
          <p:cNvSpPr txBox="1"/>
          <p:nvPr/>
        </p:nvSpPr>
        <p:spPr>
          <a:xfrm>
            <a:off x="745589" y="112542"/>
            <a:ext cx="6738424" cy="1384995"/>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a:solidFill>
                  <a:schemeClr val="dk2"/>
                </a:solidFill>
                <a:latin typeface="Calibri"/>
                <a:ea typeface="Calibri"/>
                <a:cs typeface="Calibri"/>
                <a:sym typeface="Calibri"/>
              </a:rPr>
              <a:t>3. </a:t>
            </a:r>
            <a:r>
              <a:rPr lang="fr-FR" sz="4000">
                <a:solidFill>
                  <a:schemeClr val="dk2"/>
                </a:solidFill>
                <a:latin typeface="Calibri"/>
                <a:ea typeface="Calibri"/>
                <a:cs typeface="Calibri"/>
                <a:sym typeface="Calibri"/>
              </a:rPr>
              <a:t>Partie de tête avec ou sans bateau</a:t>
            </a:r>
            <a:endParaRPr/>
          </a:p>
        </p:txBody>
      </p:sp>
      <p:sp>
        <p:nvSpPr>
          <p:cNvPr id="488" name="Google Shape;488;p32"/>
          <p:cNvSpPr/>
          <p:nvPr/>
        </p:nvSpPr>
        <p:spPr>
          <a:xfrm>
            <a:off x="1392097" y="1141365"/>
            <a:ext cx="535781" cy="558403"/>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
        <p:nvSpPr>
          <p:cNvPr id="489" name="Google Shape;489;p32"/>
          <p:cNvSpPr txBox="1"/>
          <p:nvPr/>
        </p:nvSpPr>
        <p:spPr>
          <a:xfrm>
            <a:off x="1083212" y="1497538"/>
            <a:ext cx="7793502" cy="235413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a:solidFill>
                  <a:srgbClr val="548235"/>
                </a:solidFill>
                <a:latin typeface="Calibri"/>
                <a:ea typeface="Calibri"/>
                <a:cs typeface="Calibri"/>
                <a:sym typeface="Calibri"/>
              </a:rPr>
              <a:t>Avec possibilité de renégociation</a:t>
            </a:r>
            <a:br>
              <a:rPr lang="fr-FR" sz="2000" b="1">
                <a:solidFill>
                  <a:srgbClr val="548235"/>
                </a:solidFill>
                <a:latin typeface="Calibri"/>
                <a:ea typeface="Calibri"/>
                <a:cs typeface="Calibri"/>
                <a:sym typeface="Calibri"/>
              </a:rPr>
            </a:br>
            <a:r>
              <a:rPr lang="fr-FR" sz="2000" b="1">
                <a:solidFill>
                  <a:srgbClr val="548235"/>
                </a:solidFill>
                <a:latin typeface="Calibri"/>
                <a:ea typeface="Calibri"/>
                <a:cs typeface="Calibri"/>
                <a:sym typeface="Calibri"/>
              </a:rPr>
              <a:t>à condition qu’aucune partie de tête ne franchisse dans le mauvais sens</a:t>
            </a:r>
            <a:br>
              <a:rPr lang="fr-FR" sz="1500" b="1">
                <a:solidFill>
                  <a:srgbClr val="548235"/>
                </a:solidFill>
                <a:latin typeface="Calibri"/>
                <a:ea typeface="Calibri"/>
                <a:cs typeface="Calibri"/>
                <a:sym typeface="Calibri"/>
              </a:rPr>
            </a:br>
            <a:r>
              <a:rPr lang="fr-FR" sz="1650" b="1" u="sng">
                <a:solidFill>
                  <a:schemeClr val="hlink"/>
                </a:solidFill>
                <a:latin typeface="Calibri"/>
                <a:ea typeface="Calibri"/>
                <a:cs typeface="Calibri"/>
                <a:sym typeface="Calibri"/>
                <a:hlinkClick r:id="rId3"/>
              </a:rPr>
              <a:t>Partie de Tête</a:t>
            </a:r>
            <a:br>
              <a:rPr lang="fr-FR" sz="1650" b="1">
                <a:solidFill>
                  <a:srgbClr val="548235"/>
                </a:solidFill>
                <a:latin typeface="Calibri"/>
                <a:ea typeface="Calibri"/>
                <a:cs typeface="Calibri"/>
                <a:sym typeface="Calibri"/>
              </a:rPr>
            </a:br>
            <a:r>
              <a:rPr lang="fr-FR" sz="1750" b="1" u="sng">
                <a:solidFill>
                  <a:schemeClr val="hlink"/>
                </a:solidFill>
                <a:latin typeface="Calibri"/>
                <a:ea typeface="Calibri"/>
                <a:cs typeface="Calibri"/>
                <a:sym typeface="Calibri"/>
                <a:hlinkClick r:id="rId4"/>
              </a:rPr>
              <a:t>Tête seule</a:t>
            </a:r>
            <a:br>
              <a:rPr lang="fr-FR" sz="1750" b="1">
                <a:solidFill>
                  <a:srgbClr val="548235"/>
                </a:solidFill>
                <a:latin typeface="Calibri"/>
                <a:ea typeface="Calibri"/>
                <a:cs typeface="Calibri"/>
                <a:sym typeface="Calibri"/>
              </a:rPr>
            </a:br>
            <a:r>
              <a:rPr lang="fr-FR" sz="1650" b="1" u="sng">
                <a:solidFill>
                  <a:schemeClr val="hlink"/>
                </a:solidFill>
                <a:latin typeface="Calibri"/>
                <a:ea typeface="Calibri"/>
                <a:cs typeface="Calibri"/>
                <a:sym typeface="Calibri"/>
                <a:hlinkClick r:id="rId5"/>
              </a:rPr>
              <a:t>Tête extérieure au plan de porte</a:t>
            </a:r>
            <a:endParaRPr sz="1650">
              <a:solidFill>
                <a:schemeClr val="dk1"/>
              </a:solidFill>
              <a:latin typeface="Calibri"/>
              <a:ea typeface="Calibri"/>
              <a:cs typeface="Calibri"/>
              <a:sym typeface="Calibri"/>
            </a:endParaRPr>
          </a:p>
        </p:txBody>
      </p:sp>
      <p:pic>
        <p:nvPicPr>
          <p:cNvPr id="490" name="Google Shape;490;p32"/>
          <p:cNvPicPr preferRelativeResize="0"/>
          <p:nvPr/>
        </p:nvPicPr>
        <p:blipFill rotWithShape="1">
          <a:blip r:embed="rId6">
            <a:alphaModFix/>
          </a:blip>
          <a:srcRect/>
          <a:stretch/>
        </p:blipFill>
        <p:spPr>
          <a:xfrm>
            <a:off x="4880370" y="2996370"/>
            <a:ext cx="3897869" cy="3713871"/>
          </a:xfrm>
          <a:prstGeom prst="rect">
            <a:avLst/>
          </a:prstGeom>
          <a:noFill/>
          <a:ln>
            <a:noFill/>
          </a:ln>
        </p:spPr>
      </p:pic>
      <p:pic>
        <p:nvPicPr>
          <p:cNvPr id="491" name="Google Shape;491;p32"/>
          <p:cNvPicPr preferRelativeResize="0"/>
          <p:nvPr/>
        </p:nvPicPr>
        <p:blipFill rotWithShape="1">
          <a:blip r:embed="rId7">
            <a:alphaModFix/>
          </a:blip>
          <a:srcRect/>
          <a:stretch/>
        </p:blipFill>
        <p:spPr>
          <a:xfrm>
            <a:off x="745589" y="2996379"/>
            <a:ext cx="3897869" cy="37138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2000"/>
                                        <p:tgtEl>
                                          <p:spTgt spid="488"/>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488"/>
                                        </p:tgtEl>
                                      </p:cBhvr>
                                    </p:animEffect>
                                    <p:set>
                                      <p:cBhvr>
                                        <p:cTn id="11" dur="1" fill="hold">
                                          <p:stCondLst>
                                            <p:cond delay="2000"/>
                                          </p:stCondLst>
                                        </p:cTn>
                                        <p:tgtEl>
                                          <p:spTgt spid="488"/>
                                        </p:tgtEl>
                                        <p:attrNameLst>
                                          <p:attrName>style.visibility</p:attrName>
                                        </p:attrNameLst>
                                      </p:cBhvr>
                                      <p:to>
                                        <p:strVal val="hidden"/>
                                      </p:to>
                                    </p:se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88"/>
                                        </p:tgtEl>
                                        <p:attrNameLst>
                                          <p:attrName>style.visibility</p:attrName>
                                        </p:attrNameLst>
                                      </p:cBhvr>
                                      <p:to>
                                        <p:strVal val="visible"/>
                                      </p:to>
                                    </p:set>
                                    <p:animEffect transition="in" filter="fade">
                                      <p:cBhvr>
                                        <p:cTn id="15" dur="2000"/>
                                        <p:tgtEl>
                                          <p:spTgt spid="488"/>
                                        </p:tgtEl>
                                      </p:cBhvr>
                                    </p:animEffect>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500"/>
                                        <p:tgtEl>
                                          <p:spTgt spid="488"/>
                                        </p:tgtEl>
                                      </p:cBhvr>
                                    </p:animEffect>
                                    <p:set>
                                      <p:cBhvr>
                                        <p:cTn id="19" dur="1" fill="hold">
                                          <p:stCondLst>
                                            <p:cond delay="500"/>
                                          </p:stCondLst>
                                        </p:cTn>
                                        <p:tgtEl>
                                          <p:spTgt spid="488"/>
                                        </p:tgtEl>
                                        <p:attrNameLst>
                                          <p:attrName>style.visibility</p:attrName>
                                        </p:attrNameLst>
                                      </p:cBhvr>
                                      <p:to>
                                        <p:strVal val="hidden"/>
                                      </p:to>
                                    </p:se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489"/>
                                        </p:tgtEl>
                                        <p:attrNameLst>
                                          <p:attrName>style.visibility</p:attrName>
                                        </p:attrNameLst>
                                      </p:cBhvr>
                                      <p:to>
                                        <p:strVal val="visible"/>
                                      </p:to>
                                    </p:set>
                                    <p:animEffect transition="in" filter="fade">
                                      <p:cBhvr>
                                        <p:cTn id="23" dur="2000"/>
                                        <p:tgtEl>
                                          <p:spTgt spid="4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91"/>
                                        </p:tgtEl>
                                        <p:attrNameLst>
                                          <p:attrName>style.visibility</p:attrName>
                                        </p:attrNameLst>
                                      </p:cBhvr>
                                      <p:to>
                                        <p:strVal val="visible"/>
                                      </p:to>
                                    </p:set>
                                    <p:animEffect transition="in" filter="fade">
                                      <p:cBhvr>
                                        <p:cTn id="28" dur="2000"/>
                                        <p:tgtEl>
                                          <p:spTgt spid="49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0"/>
                                        </p:tgtEl>
                                        <p:attrNameLst>
                                          <p:attrName>style.visibility</p:attrName>
                                        </p:attrNameLst>
                                      </p:cBhvr>
                                      <p:to>
                                        <p:strVal val="visible"/>
                                      </p:to>
                                    </p:set>
                                    <p:animEffect transition="in" filter="fade">
                                      <p:cBhvr>
                                        <p:cTn id="33" dur="2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3"/>
          <p:cNvSpPr/>
          <p:nvPr/>
        </p:nvSpPr>
        <p:spPr>
          <a:xfrm>
            <a:off x="1258491" y="5319712"/>
            <a:ext cx="1266825" cy="548879"/>
          </a:xfrm>
          <a:prstGeom prst="wave">
            <a:avLst>
              <a:gd name="adj1" fmla="val 12500"/>
              <a:gd name="adj2"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00">
              <a:solidFill>
                <a:schemeClr val="lt1"/>
              </a:solidFill>
              <a:latin typeface="Calibri"/>
              <a:ea typeface="Calibri"/>
              <a:cs typeface="Calibri"/>
              <a:sym typeface="Calibri"/>
            </a:endParaRPr>
          </a:p>
        </p:txBody>
      </p:sp>
      <p:sp>
        <p:nvSpPr>
          <p:cNvPr id="497" name="Google Shape;497;p33"/>
          <p:cNvSpPr/>
          <p:nvPr/>
        </p:nvSpPr>
        <p:spPr>
          <a:xfrm>
            <a:off x="454625" y="3746450"/>
            <a:ext cx="21441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u="sng">
                <a:solidFill>
                  <a:schemeClr val="hlink"/>
                </a:solidFill>
                <a:latin typeface="Calibri"/>
                <a:ea typeface="Calibri"/>
                <a:cs typeface="Calibri"/>
                <a:sym typeface="Calibri"/>
                <a:hlinkClick r:id="rId3"/>
              </a:rPr>
              <a:t>Cas des équipiers C2</a:t>
            </a:r>
            <a:endParaRPr/>
          </a:p>
        </p:txBody>
      </p:sp>
      <p:pic>
        <p:nvPicPr>
          <p:cNvPr id="498" name="Google Shape;498;p33"/>
          <p:cNvPicPr preferRelativeResize="0"/>
          <p:nvPr/>
        </p:nvPicPr>
        <p:blipFill rotWithShape="1">
          <a:blip r:embed="rId4">
            <a:alphaModFix/>
          </a:blip>
          <a:srcRect/>
          <a:stretch/>
        </p:blipFill>
        <p:spPr>
          <a:xfrm>
            <a:off x="2598700" y="1458812"/>
            <a:ext cx="6199150" cy="4913975"/>
          </a:xfrm>
          <a:prstGeom prst="rect">
            <a:avLst/>
          </a:prstGeom>
          <a:noFill/>
          <a:ln>
            <a:noFill/>
          </a:ln>
        </p:spPr>
      </p:pic>
      <p:sp>
        <p:nvSpPr>
          <p:cNvPr id="499" name="Google Shape;499;p33"/>
          <p:cNvSpPr txBox="1"/>
          <p:nvPr/>
        </p:nvSpPr>
        <p:spPr>
          <a:xfrm>
            <a:off x="970671" y="1"/>
            <a:ext cx="6386732" cy="1323439"/>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chemeClr val="dk2"/>
                </a:solidFill>
                <a:latin typeface="Calibri"/>
                <a:ea typeface="Calibri"/>
                <a:cs typeface="Calibri"/>
                <a:sym typeface="Calibri"/>
              </a:rPr>
              <a:t>3. Partie de tête avec ou sans bateau </a:t>
            </a:r>
            <a:r>
              <a:rPr lang="fr-FR" sz="2000">
                <a:solidFill>
                  <a:schemeClr val="dk2"/>
                </a:solidFill>
                <a:latin typeface="Calibri"/>
                <a:ea typeface="Calibri"/>
                <a:cs typeface="Calibri"/>
                <a:sym typeface="Calibri"/>
              </a:rPr>
              <a:t>(suite)</a:t>
            </a:r>
            <a:endParaRPr/>
          </a:p>
        </p:txBody>
      </p:sp>
      <p:sp>
        <p:nvSpPr>
          <p:cNvPr id="500" name="Google Shape;500;p33"/>
          <p:cNvSpPr/>
          <p:nvPr/>
        </p:nvSpPr>
        <p:spPr>
          <a:xfrm>
            <a:off x="1258491" y="899212"/>
            <a:ext cx="535781" cy="55959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2000"/>
                                        <p:tgtEl>
                                          <p:spTgt spid="50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00"/>
                                        </p:tgtEl>
                                        <p:attrNameLst>
                                          <p:attrName>style.visibility</p:attrName>
                                        </p:attrNameLst>
                                      </p:cBhvr>
                                      <p:to>
                                        <p:strVal val="visible"/>
                                      </p:to>
                                    </p:set>
                                    <p:animEffect transition="in" filter="fade">
                                      <p:cBhvr>
                                        <p:cTn id="11" dur="2000"/>
                                        <p:tgtEl>
                                          <p:spTgt spid="500"/>
                                        </p:tgtEl>
                                      </p:cBhvr>
                                    </p:animEffect>
                                  </p:childTnLst>
                                </p:cTn>
                              </p:par>
                            </p:childTnLst>
                          </p:cTn>
                        </p:par>
                        <p:par>
                          <p:cTn id="12" fill="hold">
                            <p:stCondLst>
                              <p:cond delay="4000"/>
                            </p:stCondLst>
                            <p:childTnLst>
                              <p:par>
                                <p:cTn id="13" presetID="10" presetClass="exit" presetSubtype="0" fill="hold" nodeType="afterEffect">
                                  <p:stCondLst>
                                    <p:cond delay="0"/>
                                  </p:stCondLst>
                                  <p:childTnLst>
                                    <p:animEffect transition="out" filter="fade">
                                      <p:cBhvr>
                                        <p:cTn id="14" dur="2000"/>
                                        <p:tgtEl>
                                          <p:spTgt spid="500"/>
                                        </p:tgtEl>
                                      </p:cBhvr>
                                    </p:animEffect>
                                    <p:set>
                                      <p:cBhvr>
                                        <p:cTn id="15" dur="1" fill="hold">
                                          <p:stCondLst>
                                            <p:cond delay="2000"/>
                                          </p:stCondLst>
                                        </p:cTn>
                                        <p:tgtEl>
                                          <p:spTgt spid="50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8"/>
                                        </p:tgtEl>
                                        <p:attrNameLst>
                                          <p:attrName>style.visibility</p:attrName>
                                        </p:attrNameLst>
                                      </p:cBhvr>
                                      <p:to>
                                        <p:strVal val="visible"/>
                                      </p:to>
                                    </p:set>
                                    <p:animEffect transition="in" filter="fade">
                                      <p:cBhvr>
                                        <p:cTn id="20" dur="2000"/>
                                        <p:tgtEl>
                                          <p:spTgt spid="498"/>
                                        </p:tgtEl>
                                      </p:cBhvr>
                                    </p:animEffect>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34"/>
          <p:cNvPicPr preferRelativeResize="0"/>
          <p:nvPr/>
        </p:nvPicPr>
        <p:blipFill rotWithShape="1">
          <a:blip r:embed="rId3">
            <a:alphaModFix/>
          </a:blip>
          <a:srcRect/>
          <a:stretch/>
        </p:blipFill>
        <p:spPr>
          <a:xfrm>
            <a:off x="4975226" y="5214992"/>
            <a:ext cx="884237" cy="1255713"/>
          </a:xfrm>
          <a:prstGeom prst="rect">
            <a:avLst/>
          </a:prstGeom>
          <a:noFill/>
          <a:ln>
            <a:noFill/>
          </a:ln>
        </p:spPr>
      </p:pic>
      <p:pic>
        <p:nvPicPr>
          <p:cNvPr id="506" name="Google Shape;506;p34"/>
          <p:cNvPicPr preferRelativeResize="0"/>
          <p:nvPr/>
        </p:nvPicPr>
        <p:blipFill rotWithShape="1">
          <a:blip r:embed="rId4">
            <a:alphaModFix/>
          </a:blip>
          <a:srcRect/>
          <a:stretch/>
        </p:blipFill>
        <p:spPr>
          <a:xfrm>
            <a:off x="2224088" y="5271407"/>
            <a:ext cx="885825" cy="1257300"/>
          </a:xfrm>
          <a:prstGeom prst="rect">
            <a:avLst/>
          </a:prstGeom>
          <a:noFill/>
          <a:ln>
            <a:noFill/>
          </a:ln>
        </p:spPr>
      </p:pic>
      <p:sp>
        <p:nvSpPr>
          <p:cNvPr id="507" name="Google Shape;507;p34"/>
          <p:cNvSpPr/>
          <p:nvPr/>
        </p:nvSpPr>
        <p:spPr>
          <a:xfrm>
            <a:off x="1578429" y="256440"/>
            <a:ext cx="5802086"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dirty="0">
                <a:solidFill>
                  <a:schemeClr val="dk2"/>
                </a:solidFill>
                <a:latin typeface="Calibri"/>
                <a:ea typeface="Calibri"/>
                <a:cs typeface="Calibri"/>
                <a:sym typeface="Calibri"/>
              </a:rPr>
              <a:t>Précisions sur la notion de tête entière</a:t>
            </a:r>
            <a:endParaRPr sz="2400" dirty="0">
              <a:solidFill>
                <a:schemeClr val="dk2"/>
              </a:solidFill>
              <a:latin typeface="Calibri"/>
              <a:ea typeface="Calibri"/>
              <a:cs typeface="Calibri"/>
              <a:sym typeface="Calibri"/>
            </a:endParaRPr>
          </a:p>
        </p:txBody>
      </p:sp>
      <p:pic>
        <p:nvPicPr>
          <p:cNvPr id="508" name="Google Shape;508;p34"/>
          <p:cNvPicPr preferRelativeResize="0"/>
          <p:nvPr/>
        </p:nvPicPr>
        <p:blipFill rotWithShape="1">
          <a:blip r:embed="rId5">
            <a:alphaModFix/>
          </a:blip>
          <a:srcRect/>
          <a:stretch/>
        </p:blipFill>
        <p:spPr>
          <a:xfrm>
            <a:off x="1578429" y="1631608"/>
            <a:ext cx="6362700" cy="2381250"/>
          </a:xfrm>
          <a:prstGeom prst="rect">
            <a:avLst/>
          </a:prstGeom>
          <a:noFill/>
          <a:ln>
            <a:noFill/>
          </a:ln>
        </p:spPr>
      </p:pic>
      <p:sp>
        <p:nvSpPr>
          <p:cNvPr id="509" name="Google Shape;509;p34"/>
          <p:cNvSpPr txBox="1"/>
          <p:nvPr/>
        </p:nvSpPr>
        <p:spPr>
          <a:xfrm>
            <a:off x="1080405" y="4012858"/>
            <a:ext cx="735874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En rappelant que la tête entière doit être dans le plan de porte déterminé par la surface entre le bord extérieur des fiches et leurs prolongement orthogonal au fond de la rivière</a:t>
            </a:r>
            <a:endParaRPr/>
          </a:p>
        </p:txBody>
      </p:sp>
      <p:sp>
        <p:nvSpPr>
          <p:cNvPr id="510" name="Google Shape;510;p34"/>
          <p:cNvSpPr/>
          <p:nvPr/>
        </p:nvSpPr>
        <p:spPr>
          <a:xfrm>
            <a:off x="5123430" y="4893128"/>
            <a:ext cx="146957" cy="756557"/>
          </a:xfrm>
          <a:prstGeom prst="can">
            <a:avLst>
              <a:gd name="adj" fmla="val 25000"/>
            </a:avLst>
          </a:prstGeom>
          <a:solidFill>
            <a:srgbClr val="F4391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Calibri"/>
              <a:ea typeface="Calibri"/>
              <a:cs typeface="Calibri"/>
              <a:sym typeface="Calibri"/>
            </a:endParaRPr>
          </a:p>
        </p:txBody>
      </p:sp>
      <p:sp>
        <p:nvSpPr>
          <p:cNvPr id="511" name="Google Shape;511;p34"/>
          <p:cNvSpPr/>
          <p:nvPr/>
        </p:nvSpPr>
        <p:spPr>
          <a:xfrm>
            <a:off x="2224088" y="5600699"/>
            <a:ext cx="146957" cy="734786"/>
          </a:xfrm>
          <a:prstGeom prst="can">
            <a:avLst>
              <a:gd name="adj" fmla="val 25000"/>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Calibri"/>
              <a:ea typeface="Calibri"/>
              <a:cs typeface="Calibri"/>
              <a:sym typeface="Calibri"/>
            </a:endParaRPr>
          </a:p>
        </p:txBody>
      </p:sp>
      <p:pic>
        <p:nvPicPr>
          <p:cNvPr id="512" name="Google Shape;512;p34"/>
          <p:cNvPicPr preferRelativeResize="0"/>
          <p:nvPr/>
        </p:nvPicPr>
        <p:blipFill rotWithShape="1">
          <a:blip r:embed="rId6">
            <a:alphaModFix/>
          </a:blip>
          <a:srcRect/>
          <a:stretch/>
        </p:blipFill>
        <p:spPr>
          <a:xfrm>
            <a:off x="2194152" y="4893128"/>
            <a:ext cx="176893" cy="781050"/>
          </a:xfrm>
          <a:prstGeom prst="rect">
            <a:avLst/>
          </a:prstGeom>
          <a:noFill/>
          <a:ln>
            <a:noFill/>
          </a:ln>
        </p:spPr>
      </p:pic>
      <p:pic>
        <p:nvPicPr>
          <p:cNvPr id="513" name="Google Shape;513;p34"/>
          <p:cNvPicPr preferRelativeResize="0"/>
          <p:nvPr/>
        </p:nvPicPr>
        <p:blipFill rotWithShape="1">
          <a:blip r:embed="rId7">
            <a:alphaModFix/>
          </a:blip>
          <a:srcRect/>
          <a:stretch/>
        </p:blipFill>
        <p:spPr>
          <a:xfrm>
            <a:off x="5098937" y="5527220"/>
            <a:ext cx="171450" cy="755650"/>
          </a:xfrm>
          <a:prstGeom prst="rect">
            <a:avLst/>
          </a:prstGeom>
          <a:noFill/>
          <a:ln>
            <a:noFill/>
          </a:ln>
        </p:spPr>
      </p:pic>
      <p:sp>
        <p:nvSpPr>
          <p:cNvPr id="514" name="Google Shape;514;p34"/>
          <p:cNvSpPr txBox="1"/>
          <p:nvPr/>
        </p:nvSpPr>
        <p:spPr>
          <a:xfrm>
            <a:off x="2108087" y="6444283"/>
            <a:ext cx="111782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rgbClr val="008000"/>
                </a:solidFill>
                <a:latin typeface="Calibri"/>
                <a:ea typeface="Calibri"/>
                <a:cs typeface="Calibri"/>
                <a:sym typeface="Calibri"/>
              </a:rPr>
              <a:t>Correct</a:t>
            </a:r>
            <a:endParaRPr/>
          </a:p>
        </p:txBody>
      </p:sp>
      <p:sp>
        <p:nvSpPr>
          <p:cNvPr id="515" name="Google Shape;515;p34"/>
          <p:cNvSpPr txBox="1"/>
          <p:nvPr/>
        </p:nvSpPr>
        <p:spPr>
          <a:xfrm>
            <a:off x="4759776" y="6444283"/>
            <a:ext cx="114069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rgbClr val="F4391A"/>
                </a:solidFill>
                <a:latin typeface="Calibri"/>
                <a:ea typeface="Calibri"/>
                <a:cs typeface="Calibri"/>
                <a:sym typeface="Calibri"/>
              </a:rPr>
              <a:t>Incorrect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35"/>
          <p:cNvPicPr preferRelativeResize="0">
            <a:picLocks noGrp="1"/>
          </p:cNvPicPr>
          <p:nvPr>
            <p:ph type="body" idx="1"/>
          </p:nvPr>
        </p:nvPicPr>
        <p:blipFill rotWithShape="1">
          <a:blip r:embed="rId3">
            <a:alphaModFix/>
          </a:blip>
          <a:srcRect/>
          <a:stretch/>
        </p:blipFill>
        <p:spPr>
          <a:xfrm>
            <a:off x="663775" y="1370550"/>
            <a:ext cx="4935300" cy="4869900"/>
          </a:xfrm>
          <a:prstGeom prst="rect">
            <a:avLst/>
          </a:prstGeom>
          <a:noFill/>
          <a:ln>
            <a:noFill/>
          </a:ln>
        </p:spPr>
      </p:pic>
      <p:sp>
        <p:nvSpPr>
          <p:cNvPr id="521" name="Google Shape;521;p35"/>
          <p:cNvSpPr txBox="1">
            <a:spLocks noGrp="1"/>
          </p:cNvSpPr>
          <p:nvPr>
            <p:ph type="title"/>
          </p:nvPr>
        </p:nvSpPr>
        <p:spPr>
          <a:xfrm>
            <a:off x="962776" y="-1"/>
            <a:ext cx="6949500" cy="1323600"/>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spAutoFit/>
          </a:bodyPr>
          <a:lstStyle/>
          <a:p>
            <a:pPr marL="0" lvl="0" indent="0" algn="ctr" rtl="0">
              <a:spcBef>
                <a:spcPts val="0"/>
              </a:spcBef>
              <a:spcAft>
                <a:spcPts val="0"/>
              </a:spcAft>
              <a:buNone/>
            </a:pPr>
            <a:r>
              <a:rPr lang="fr-FR" sz="4000">
                <a:solidFill>
                  <a:schemeClr val="dk2"/>
                </a:solidFill>
              </a:rPr>
              <a:t>Bateau retourné dans le plan de porte</a:t>
            </a:r>
            <a:endParaRPr/>
          </a:p>
        </p:txBody>
      </p:sp>
      <p:pic>
        <p:nvPicPr>
          <p:cNvPr id="522" name="Google Shape;522;p35"/>
          <p:cNvPicPr preferRelativeResize="0">
            <a:picLocks noGrp="1"/>
          </p:cNvPicPr>
          <p:nvPr>
            <p:ph type="body" idx="2"/>
          </p:nvPr>
        </p:nvPicPr>
        <p:blipFill rotWithShape="1">
          <a:blip r:embed="rId4">
            <a:alphaModFix/>
          </a:blip>
          <a:srcRect/>
          <a:stretch/>
        </p:blipFill>
        <p:spPr>
          <a:xfrm>
            <a:off x="5725474" y="1340424"/>
            <a:ext cx="2815200" cy="4037100"/>
          </a:xfrm>
          <a:prstGeom prst="rect">
            <a:avLst/>
          </a:prstGeom>
          <a:noFill/>
          <a:ln>
            <a:noFill/>
          </a:ln>
        </p:spPr>
      </p:pic>
      <p:sp>
        <p:nvSpPr>
          <p:cNvPr id="523" name="Google Shape;523;p35"/>
          <p:cNvSpPr txBox="1"/>
          <p:nvPr/>
        </p:nvSpPr>
        <p:spPr>
          <a:xfrm>
            <a:off x="5599000" y="5439275"/>
            <a:ext cx="3391200" cy="1246800"/>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500">
                <a:solidFill>
                  <a:schemeClr val="dk1"/>
                </a:solidFill>
                <a:latin typeface="Calibri"/>
                <a:ea typeface="Calibri"/>
                <a:cs typeface="Calibri"/>
                <a:sym typeface="Calibri"/>
              </a:rPr>
              <a:t>Attention une porte franchie bateau retourné est commencée  donc la 2 est commencée le 50 est maintenu sur la porte 1 s’il renégocie</a:t>
            </a:r>
            <a:endParaRPr>
              <a:solidFill>
                <a:schemeClr val="dk1"/>
              </a:solidFill>
            </a:endParaRPr>
          </a:p>
          <a:p>
            <a:pPr marL="0" marR="0" lvl="0" indent="0" algn="ctr" rtl="0">
              <a:spcBef>
                <a:spcPts val="0"/>
              </a:spcBef>
              <a:spcAft>
                <a:spcPts val="0"/>
              </a:spcAft>
              <a:buNone/>
            </a:pPr>
            <a:r>
              <a:rPr lang="fr-FR" sz="1500">
                <a:solidFill>
                  <a:schemeClr val="dk1"/>
                </a:solidFill>
                <a:latin typeface="Calibri"/>
                <a:ea typeface="Calibri"/>
                <a:cs typeface="Calibri"/>
                <a:sym typeface="Calibri"/>
              </a:rPr>
              <a:t> </a:t>
            </a:r>
            <a:endParaRPr/>
          </a:p>
        </p:txBody>
      </p:sp>
      <p:sp>
        <p:nvSpPr>
          <p:cNvPr id="524" name="Google Shape;524;p35"/>
          <p:cNvSpPr/>
          <p:nvPr/>
        </p:nvSpPr>
        <p:spPr>
          <a:xfrm>
            <a:off x="7516294" y="3487018"/>
            <a:ext cx="498143" cy="475330"/>
          </a:xfrm>
          <a:prstGeom prst="flowChartConnector">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00">
              <a:solidFill>
                <a:schemeClr val="lt1"/>
              </a:solidFill>
              <a:latin typeface="Calibri"/>
              <a:ea typeface="Calibri"/>
              <a:cs typeface="Calibri"/>
              <a:sym typeface="Calibri"/>
            </a:endParaRPr>
          </a:p>
        </p:txBody>
      </p:sp>
      <p:sp>
        <p:nvSpPr>
          <p:cNvPr id="525" name="Google Shape;525;p35"/>
          <p:cNvSpPr/>
          <p:nvPr/>
        </p:nvSpPr>
        <p:spPr>
          <a:xfrm>
            <a:off x="6703288" y="4757768"/>
            <a:ext cx="640080" cy="553998"/>
          </a:xfrm>
          <a:prstGeom prst="flowChartConnector">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500" b="1">
                <a:solidFill>
                  <a:schemeClr val="dk1"/>
                </a:solidFill>
                <a:latin typeface="Calibri"/>
                <a:ea typeface="Calibri"/>
                <a:cs typeface="Calibri"/>
                <a:sym typeface="Calibri"/>
              </a:rPr>
              <a:t>50</a:t>
            </a:r>
            <a:endParaRPr/>
          </a:p>
        </p:txBody>
      </p:sp>
      <p:sp>
        <p:nvSpPr>
          <p:cNvPr id="526" name="Google Shape;526;p35"/>
          <p:cNvSpPr/>
          <p:nvPr/>
        </p:nvSpPr>
        <p:spPr>
          <a:xfrm>
            <a:off x="1421607" y="891556"/>
            <a:ext cx="475059" cy="448865"/>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
        <p:nvSpPr>
          <p:cNvPr id="527" name="Google Shape;527;p35"/>
          <p:cNvSpPr txBox="1"/>
          <p:nvPr/>
        </p:nvSpPr>
        <p:spPr>
          <a:xfrm>
            <a:off x="1280550" y="6270575"/>
            <a:ext cx="305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500" u="sng">
                <a:solidFill>
                  <a:schemeClr val="hlink"/>
                </a:solidFill>
                <a:latin typeface="Calibri"/>
                <a:ea typeface="Calibri"/>
                <a:cs typeface="Calibri"/>
                <a:sym typeface="Calibri"/>
                <a:hlinkClick r:id="rId5"/>
              </a:rPr>
              <a:t>Vidéo Bateau retourné</a:t>
            </a:r>
            <a:endParaRPr sz="15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2000"/>
                                        <p:tgtEl>
                                          <p:spTgt spid="526"/>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1500"/>
                                        <p:tgtEl>
                                          <p:spTgt spid="526"/>
                                        </p:tgtEl>
                                      </p:cBhvr>
                                    </p:animEffect>
                                    <p:set>
                                      <p:cBhvr>
                                        <p:cTn id="11" dur="1" fill="hold">
                                          <p:stCondLst>
                                            <p:cond delay="1500"/>
                                          </p:stCondLst>
                                        </p:cTn>
                                        <p:tgtEl>
                                          <p:spTgt spid="52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26"/>
                                        </p:tgtEl>
                                        <p:attrNameLst>
                                          <p:attrName>style.visibility</p:attrName>
                                        </p:attrNameLst>
                                      </p:cBhvr>
                                      <p:to>
                                        <p:strVal val="visible"/>
                                      </p:to>
                                    </p:set>
                                    <p:animEffect transition="in" filter="fade">
                                      <p:cBhvr>
                                        <p:cTn id="14" dur="2000"/>
                                        <p:tgtEl>
                                          <p:spTgt spid="526"/>
                                        </p:tgtEl>
                                      </p:cBhvr>
                                    </p:animEffect>
                                  </p:childTnLst>
                                </p:cTn>
                              </p:par>
                            </p:childTnLst>
                          </p:cTn>
                        </p:par>
                        <p:par>
                          <p:cTn id="15" fill="hold">
                            <p:stCondLst>
                              <p:cond delay="4000"/>
                            </p:stCondLst>
                            <p:childTnLst>
                              <p:par>
                                <p:cTn id="16" presetID="10" presetClass="exit" presetSubtype="0" fill="hold" nodeType="afterEffect">
                                  <p:stCondLst>
                                    <p:cond delay="0"/>
                                  </p:stCondLst>
                                  <p:childTnLst>
                                    <p:animEffect transition="out" filter="fade">
                                      <p:cBhvr>
                                        <p:cTn id="17" dur="2000"/>
                                        <p:tgtEl>
                                          <p:spTgt spid="526"/>
                                        </p:tgtEl>
                                      </p:cBhvr>
                                    </p:animEffect>
                                    <p:set>
                                      <p:cBhvr>
                                        <p:cTn id="18" dur="1" fill="hold">
                                          <p:stCondLst>
                                            <p:cond delay="2000"/>
                                          </p:stCondLst>
                                        </p:cTn>
                                        <p:tgtEl>
                                          <p:spTgt spid="5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20"/>
                                        </p:tgtEl>
                                        <p:attrNameLst>
                                          <p:attrName>style.visibility</p:attrName>
                                        </p:attrNameLst>
                                      </p:cBhvr>
                                      <p:to>
                                        <p:strVal val="visible"/>
                                      </p:to>
                                    </p:set>
                                    <p:animEffect transition="in" filter="fade">
                                      <p:cBhvr>
                                        <p:cTn id="23" dur="1000"/>
                                        <p:tgtEl>
                                          <p:spTgt spid="5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22"/>
                                        </p:tgtEl>
                                        <p:attrNameLst>
                                          <p:attrName>style.visibility</p:attrName>
                                        </p:attrNameLst>
                                      </p:cBhvr>
                                      <p:to>
                                        <p:strVal val="visible"/>
                                      </p:to>
                                    </p:set>
                                    <p:animEffect transition="in" filter="fade">
                                      <p:cBhvr>
                                        <p:cTn id="28" dur="2000"/>
                                        <p:tgtEl>
                                          <p:spTgt spid="5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6"/>
          <p:cNvSpPr/>
          <p:nvPr/>
        </p:nvSpPr>
        <p:spPr>
          <a:xfrm>
            <a:off x="1158443" y="2268142"/>
            <a:ext cx="7453294" cy="224984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endParaRPr sz="2400" b="1">
              <a:solidFill>
                <a:srgbClr val="000000"/>
              </a:solidFill>
              <a:latin typeface="Century Gothic"/>
              <a:ea typeface="Century Gothic"/>
              <a:cs typeface="Century Gothic"/>
              <a:sym typeface="Century Gothic"/>
            </a:endParaRPr>
          </a:p>
          <a:p>
            <a:pPr marL="0" marR="0" lvl="0" indent="0" algn="just" rtl="0">
              <a:lnSpc>
                <a:spcPct val="90000"/>
              </a:lnSpc>
              <a:spcBef>
                <a:spcPts val="1004"/>
              </a:spcBef>
              <a:spcAft>
                <a:spcPts val="0"/>
              </a:spcAft>
              <a:buNone/>
            </a:pPr>
            <a:r>
              <a:rPr lang="fr-FR" sz="2000" b="1">
                <a:solidFill>
                  <a:srgbClr val="000000"/>
                </a:solidFill>
                <a:latin typeface="Century Gothic"/>
                <a:ea typeface="Century Gothic"/>
                <a:cs typeface="Century Gothic"/>
                <a:sym typeface="Century Gothic"/>
              </a:rPr>
              <a:t>Il y a Déplacement intentionnel</a:t>
            </a:r>
            <a:r>
              <a:rPr lang="fr-FR" sz="2000">
                <a:solidFill>
                  <a:srgbClr val="000000"/>
                </a:solidFill>
                <a:latin typeface="Century Gothic"/>
                <a:ea typeface="Century Gothic"/>
                <a:cs typeface="Century Gothic"/>
                <a:sym typeface="Century Gothic"/>
              </a:rPr>
              <a:t>  : </a:t>
            </a:r>
            <a:endParaRPr/>
          </a:p>
          <a:p>
            <a:pPr marL="0" marR="0" lvl="0" indent="0" algn="just" rtl="0">
              <a:lnSpc>
                <a:spcPct val="90000"/>
              </a:lnSpc>
              <a:spcBef>
                <a:spcPts val="1004"/>
              </a:spcBef>
              <a:spcAft>
                <a:spcPts val="0"/>
              </a:spcAft>
              <a:buNone/>
            </a:pPr>
            <a:r>
              <a:rPr lang="fr-FR" sz="2000">
                <a:solidFill>
                  <a:srgbClr val="000000"/>
                </a:solidFill>
                <a:latin typeface="Calibri"/>
                <a:ea typeface="Calibri"/>
                <a:cs typeface="Calibri"/>
                <a:sym typeface="Calibri"/>
              </a:rPr>
              <a:t>Lorsqu’un compétiteur met intentionnellement en mouvement une fiche par une action inattendue, afin de modifier le plan  de porte et lui permettre ainsi son franchissement.</a:t>
            </a:r>
            <a:endParaRPr/>
          </a:p>
          <a:p>
            <a:pPr marL="0" marR="0" lvl="0" indent="0" algn="l" rtl="0">
              <a:lnSpc>
                <a:spcPct val="90000"/>
              </a:lnSpc>
              <a:spcBef>
                <a:spcPts val="1004"/>
              </a:spcBef>
              <a:spcAft>
                <a:spcPts val="0"/>
              </a:spcAft>
              <a:buNone/>
            </a:pPr>
            <a:endParaRPr sz="2400">
              <a:solidFill>
                <a:srgbClr val="000000"/>
              </a:solidFill>
              <a:latin typeface="Calibri"/>
              <a:ea typeface="Calibri"/>
              <a:cs typeface="Calibri"/>
              <a:sym typeface="Calibri"/>
            </a:endParaRPr>
          </a:p>
        </p:txBody>
      </p:sp>
      <p:sp>
        <p:nvSpPr>
          <p:cNvPr id="533" name="Google Shape;533;p36"/>
          <p:cNvSpPr/>
          <p:nvPr/>
        </p:nvSpPr>
        <p:spPr>
          <a:xfrm>
            <a:off x="644720" y="4600658"/>
            <a:ext cx="8229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1500" b="1" u="sng">
                <a:solidFill>
                  <a:schemeClr val="hlink"/>
                </a:solidFill>
                <a:latin typeface="Century Gothic"/>
                <a:ea typeface="Century Gothic"/>
                <a:cs typeface="Century Gothic"/>
                <a:sym typeface="Century Gothic"/>
                <a:hlinkClick r:id="rId3"/>
              </a:rPr>
              <a:t>Déplacement intentionnel renégociable à partir de 2022 </a:t>
            </a:r>
            <a:endParaRPr sz="1500" b="1">
              <a:solidFill>
                <a:srgbClr val="000000"/>
              </a:solidFill>
              <a:latin typeface="Century Gothic"/>
              <a:ea typeface="Century Gothic"/>
              <a:cs typeface="Century Gothic"/>
              <a:sym typeface="Century Gothic"/>
            </a:endParaRPr>
          </a:p>
        </p:txBody>
      </p:sp>
      <p:sp>
        <p:nvSpPr>
          <p:cNvPr id="535" name="Google Shape;535;p36"/>
          <p:cNvSpPr/>
          <p:nvPr/>
        </p:nvSpPr>
        <p:spPr>
          <a:xfrm>
            <a:off x="895350" y="139700"/>
            <a:ext cx="6529032" cy="1323439"/>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chemeClr val="dk2"/>
                </a:solidFill>
                <a:latin typeface="Calibri"/>
                <a:ea typeface="Calibri"/>
                <a:cs typeface="Calibri"/>
                <a:sym typeface="Calibri"/>
              </a:rPr>
              <a:t>Déplacement</a:t>
            </a:r>
            <a:r>
              <a:rPr lang="fr-FR" sz="4000" b="1">
                <a:solidFill>
                  <a:schemeClr val="dk2"/>
                </a:solidFill>
                <a:latin typeface="Calibri"/>
                <a:ea typeface="Calibri"/>
                <a:cs typeface="Calibri"/>
                <a:sym typeface="Calibri"/>
              </a:rPr>
              <a:t> </a:t>
            </a:r>
            <a:r>
              <a:rPr lang="fr-FR" sz="4000">
                <a:solidFill>
                  <a:schemeClr val="dk2"/>
                </a:solidFill>
                <a:latin typeface="Calibri"/>
                <a:ea typeface="Calibri"/>
                <a:cs typeface="Calibri"/>
                <a:sym typeface="Calibri"/>
              </a:rPr>
              <a:t>intentionnel</a:t>
            </a:r>
            <a:endParaRPr/>
          </a:p>
          <a:p>
            <a:pPr marL="0" marR="0" lvl="0" indent="0" algn="r" rtl="0">
              <a:spcBef>
                <a:spcPts val="0"/>
              </a:spcBef>
              <a:spcAft>
                <a:spcPts val="0"/>
              </a:spcAft>
              <a:buNone/>
            </a:pPr>
            <a:r>
              <a:rPr lang="fr-FR" sz="2000" b="1">
                <a:solidFill>
                  <a:srgbClr val="FF0000"/>
                </a:solidFill>
                <a:latin typeface="Calibri"/>
                <a:ea typeface="Calibri"/>
                <a:cs typeface="Calibri"/>
                <a:sym typeface="Calibri"/>
              </a:rPr>
              <a:t> </a:t>
            </a:r>
            <a:endParaRPr/>
          </a:p>
          <a:p>
            <a:pPr marL="0" marR="0" lvl="0" indent="0" algn="r" rtl="0">
              <a:spcBef>
                <a:spcPts val="0"/>
              </a:spcBef>
              <a:spcAft>
                <a:spcPts val="0"/>
              </a:spcAft>
              <a:buNone/>
            </a:pPr>
            <a:r>
              <a:rPr lang="fr-FR" sz="2000" b="1">
                <a:solidFill>
                  <a:srgbClr val="FF0000"/>
                </a:solidFill>
                <a:latin typeface="Calibri"/>
                <a:ea typeface="Calibri"/>
                <a:cs typeface="Calibri"/>
                <a:sym typeface="Calibri"/>
              </a:rPr>
              <a:t> </a:t>
            </a:r>
            <a:endParaRPr/>
          </a:p>
        </p:txBody>
      </p:sp>
      <p:sp>
        <p:nvSpPr>
          <p:cNvPr id="536" name="Google Shape;536;p36"/>
          <p:cNvSpPr/>
          <p:nvPr/>
        </p:nvSpPr>
        <p:spPr>
          <a:xfrm>
            <a:off x="2579914" y="1214876"/>
            <a:ext cx="566057" cy="613924"/>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Calibri"/>
              <a:ea typeface="Calibri"/>
              <a:cs typeface="Calibri"/>
              <a:sym typeface="Calibri"/>
            </a:endParaRPr>
          </a:p>
        </p:txBody>
      </p:sp>
      <p:cxnSp>
        <p:nvCxnSpPr>
          <p:cNvPr id="537" name="Google Shape;537;p36"/>
          <p:cNvCxnSpPr/>
          <p:nvPr/>
        </p:nvCxnSpPr>
        <p:spPr>
          <a:xfrm>
            <a:off x="2862942" y="1368180"/>
            <a:ext cx="0" cy="331445"/>
          </a:xfrm>
          <a:prstGeom prst="straightConnector1">
            <a:avLst/>
          </a:prstGeom>
          <a:noFill/>
          <a:ln w="19050" cap="flat" cmpd="sng">
            <a:solidFill>
              <a:srgbClr val="FF0000"/>
            </a:solidFill>
            <a:prstDash val="solid"/>
            <a:round/>
            <a:headEnd type="none" w="sm" len="sm"/>
            <a:tailEnd type="none" w="sm" len="sm"/>
          </a:ln>
        </p:spPr>
      </p:cxnSp>
      <p:sp>
        <p:nvSpPr>
          <p:cNvPr id="538" name="Google Shape;538;p36"/>
          <p:cNvSpPr txBox="1"/>
          <p:nvPr/>
        </p:nvSpPr>
        <p:spPr>
          <a:xfrm>
            <a:off x="1158443" y="1936697"/>
            <a:ext cx="7325158"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FF0000"/>
                </a:solidFill>
                <a:latin typeface="Calibri"/>
                <a:ea typeface="Calibri"/>
                <a:cs typeface="Calibri"/>
                <a:sym typeface="Calibri"/>
              </a:rPr>
              <a:t>renégociable à partir du 1</a:t>
            </a:r>
            <a:r>
              <a:rPr lang="fr-FR" sz="1800" b="1" baseline="30000">
                <a:solidFill>
                  <a:srgbClr val="FF0000"/>
                </a:solidFill>
                <a:latin typeface="Calibri"/>
                <a:ea typeface="Calibri"/>
                <a:cs typeface="Calibri"/>
                <a:sym typeface="Calibri"/>
              </a:rPr>
              <a:t>er</a:t>
            </a:r>
            <a:r>
              <a:rPr lang="fr-FR" sz="1800" b="1">
                <a:solidFill>
                  <a:srgbClr val="FF0000"/>
                </a:solidFill>
                <a:latin typeface="Calibri"/>
                <a:ea typeface="Calibri"/>
                <a:cs typeface="Calibri"/>
                <a:sym typeface="Calibri"/>
              </a:rPr>
              <a:t> Janvier 2022 dans le règlement international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1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37"/>
          <p:cNvPicPr preferRelativeResize="0"/>
          <p:nvPr/>
        </p:nvPicPr>
        <p:blipFill rotWithShape="1">
          <a:blip r:embed="rId3">
            <a:alphaModFix/>
          </a:blip>
          <a:srcRect l="66473" t="-293" b="9477"/>
          <a:stretch/>
        </p:blipFill>
        <p:spPr>
          <a:xfrm>
            <a:off x="4420606" y="1641143"/>
            <a:ext cx="4667620" cy="4322929"/>
          </a:xfrm>
          <a:prstGeom prst="rect">
            <a:avLst/>
          </a:prstGeom>
          <a:solidFill>
            <a:srgbClr val="C5D8F1"/>
          </a:solidFill>
          <a:ln>
            <a:noFill/>
          </a:ln>
        </p:spPr>
      </p:pic>
      <p:sp>
        <p:nvSpPr>
          <p:cNvPr id="544" name="Google Shape;544;p37"/>
          <p:cNvSpPr txBox="1"/>
          <p:nvPr/>
        </p:nvSpPr>
        <p:spPr>
          <a:xfrm>
            <a:off x="1214651" y="259307"/>
            <a:ext cx="5539765" cy="1613547"/>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4000">
                <a:solidFill>
                  <a:schemeClr val="dk2"/>
                </a:solidFill>
                <a:latin typeface="Calibri"/>
                <a:ea typeface="Calibri"/>
                <a:cs typeface="Calibri"/>
                <a:sym typeface="Calibri"/>
              </a:rPr>
              <a:t>COMPL</a:t>
            </a:r>
            <a:r>
              <a:rPr lang="fr-FR" sz="4000" cap="none">
                <a:solidFill>
                  <a:schemeClr val="dk2"/>
                </a:solidFill>
                <a:latin typeface="Calibri"/>
                <a:ea typeface="Calibri"/>
                <a:cs typeface="Calibri"/>
                <a:sym typeface="Calibri"/>
              </a:rPr>
              <a:t>É</a:t>
            </a:r>
            <a:r>
              <a:rPr lang="fr-FR" sz="4000">
                <a:solidFill>
                  <a:schemeClr val="dk2"/>
                </a:solidFill>
                <a:latin typeface="Calibri"/>
                <a:ea typeface="Calibri"/>
                <a:cs typeface="Calibri"/>
                <a:sym typeface="Calibri"/>
              </a:rPr>
              <a:t>MENTS</a:t>
            </a:r>
            <a:endParaRPr/>
          </a:p>
        </p:txBody>
      </p:sp>
      <p:sp>
        <p:nvSpPr>
          <p:cNvPr id="545" name="Google Shape;545;p37"/>
          <p:cNvSpPr txBox="1"/>
          <p:nvPr/>
        </p:nvSpPr>
        <p:spPr>
          <a:xfrm>
            <a:off x="1091821" y="1228299"/>
            <a:ext cx="3220872" cy="40990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fr-FR" sz="1800" b="1" dirty="0">
                <a:solidFill>
                  <a:srgbClr val="000000"/>
                </a:solidFill>
                <a:latin typeface="Calibri"/>
                <a:ea typeface="Calibri"/>
                <a:cs typeface="Calibri"/>
                <a:sym typeface="Calibri"/>
              </a:rPr>
              <a:t>Les courses par équipes de 3 embarcations</a:t>
            </a:r>
            <a:endParaRPr sz="1800" dirty="0">
              <a:solidFill>
                <a:srgbClr val="000000"/>
              </a:solidFill>
              <a:latin typeface="Calibri"/>
              <a:ea typeface="Calibri"/>
              <a:cs typeface="Calibri"/>
              <a:sym typeface="Calibri"/>
            </a:endParaRPr>
          </a:p>
          <a:p>
            <a:pPr marL="0" marR="0" lvl="0" indent="0" algn="just" rtl="0">
              <a:lnSpc>
                <a:spcPct val="90000"/>
              </a:lnSpc>
              <a:spcBef>
                <a:spcPts val="1338"/>
              </a:spcBef>
              <a:spcAft>
                <a:spcPts val="0"/>
              </a:spcAft>
              <a:buClr>
                <a:srgbClr val="000000"/>
              </a:buClr>
              <a:buSzPts val="1800"/>
              <a:buFont typeface="Arial"/>
              <a:buNone/>
            </a:pPr>
            <a:r>
              <a:rPr lang="fr-FR" sz="1800" dirty="0">
                <a:solidFill>
                  <a:srgbClr val="000000"/>
                </a:solidFill>
                <a:latin typeface="Calibri"/>
                <a:ea typeface="Calibri"/>
                <a:cs typeface="Calibri"/>
                <a:sym typeface="Calibri"/>
              </a:rPr>
              <a:t> Dans ce cas, le temps est pris entre le départ du premier bateau qui franchit la cellule (les autres devant démarrer après lui, sous peine de disqualification) et l ’arrivée du dernier. Les trois bateaux doivent franchir la ligne d ’arrivée en 15 secondes maximum, sous peine de 50 points (secondes) de pénalités pour l ’équipe</a:t>
            </a:r>
            <a:endParaRPr dirty="0"/>
          </a:p>
          <a:p>
            <a:pPr marL="303213" marR="0" lvl="0" indent="-303213" algn="l" rtl="0">
              <a:lnSpc>
                <a:spcPct val="90000"/>
              </a:lnSpc>
              <a:spcBef>
                <a:spcPts val="1338"/>
              </a:spcBef>
              <a:spcAft>
                <a:spcPts val="0"/>
              </a:spcAft>
              <a:buClr>
                <a:srgbClr val="000000"/>
              </a:buClr>
              <a:buSzPts val="1800"/>
              <a:buFont typeface="Arial"/>
              <a:buChar char="•"/>
            </a:pPr>
            <a:r>
              <a:rPr lang="fr-FR" sz="1800" b="1" dirty="0">
                <a:solidFill>
                  <a:srgbClr val="000000"/>
                </a:solidFill>
                <a:latin typeface="Calibri"/>
                <a:ea typeface="Calibri"/>
                <a:cs typeface="Calibri"/>
                <a:sym typeface="Calibri"/>
              </a:rPr>
              <a:t>Les pénalités des trois bateaux au passage des portes s ’additionnent.</a:t>
            </a:r>
            <a:endParaRPr dirty="0"/>
          </a:p>
          <a:p>
            <a:pPr marL="0" marR="0" lvl="0" indent="0" algn="l" rtl="0">
              <a:lnSpc>
                <a:spcPct val="90000"/>
              </a:lnSpc>
              <a:spcBef>
                <a:spcPts val="1338"/>
              </a:spcBef>
              <a:spcAft>
                <a:spcPts val="0"/>
              </a:spcAft>
              <a:buClr>
                <a:schemeClr val="dk1"/>
              </a:buClr>
              <a:buSzPts val="1500"/>
              <a:buFont typeface="Arial"/>
              <a:buNone/>
            </a:pPr>
            <a:endParaRPr sz="1500" dirty="0">
              <a:solidFill>
                <a:srgbClr val="000000"/>
              </a:solidFill>
              <a:latin typeface="Calibri"/>
              <a:ea typeface="Calibri"/>
              <a:cs typeface="Calibri"/>
              <a:sym typeface="Calibri"/>
            </a:endParaRPr>
          </a:p>
        </p:txBody>
      </p:sp>
      <p:sp>
        <p:nvSpPr>
          <p:cNvPr id="546" name="Google Shape;546;p37"/>
          <p:cNvSpPr/>
          <p:nvPr/>
        </p:nvSpPr>
        <p:spPr>
          <a:xfrm>
            <a:off x="585625" y="6047223"/>
            <a:ext cx="8502600" cy="4230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u="sng">
                <a:solidFill>
                  <a:schemeClr val="hlink"/>
                </a:solidFill>
                <a:latin typeface="Calibri"/>
                <a:ea typeface="Calibri"/>
                <a:cs typeface="Calibri"/>
                <a:sym typeface="Calibri"/>
                <a:hlinkClick r:id="rId4"/>
              </a:rPr>
              <a:t>Juger les équipes</a:t>
            </a:r>
            <a:endParaRPr sz="2000">
              <a:solidFill>
                <a:srgbClr val="000000"/>
              </a:solidFill>
              <a:latin typeface="Calibri"/>
              <a:ea typeface="Calibri"/>
              <a:cs typeface="Calibri"/>
              <a:sym typeface="Calibri"/>
            </a:endParaRPr>
          </a:p>
        </p:txBody>
      </p:sp>
      <p:pic>
        <p:nvPicPr>
          <p:cNvPr id="547" name="Google Shape;547;p37"/>
          <p:cNvPicPr preferRelativeResize="0"/>
          <p:nvPr/>
        </p:nvPicPr>
        <p:blipFill>
          <a:blip r:embed="rId5">
            <a:alphaModFix/>
          </a:blip>
          <a:stretch>
            <a:fillRect/>
          </a:stretch>
        </p:blipFill>
        <p:spPr>
          <a:xfrm>
            <a:off x="5010675" y="2501513"/>
            <a:ext cx="3733800" cy="2295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8"/>
          <p:cNvSpPr txBox="1"/>
          <p:nvPr/>
        </p:nvSpPr>
        <p:spPr>
          <a:xfrm>
            <a:off x="750627" y="286604"/>
            <a:ext cx="6864612" cy="1830328"/>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4400">
                <a:solidFill>
                  <a:schemeClr val="dk1"/>
                </a:solidFill>
                <a:latin typeface="Calibri"/>
                <a:ea typeface="Calibri"/>
                <a:cs typeface="Calibri"/>
                <a:sym typeface="Calibri"/>
              </a:rPr>
              <a:t> </a:t>
            </a:r>
            <a:r>
              <a:rPr lang="fr-FR" sz="4400">
                <a:solidFill>
                  <a:schemeClr val="dk2"/>
                </a:solidFill>
                <a:latin typeface="Calibri"/>
                <a:ea typeface="Calibri"/>
                <a:cs typeface="Calibri"/>
                <a:sym typeface="Calibri"/>
              </a:rPr>
              <a:t>Communiquer- </a:t>
            </a:r>
            <a:endParaRPr/>
          </a:p>
          <a:p>
            <a:pPr marL="0" marR="0" lvl="0" indent="0" algn="ctr" rtl="0">
              <a:spcBef>
                <a:spcPts val="0"/>
              </a:spcBef>
              <a:spcAft>
                <a:spcPts val="0"/>
              </a:spcAft>
              <a:buNone/>
            </a:pPr>
            <a:r>
              <a:rPr lang="fr-FR" sz="4400">
                <a:solidFill>
                  <a:schemeClr val="dk2"/>
                </a:solidFill>
                <a:latin typeface="Calibri"/>
                <a:ea typeface="Calibri"/>
                <a:cs typeface="Calibri"/>
                <a:sym typeface="Calibri"/>
              </a:rPr>
              <a:t>Les Signes conventionnels</a:t>
            </a:r>
            <a:endParaRPr/>
          </a:p>
        </p:txBody>
      </p:sp>
      <p:pic>
        <p:nvPicPr>
          <p:cNvPr id="553" name="Google Shape;553;p38"/>
          <p:cNvPicPr preferRelativeResize="0"/>
          <p:nvPr/>
        </p:nvPicPr>
        <p:blipFill rotWithShape="1">
          <a:blip r:embed="rId3">
            <a:alphaModFix/>
          </a:blip>
          <a:srcRect/>
          <a:stretch/>
        </p:blipFill>
        <p:spPr>
          <a:xfrm>
            <a:off x="937165" y="2704929"/>
            <a:ext cx="1633633" cy="1200328"/>
          </a:xfrm>
          <a:prstGeom prst="rect">
            <a:avLst/>
          </a:prstGeom>
          <a:noFill/>
          <a:ln>
            <a:noFill/>
          </a:ln>
        </p:spPr>
      </p:pic>
      <p:pic>
        <p:nvPicPr>
          <p:cNvPr id="554" name="Google Shape;554;p38"/>
          <p:cNvPicPr preferRelativeResize="0"/>
          <p:nvPr/>
        </p:nvPicPr>
        <p:blipFill rotWithShape="1">
          <a:blip r:embed="rId4">
            <a:alphaModFix/>
          </a:blip>
          <a:srcRect/>
          <a:stretch/>
        </p:blipFill>
        <p:spPr>
          <a:xfrm>
            <a:off x="1274412" y="3981210"/>
            <a:ext cx="1059010" cy="923330"/>
          </a:xfrm>
          <a:prstGeom prst="rect">
            <a:avLst/>
          </a:prstGeom>
          <a:noFill/>
          <a:ln>
            <a:noFill/>
          </a:ln>
        </p:spPr>
      </p:pic>
      <p:sp>
        <p:nvSpPr>
          <p:cNvPr id="555" name="Google Shape;555;p38"/>
          <p:cNvSpPr/>
          <p:nvPr/>
        </p:nvSpPr>
        <p:spPr>
          <a:xfrm>
            <a:off x="573207" y="5036023"/>
            <a:ext cx="279779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00B050"/>
                </a:solidFill>
                <a:latin typeface="Calibri"/>
                <a:ea typeface="Calibri"/>
                <a:cs typeface="Calibri"/>
                <a:sym typeface="Calibri"/>
              </a:rPr>
              <a:t>Pénalité 0     </a:t>
            </a:r>
            <a:r>
              <a:rPr lang="fr-FR" sz="1800" b="1">
                <a:solidFill>
                  <a:srgbClr val="000000"/>
                </a:solidFill>
                <a:latin typeface="Calibri"/>
                <a:ea typeface="Calibri"/>
                <a:cs typeface="Calibri"/>
                <a:sym typeface="Calibri"/>
              </a:rPr>
              <a:t>grand geste déterminé du bras passant horizontalement d’un côté à son opposé paume de la main ouverte orientée vers le bas </a:t>
            </a:r>
            <a:endParaRPr/>
          </a:p>
        </p:txBody>
      </p:sp>
      <p:pic>
        <p:nvPicPr>
          <p:cNvPr id="556" name="Google Shape;556;p38"/>
          <p:cNvPicPr preferRelativeResize="0"/>
          <p:nvPr/>
        </p:nvPicPr>
        <p:blipFill rotWithShape="1">
          <a:blip r:embed="rId5">
            <a:alphaModFix/>
          </a:blip>
          <a:srcRect/>
          <a:stretch/>
        </p:blipFill>
        <p:spPr>
          <a:xfrm>
            <a:off x="6705848" y="3273982"/>
            <a:ext cx="1481012" cy="1255727"/>
          </a:xfrm>
          <a:prstGeom prst="rect">
            <a:avLst/>
          </a:prstGeom>
          <a:noFill/>
          <a:ln>
            <a:noFill/>
          </a:ln>
        </p:spPr>
      </p:pic>
      <p:sp>
        <p:nvSpPr>
          <p:cNvPr id="557" name="Google Shape;557;p38"/>
          <p:cNvSpPr txBox="1"/>
          <p:nvPr/>
        </p:nvSpPr>
        <p:spPr>
          <a:xfrm>
            <a:off x="6705847" y="4904539"/>
            <a:ext cx="2042368" cy="125572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rgbClr val="C00000"/>
              </a:buClr>
              <a:buSzPts val="1800"/>
              <a:buFont typeface="Arial"/>
              <a:buChar char="•"/>
            </a:pPr>
            <a:r>
              <a:rPr lang="fr-FR" sz="1800" b="1">
                <a:solidFill>
                  <a:srgbClr val="C00000"/>
                </a:solidFill>
                <a:latin typeface="Calibri"/>
                <a:ea typeface="Calibri"/>
                <a:cs typeface="Calibri"/>
                <a:sym typeface="Calibri"/>
              </a:rPr>
              <a:t>Pénalité 50</a:t>
            </a:r>
            <a:endParaRPr/>
          </a:p>
          <a:p>
            <a:pPr marL="257175" marR="0" lvl="0" indent="-257175" algn="l" rtl="0">
              <a:spcBef>
                <a:spcPts val="360"/>
              </a:spcBef>
              <a:spcAft>
                <a:spcPts val="0"/>
              </a:spcAft>
              <a:buClr>
                <a:srgbClr val="000000"/>
              </a:buClr>
              <a:buSzPts val="1800"/>
              <a:buFont typeface="Arial"/>
              <a:buChar char="•"/>
            </a:pPr>
            <a:r>
              <a:rPr lang="fr-FR" sz="1800" b="1">
                <a:solidFill>
                  <a:srgbClr val="000000"/>
                </a:solidFill>
                <a:latin typeface="Calibri"/>
                <a:ea typeface="Calibri"/>
                <a:cs typeface="Calibri"/>
                <a:sym typeface="Calibri"/>
              </a:rPr>
              <a:t>5 doigts de la main levés bras bien vertical</a:t>
            </a:r>
            <a:endParaRPr/>
          </a:p>
        </p:txBody>
      </p:sp>
      <p:pic>
        <p:nvPicPr>
          <p:cNvPr id="558" name="Google Shape;558;p38"/>
          <p:cNvPicPr preferRelativeResize="0"/>
          <p:nvPr/>
        </p:nvPicPr>
        <p:blipFill rotWithShape="1">
          <a:blip r:embed="rId6">
            <a:alphaModFix/>
          </a:blip>
          <a:srcRect t="-537" r="49086"/>
          <a:stretch/>
        </p:blipFill>
        <p:spPr>
          <a:xfrm>
            <a:off x="7809243" y="2693954"/>
            <a:ext cx="483636" cy="664531"/>
          </a:xfrm>
          <a:prstGeom prst="rect">
            <a:avLst/>
          </a:prstGeom>
          <a:solidFill>
            <a:srgbClr val="11151A"/>
          </a:solidFill>
          <a:ln>
            <a:noFill/>
          </a:ln>
        </p:spPr>
      </p:pic>
      <p:pic>
        <p:nvPicPr>
          <p:cNvPr id="559" name="Google Shape;559;p38"/>
          <p:cNvPicPr preferRelativeResize="0"/>
          <p:nvPr/>
        </p:nvPicPr>
        <p:blipFill rotWithShape="1">
          <a:blip r:embed="rId7">
            <a:alphaModFix/>
          </a:blip>
          <a:srcRect/>
          <a:stretch/>
        </p:blipFill>
        <p:spPr>
          <a:xfrm>
            <a:off x="3370997" y="2186260"/>
            <a:ext cx="2795994" cy="28497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Effect transition="in" filter="fade">
                                      <p:cBhvr>
                                        <p:cTn id="7" dur="1000"/>
                                        <p:tgtEl>
                                          <p:spTgt spid="5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4"/>
                                        </p:tgtEl>
                                        <p:attrNameLst>
                                          <p:attrName>style.visibility</p:attrName>
                                        </p:attrNameLst>
                                      </p:cBhvr>
                                      <p:to>
                                        <p:strVal val="visible"/>
                                      </p:to>
                                    </p:set>
                                    <p:animEffect transition="in" filter="fade">
                                      <p:cBhvr>
                                        <p:cTn id="12" dur="1822"/>
                                        <p:tgtEl>
                                          <p:spTgt spid="5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5"/>
                                        </p:tgtEl>
                                        <p:attrNameLst>
                                          <p:attrName>style.visibility</p:attrName>
                                        </p:attrNameLst>
                                      </p:cBhvr>
                                      <p:to>
                                        <p:strVal val="visible"/>
                                      </p:to>
                                    </p:set>
                                    <p:animEffect transition="in" filter="fade">
                                      <p:cBhvr>
                                        <p:cTn id="17" dur="1000"/>
                                        <p:tgtEl>
                                          <p:spTgt spid="5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9"/>
                                        </p:tgtEl>
                                        <p:attrNameLst>
                                          <p:attrName>style.visibility</p:attrName>
                                        </p:attrNameLst>
                                      </p:cBhvr>
                                      <p:to>
                                        <p:strVal val="visible"/>
                                      </p:to>
                                    </p:set>
                                    <p:animEffect transition="in" filter="fade">
                                      <p:cBhvr>
                                        <p:cTn id="22" dur="1000"/>
                                        <p:tgtEl>
                                          <p:spTgt spid="5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8"/>
                                        </p:tgtEl>
                                        <p:attrNameLst>
                                          <p:attrName>style.visibility</p:attrName>
                                        </p:attrNameLst>
                                      </p:cBhvr>
                                      <p:to>
                                        <p:strVal val="visible"/>
                                      </p:to>
                                    </p:set>
                                    <p:animEffect transition="in" filter="fade">
                                      <p:cBhvr>
                                        <p:cTn id="27" dur="1000"/>
                                        <p:tgtEl>
                                          <p:spTgt spid="558"/>
                                        </p:tgtEl>
                                      </p:cBhvr>
                                    </p:animEffect>
                                  </p:childTnLst>
                                </p:cTn>
                              </p:par>
                              <p:par>
                                <p:cTn id="28" presetID="10" presetClass="entr" presetSubtype="0" fill="hold" nodeType="withEffect">
                                  <p:stCondLst>
                                    <p:cond delay="0"/>
                                  </p:stCondLst>
                                  <p:childTnLst>
                                    <p:set>
                                      <p:cBhvr>
                                        <p:cTn id="29" dur="1" fill="hold">
                                          <p:stCondLst>
                                            <p:cond delay="0"/>
                                          </p:stCondLst>
                                        </p:cTn>
                                        <p:tgtEl>
                                          <p:spTgt spid="556"/>
                                        </p:tgtEl>
                                        <p:attrNameLst>
                                          <p:attrName>style.visibility</p:attrName>
                                        </p:attrNameLst>
                                      </p:cBhvr>
                                      <p:to>
                                        <p:strVal val="visible"/>
                                      </p:to>
                                    </p:set>
                                    <p:animEffect transition="in" filter="fade">
                                      <p:cBhvr>
                                        <p:cTn id="30" dur="1000"/>
                                        <p:tgtEl>
                                          <p:spTgt spid="556"/>
                                        </p:tgtEl>
                                      </p:cBhvr>
                                    </p:animEffect>
                                  </p:childTnLst>
                                </p:cTn>
                              </p:par>
                              <p:par>
                                <p:cTn id="31" presetID="10" presetClass="entr" presetSubtype="0" fill="hold" nodeType="withEffect">
                                  <p:stCondLst>
                                    <p:cond delay="0"/>
                                  </p:stCondLst>
                                  <p:childTnLst>
                                    <p:set>
                                      <p:cBhvr>
                                        <p:cTn id="32" dur="1" fill="hold">
                                          <p:stCondLst>
                                            <p:cond delay="0"/>
                                          </p:stCondLst>
                                        </p:cTn>
                                        <p:tgtEl>
                                          <p:spTgt spid="557"/>
                                        </p:tgtEl>
                                        <p:attrNameLst>
                                          <p:attrName>style.visibility</p:attrName>
                                        </p:attrNameLst>
                                      </p:cBhvr>
                                      <p:to>
                                        <p:strVal val="visible"/>
                                      </p:to>
                                    </p:set>
                                    <p:animEffect transition="in" filter="fade">
                                      <p:cBhvr>
                                        <p:cTn id="33" dur="10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39"/>
          <p:cNvPicPr preferRelativeResize="0"/>
          <p:nvPr/>
        </p:nvPicPr>
        <p:blipFill rotWithShape="1">
          <a:blip r:embed="rId3">
            <a:alphaModFix/>
          </a:blip>
          <a:srcRect/>
          <a:stretch/>
        </p:blipFill>
        <p:spPr>
          <a:xfrm>
            <a:off x="556591" y="1468057"/>
            <a:ext cx="8396577" cy="5190603"/>
          </a:xfrm>
          <a:prstGeom prst="rect">
            <a:avLst/>
          </a:prstGeom>
          <a:noFill/>
          <a:ln>
            <a:noFill/>
          </a:ln>
        </p:spPr>
      </p:pic>
      <p:sp>
        <p:nvSpPr>
          <p:cNvPr id="565" name="Google Shape;565;p39"/>
          <p:cNvSpPr txBox="1"/>
          <p:nvPr/>
        </p:nvSpPr>
        <p:spPr>
          <a:xfrm>
            <a:off x="1661823" y="390171"/>
            <a:ext cx="519418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4000"/>
              <a:buFont typeface="Calibri"/>
              <a:buNone/>
            </a:pPr>
            <a:r>
              <a:rPr lang="fr-FR" sz="4000" b="0" i="0" u="none" strike="noStrike" cap="none">
                <a:solidFill>
                  <a:srgbClr val="1F497D"/>
                </a:solidFill>
                <a:latin typeface="Calibri"/>
                <a:ea typeface="Calibri"/>
                <a:cs typeface="Calibri"/>
                <a:sym typeface="Calibri"/>
              </a:rPr>
              <a:t>La fiche de jugement</a:t>
            </a:r>
            <a:endParaRPr/>
          </a:p>
        </p:txBody>
      </p:sp>
      <p:sp>
        <p:nvSpPr>
          <p:cNvPr id="566" name="Google Shape;566;p39"/>
          <p:cNvSpPr/>
          <p:nvPr/>
        </p:nvSpPr>
        <p:spPr>
          <a:xfrm>
            <a:off x="826936" y="1224500"/>
            <a:ext cx="35144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0" cap="none">
                <a:solidFill>
                  <a:schemeClr val="dk1"/>
                </a:solidFill>
                <a:latin typeface="Calibri"/>
                <a:ea typeface="Calibri"/>
                <a:cs typeface="Calibri"/>
                <a:sym typeface="Calibri"/>
              </a:rPr>
              <a:t>2</a:t>
            </a:r>
            <a:endParaRPr/>
          </a:p>
        </p:txBody>
      </p:sp>
      <p:sp>
        <p:nvSpPr>
          <p:cNvPr id="567" name="Google Shape;567;p39"/>
          <p:cNvSpPr txBox="1"/>
          <p:nvPr/>
        </p:nvSpPr>
        <p:spPr>
          <a:xfrm>
            <a:off x="4611757" y="1237590"/>
            <a:ext cx="1327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Paul XBTR</a:t>
            </a:r>
            <a:endParaRPr/>
          </a:p>
        </p:txBody>
      </p:sp>
      <p:sp>
        <p:nvSpPr>
          <p:cNvPr id="568" name="Google Shape;568;p39"/>
          <p:cNvSpPr txBox="1"/>
          <p:nvPr/>
        </p:nvSpPr>
        <p:spPr>
          <a:xfrm>
            <a:off x="7847937" y="1359673"/>
            <a:ext cx="96210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a:solidFill>
                  <a:schemeClr val="dk1"/>
                </a:solidFill>
                <a:latin typeface="Calibri"/>
                <a:ea typeface="Calibri"/>
                <a:cs typeface="Calibri"/>
                <a:sym typeface="Calibri"/>
              </a:rPr>
              <a:t>QUALIF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p:nvPr/>
        </p:nvSpPr>
        <p:spPr>
          <a:xfrm>
            <a:off x="1209822" y="422031"/>
            <a:ext cx="5623177" cy="1126974"/>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4400" b="0" i="0" u="none" strike="noStrike" cap="none">
                <a:solidFill>
                  <a:schemeClr val="dk2"/>
                </a:solidFill>
                <a:latin typeface="Calibri"/>
                <a:ea typeface="Calibri"/>
                <a:cs typeface="Calibri"/>
                <a:sym typeface="Calibri"/>
              </a:rPr>
              <a:t>Les Textes de Référence</a:t>
            </a:r>
            <a:endParaRPr/>
          </a:p>
        </p:txBody>
      </p:sp>
      <p:grpSp>
        <p:nvGrpSpPr>
          <p:cNvPr id="150" name="Google Shape;150;p4"/>
          <p:cNvGrpSpPr/>
          <p:nvPr/>
        </p:nvGrpSpPr>
        <p:grpSpPr>
          <a:xfrm>
            <a:off x="1523999" y="1412592"/>
            <a:ext cx="6890657" cy="4896415"/>
            <a:chOff x="0" y="15592"/>
            <a:chExt cx="6890657" cy="4896415"/>
          </a:xfrm>
        </p:grpSpPr>
        <p:sp>
          <p:nvSpPr>
            <p:cNvPr id="151" name="Google Shape;151;p4"/>
            <p:cNvSpPr/>
            <p:nvPr/>
          </p:nvSpPr>
          <p:spPr>
            <a:xfrm>
              <a:off x="0" y="1100530"/>
              <a:ext cx="6890657" cy="478800"/>
            </a:xfrm>
            <a:prstGeom prst="rect">
              <a:avLst/>
            </a:prstGeom>
            <a:solidFill>
              <a:schemeClr val="lt1">
                <a:alpha val="89803"/>
              </a:schemeClr>
            </a:solidFill>
            <a:ln w="25400" cap="flat" cmpd="sng">
              <a:solidFill>
                <a:srgbClr val="36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44532" y="15592"/>
              <a:ext cx="6504435" cy="1365378"/>
            </a:xfrm>
            <a:prstGeom prst="roundRect">
              <a:avLst>
                <a:gd name="adj" fmla="val 16667"/>
              </a:avLst>
            </a:prstGeom>
            <a:solidFill>
              <a:srgbClr val="365E8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p:nvPr/>
          </p:nvSpPr>
          <p:spPr>
            <a:xfrm>
              <a:off x="411184" y="82244"/>
              <a:ext cx="6371131" cy="1232074"/>
            </a:xfrm>
            <a:prstGeom prst="rect">
              <a:avLst/>
            </a:prstGeom>
            <a:noFill/>
            <a:ln>
              <a:noFill/>
            </a:ln>
          </p:spPr>
          <p:txBody>
            <a:bodyPr spcFirstLastPara="1" wrap="square" lIns="182300" tIns="0" rIns="182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fr-FR" sz="1600" b="1" i="0" u="none" strike="noStrike" cap="none" dirty="0">
                  <a:solidFill>
                    <a:schemeClr val="lt1"/>
                  </a:solidFill>
                  <a:latin typeface="Calibri"/>
                  <a:ea typeface="Calibri"/>
                  <a:cs typeface="Calibri"/>
                  <a:sym typeface="Calibri"/>
                </a:rPr>
                <a:t>Le règlement d’activité: </a:t>
              </a:r>
              <a:r>
                <a:rPr lang="fr-FR" sz="1600" b="0" i="0" u="none" strike="noStrike" cap="none" dirty="0">
                  <a:solidFill>
                    <a:schemeClr val="lt1"/>
                  </a:solidFill>
                  <a:latin typeface="Calibri"/>
                  <a:ea typeface="Calibri"/>
                  <a:cs typeface="Calibri"/>
                  <a:sym typeface="Calibri"/>
                </a:rPr>
                <a:t>Edité pour au moins deux ans, il regroupe des règles générales communes aux disciplines de la FFCK, et des règles particulières. toutes les informations relatives à l’organisation de la course et au rôle de chacun.</a:t>
              </a:r>
              <a:endParaRPr dirty="0"/>
            </a:p>
          </p:txBody>
        </p:sp>
        <p:sp>
          <p:nvSpPr>
            <p:cNvPr id="154" name="Google Shape;154;p4"/>
            <p:cNvSpPr/>
            <p:nvPr/>
          </p:nvSpPr>
          <p:spPr>
            <a:xfrm>
              <a:off x="0" y="2766869"/>
              <a:ext cx="6890657" cy="478800"/>
            </a:xfrm>
            <a:prstGeom prst="rect">
              <a:avLst/>
            </a:prstGeom>
            <a:solidFill>
              <a:schemeClr val="lt1">
                <a:alpha val="89803"/>
              </a:schemeClr>
            </a:solidFill>
            <a:ln w="25400" cap="flat" cmpd="sng">
              <a:solidFill>
                <a:srgbClr val="86A1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344532" y="1681930"/>
              <a:ext cx="6504435" cy="1365378"/>
            </a:xfrm>
            <a:prstGeom prst="roundRect">
              <a:avLst>
                <a:gd name="adj" fmla="val 16667"/>
              </a:avLst>
            </a:prstGeom>
            <a:solidFill>
              <a:srgbClr val="86A1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a:off x="411184" y="1748582"/>
              <a:ext cx="6371131" cy="1232074"/>
            </a:xfrm>
            <a:prstGeom prst="rect">
              <a:avLst/>
            </a:prstGeom>
            <a:noFill/>
            <a:ln>
              <a:noFill/>
            </a:ln>
          </p:spPr>
          <p:txBody>
            <a:bodyPr spcFirstLastPara="1" wrap="square" lIns="182300" tIns="0" rIns="182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fr-FR" sz="1600" b="1" i="0" u="none" strike="noStrike" cap="none" dirty="0">
                  <a:solidFill>
                    <a:schemeClr val="lt1"/>
                  </a:solidFill>
                  <a:latin typeface="Calibri"/>
                  <a:ea typeface="Calibri"/>
                  <a:cs typeface="Calibri"/>
                  <a:sym typeface="Calibri"/>
                </a:rPr>
                <a:t>Les annexes aux règlements </a:t>
              </a:r>
              <a:r>
                <a:rPr lang="fr-FR" sz="1600" b="0" i="0" u="none" strike="noStrike" cap="none" dirty="0">
                  <a:solidFill>
                    <a:schemeClr val="lt1"/>
                  </a:solidFill>
                  <a:latin typeface="Calibri"/>
                  <a:ea typeface="Calibri"/>
                  <a:cs typeface="Calibri"/>
                  <a:sym typeface="Calibri"/>
                </a:rPr>
                <a:t>: Élaborées tous les ans par la CNA, elles contribuent à maintenir les règlements en corrélation avec ceux de la FIC et faire appliquer des évolutions normales constatées en cours de saison sportives (format des courses, quotas…). Elles sont aussi un outil d’actualisation des connaissances des juges</a:t>
              </a:r>
              <a:endParaRPr dirty="0"/>
            </a:p>
          </p:txBody>
        </p:sp>
        <p:sp>
          <p:nvSpPr>
            <p:cNvPr id="157" name="Google Shape;157;p4"/>
            <p:cNvSpPr/>
            <p:nvPr/>
          </p:nvSpPr>
          <p:spPr>
            <a:xfrm>
              <a:off x="0" y="4433207"/>
              <a:ext cx="6890657" cy="478800"/>
            </a:xfrm>
            <a:prstGeom prst="rect">
              <a:avLst/>
            </a:prstGeom>
            <a:solidFill>
              <a:schemeClr val="lt1">
                <a:alpha val="89803"/>
              </a:schemeClr>
            </a:solidFill>
            <a:ln w="25400" cap="flat" cmpd="sng">
              <a:solidFill>
                <a:srgbClr val="86A1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344532" y="3348269"/>
              <a:ext cx="6504435" cy="1365378"/>
            </a:xfrm>
            <a:prstGeom prst="roundRect">
              <a:avLst>
                <a:gd name="adj" fmla="val 16667"/>
              </a:avLst>
            </a:prstGeom>
            <a:solidFill>
              <a:srgbClr val="86A1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411184" y="3414921"/>
              <a:ext cx="6371131" cy="1232074"/>
            </a:xfrm>
            <a:prstGeom prst="rect">
              <a:avLst/>
            </a:prstGeom>
            <a:noFill/>
            <a:ln>
              <a:noFill/>
            </a:ln>
          </p:spPr>
          <p:txBody>
            <a:bodyPr spcFirstLastPara="1" wrap="square" lIns="182300" tIns="0" rIns="182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fr-FR" sz="1600" b="1" i="0" u="none" strike="noStrike" cap="none">
                  <a:solidFill>
                    <a:schemeClr val="lt1"/>
                  </a:solidFill>
                  <a:latin typeface="Calibri"/>
                  <a:ea typeface="Calibri"/>
                  <a:cs typeface="Calibri"/>
                  <a:sym typeface="Calibri"/>
                </a:rPr>
                <a:t>Les Statuts de la fédération et règlement intérieur</a:t>
              </a:r>
              <a:endParaRPr sz="16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0"/>
          <p:cNvSpPr txBox="1"/>
          <p:nvPr/>
        </p:nvSpPr>
        <p:spPr>
          <a:xfrm>
            <a:off x="1160060" y="1337481"/>
            <a:ext cx="7861109" cy="43242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fr-FR" sz="2000" b="1">
                <a:solidFill>
                  <a:schemeClr val="dk1"/>
                </a:solidFill>
                <a:latin typeface="Calibri"/>
                <a:ea typeface="Calibri"/>
                <a:cs typeface="Calibri"/>
                <a:sym typeface="Calibri"/>
              </a:rPr>
              <a:t>En tant qu’officiel  on peut se voir assigner d’autres fonctions que juge de porte:</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fr-FR" sz="2000">
                <a:solidFill>
                  <a:schemeClr val="dk1"/>
                </a:solidFill>
                <a:latin typeface="Calibri"/>
                <a:ea typeface="Calibri"/>
                <a:cs typeface="Calibri"/>
                <a:sym typeface="Calibri"/>
              </a:rPr>
              <a:t>Juge au contrôle de matériel</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fr-FR" sz="2000">
                <a:solidFill>
                  <a:schemeClr val="dk1"/>
                </a:solidFill>
                <a:latin typeface="Calibri"/>
                <a:ea typeface="Calibri"/>
                <a:cs typeface="Calibri"/>
                <a:sym typeface="Calibri"/>
              </a:rPr>
              <a:t>Juge de départ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fr-FR" sz="2000">
                <a:solidFill>
                  <a:schemeClr val="dk1"/>
                </a:solidFill>
                <a:latin typeface="Calibri"/>
                <a:ea typeface="Calibri"/>
                <a:cs typeface="Calibri"/>
                <a:sym typeface="Calibri"/>
              </a:rPr>
              <a:t>Juge d’arrivée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fr-FR" sz="2000">
                <a:solidFill>
                  <a:schemeClr val="dk1"/>
                </a:solidFill>
                <a:latin typeface="Calibri"/>
                <a:ea typeface="Calibri"/>
                <a:cs typeface="Calibri"/>
                <a:sym typeface="Calibri"/>
              </a:rPr>
              <a:t>Juge vérificateur</a:t>
            </a:r>
            <a:endParaRPr/>
          </a:p>
          <a:p>
            <a:pPr marL="0" marR="0" lvl="0" indent="0" algn="l" rtl="0">
              <a:spcBef>
                <a:spcPts val="0"/>
              </a:spcBef>
              <a:spcAft>
                <a:spcPts val="0"/>
              </a:spcAft>
              <a:buNone/>
            </a:pPr>
            <a:r>
              <a:rPr lang="fr-FR" sz="2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fr-FR" sz="2000">
                <a:solidFill>
                  <a:schemeClr val="dk1"/>
                </a:solidFill>
                <a:latin typeface="Calibri"/>
                <a:ea typeface="Calibri"/>
                <a:cs typeface="Calibri"/>
                <a:sym typeface="Calibri"/>
              </a:rPr>
              <a:t>A la réunion de juges le JA veillera à rappeler les consignes de chacun des rôles et les documents ou matériel nécessaires.</a:t>
            </a:r>
            <a:endParaRPr/>
          </a:p>
        </p:txBody>
      </p:sp>
      <p:sp>
        <p:nvSpPr>
          <p:cNvPr id="574" name="Google Shape;574;p40"/>
          <p:cNvSpPr txBox="1"/>
          <p:nvPr/>
        </p:nvSpPr>
        <p:spPr>
          <a:xfrm>
            <a:off x="1160060" y="327546"/>
            <a:ext cx="6230150" cy="769441"/>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chemeClr val="dk2"/>
                </a:solidFill>
                <a:latin typeface="Calibri"/>
                <a:ea typeface="Calibri"/>
                <a:cs typeface="Calibri"/>
                <a:sym typeface="Calibri"/>
              </a:rPr>
              <a:t>Officiel Juge régional </a:t>
            </a:r>
            <a:r>
              <a:rPr lang="fr-FR" sz="4400">
                <a:solidFill>
                  <a:schemeClr val="dk2"/>
                </a:solidFill>
                <a:latin typeface="Calibri"/>
                <a:ea typeface="Calibri"/>
                <a:cs typeface="Calibri"/>
                <a:sym typeface="Calibri"/>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1"/>
          <p:cNvSpPr txBox="1"/>
          <p:nvPr/>
        </p:nvSpPr>
        <p:spPr>
          <a:xfrm>
            <a:off x="1261155" y="1588527"/>
            <a:ext cx="6914530" cy="2197662"/>
          </a:xfrm>
          <a:prstGeom prst="rect">
            <a:avLst/>
          </a:prstGeom>
          <a:solidFill>
            <a:srgbClr val="D8E2F3"/>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500"/>
              <a:buFont typeface="Arial"/>
              <a:buNone/>
            </a:pPr>
            <a:r>
              <a:rPr lang="fr-FR" sz="1500" b="1">
                <a:solidFill>
                  <a:srgbClr val="000000"/>
                </a:solidFill>
                <a:latin typeface="Century Gothic"/>
                <a:ea typeface="Century Gothic"/>
                <a:cs typeface="Century Gothic"/>
                <a:sym typeface="Century Gothic"/>
              </a:rPr>
              <a:t>Caractéristiques des bateaux</a:t>
            </a:r>
            <a:endParaRPr/>
          </a:p>
          <a:p>
            <a:pPr marL="303213" marR="0" lvl="0" indent="-303213" algn="l" rtl="0">
              <a:lnSpc>
                <a:spcPct val="90000"/>
              </a:lnSpc>
              <a:spcBef>
                <a:spcPts val="1338"/>
              </a:spcBef>
              <a:spcAft>
                <a:spcPts val="0"/>
              </a:spcAft>
              <a:buClr>
                <a:srgbClr val="000000"/>
              </a:buClr>
              <a:buSzPts val="1500"/>
              <a:buFont typeface="Arial"/>
              <a:buChar char="•"/>
            </a:pPr>
            <a:r>
              <a:rPr lang="fr-FR" sz="1500">
                <a:solidFill>
                  <a:srgbClr val="000000"/>
                </a:solidFill>
                <a:latin typeface="Century Gothic"/>
                <a:ea typeface="Century Gothic"/>
                <a:cs typeface="Century Gothic"/>
                <a:sym typeface="Century Gothic"/>
              </a:rPr>
              <a:t>Les caractéristiques des bateaux sont celles du règlement international.</a:t>
            </a:r>
            <a:endParaRPr/>
          </a:p>
          <a:p>
            <a:pPr marL="303213" marR="0" lvl="0" indent="-303213" algn="l" rtl="0">
              <a:lnSpc>
                <a:spcPct val="90000"/>
              </a:lnSpc>
              <a:spcBef>
                <a:spcPts val="1338"/>
              </a:spcBef>
              <a:spcAft>
                <a:spcPts val="0"/>
              </a:spcAft>
              <a:buClr>
                <a:srgbClr val="000000"/>
              </a:buClr>
              <a:buSzPts val="1500"/>
              <a:buFont typeface="Arial"/>
              <a:buChar char="•"/>
            </a:pPr>
            <a:r>
              <a:rPr lang="fr-FR" sz="1500">
                <a:solidFill>
                  <a:srgbClr val="000000"/>
                </a:solidFill>
                <a:latin typeface="Century Gothic"/>
                <a:ea typeface="Century Gothic"/>
                <a:cs typeface="Century Gothic"/>
                <a:sym typeface="Century Gothic"/>
              </a:rPr>
              <a:t>Le poids du bateau s'entend à sec. Tout complément par un lest doit être fixé à l'embarcation.</a:t>
            </a:r>
            <a:endParaRPr/>
          </a:p>
          <a:p>
            <a:pPr marL="303213" marR="0" lvl="0" indent="-303213" algn="l" rtl="0">
              <a:lnSpc>
                <a:spcPct val="90000"/>
              </a:lnSpc>
              <a:spcBef>
                <a:spcPts val="1338"/>
              </a:spcBef>
              <a:spcAft>
                <a:spcPts val="0"/>
              </a:spcAft>
              <a:buClr>
                <a:srgbClr val="000000"/>
              </a:buClr>
              <a:buSzPts val="1500"/>
              <a:buFont typeface="Arial"/>
              <a:buChar char="•"/>
            </a:pPr>
            <a:r>
              <a:rPr lang="fr-FR" sz="1500">
                <a:solidFill>
                  <a:srgbClr val="000000"/>
                </a:solidFill>
                <a:latin typeface="Century Gothic"/>
                <a:ea typeface="Century Gothic"/>
                <a:cs typeface="Century Gothic"/>
                <a:sym typeface="Century Gothic"/>
              </a:rPr>
              <a:t>Attention aux éponges lors de la pesée !!!</a:t>
            </a:r>
            <a:endParaRPr/>
          </a:p>
          <a:p>
            <a:pPr marL="303213" marR="0" lvl="0" indent="-207963" algn="l" rtl="0">
              <a:lnSpc>
                <a:spcPct val="90000"/>
              </a:lnSpc>
              <a:spcBef>
                <a:spcPts val="1338"/>
              </a:spcBef>
              <a:spcAft>
                <a:spcPts val="0"/>
              </a:spcAft>
              <a:buClr>
                <a:schemeClr val="dk1"/>
              </a:buClr>
              <a:buSzPts val="1500"/>
              <a:buFont typeface="Arial"/>
              <a:buNone/>
            </a:pPr>
            <a:endParaRPr sz="1500">
              <a:solidFill>
                <a:srgbClr val="000000"/>
              </a:solidFill>
              <a:latin typeface="Century Gothic"/>
              <a:ea typeface="Century Gothic"/>
              <a:cs typeface="Century Gothic"/>
              <a:sym typeface="Century Gothic"/>
            </a:endParaRPr>
          </a:p>
        </p:txBody>
      </p:sp>
      <p:pic>
        <p:nvPicPr>
          <p:cNvPr id="580" name="Google Shape;580;p41"/>
          <p:cNvPicPr preferRelativeResize="0"/>
          <p:nvPr/>
        </p:nvPicPr>
        <p:blipFill rotWithShape="1">
          <a:blip r:embed="rId3">
            <a:alphaModFix/>
          </a:blip>
          <a:srcRect/>
          <a:stretch/>
        </p:blipFill>
        <p:spPr>
          <a:xfrm>
            <a:off x="1261154" y="3429000"/>
            <a:ext cx="6949661" cy="2745171"/>
          </a:xfrm>
          <a:prstGeom prst="rect">
            <a:avLst/>
          </a:prstGeom>
          <a:noFill/>
          <a:ln>
            <a:noFill/>
          </a:ln>
        </p:spPr>
      </p:pic>
      <p:pic>
        <p:nvPicPr>
          <p:cNvPr id="581" name="Google Shape;581;p41"/>
          <p:cNvPicPr preferRelativeResize="0"/>
          <p:nvPr/>
        </p:nvPicPr>
        <p:blipFill rotWithShape="1">
          <a:blip r:embed="rId4">
            <a:alphaModFix/>
          </a:blip>
          <a:srcRect/>
          <a:stretch/>
        </p:blipFill>
        <p:spPr>
          <a:xfrm>
            <a:off x="1031363" y="136479"/>
            <a:ext cx="6094530" cy="125559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2"/>
          <p:cNvSpPr txBox="1"/>
          <p:nvPr/>
        </p:nvSpPr>
        <p:spPr>
          <a:xfrm>
            <a:off x="832513" y="245660"/>
            <a:ext cx="6619165" cy="1518846"/>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3300">
                <a:solidFill>
                  <a:schemeClr val="dk1"/>
                </a:solidFill>
                <a:latin typeface="Calibri"/>
                <a:ea typeface="Calibri"/>
                <a:cs typeface="Calibri"/>
                <a:sym typeface="Calibri"/>
              </a:rPr>
              <a:t> </a:t>
            </a:r>
            <a:r>
              <a:rPr lang="fr-FR" sz="4000">
                <a:solidFill>
                  <a:schemeClr val="dk2"/>
                </a:solidFill>
                <a:latin typeface="Calibri"/>
                <a:ea typeface="Calibri"/>
                <a:cs typeface="Calibri"/>
                <a:sym typeface="Calibri"/>
              </a:rPr>
              <a:t>le contrôle des équipements</a:t>
            </a:r>
            <a:endParaRPr/>
          </a:p>
        </p:txBody>
      </p:sp>
      <p:sp>
        <p:nvSpPr>
          <p:cNvPr id="587" name="Google Shape;587;p42"/>
          <p:cNvSpPr txBox="1"/>
          <p:nvPr/>
        </p:nvSpPr>
        <p:spPr>
          <a:xfrm>
            <a:off x="1187355" y="1980010"/>
            <a:ext cx="4722126" cy="4134187"/>
          </a:xfrm>
          <a:prstGeom prst="rect">
            <a:avLst/>
          </a:prstGeom>
          <a:solidFill>
            <a:srgbClr val="DAE5F1"/>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fr-FR" sz="2400" b="1">
                <a:solidFill>
                  <a:schemeClr val="dk1"/>
                </a:solidFill>
                <a:latin typeface="Calibri"/>
                <a:ea typeface="Calibri"/>
                <a:cs typeface="Calibri"/>
                <a:sym typeface="Calibri"/>
              </a:rPr>
              <a:t> </a:t>
            </a:r>
            <a:r>
              <a:rPr lang="fr-FR" sz="1800" b="1">
                <a:solidFill>
                  <a:schemeClr val="dk1"/>
                </a:solidFill>
                <a:latin typeface="Calibri"/>
                <a:ea typeface="Calibri"/>
                <a:cs typeface="Calibri"/>
                <a:sym typeface="Calibri"/>
              </a:rPr>
              <a:t>Dispositifs permettant de rendre insubmersible une embarcation en Slalom </a:t>
            </a:r>
            <a:endParaRPr sz="1800">
              <a:solidFill>
                <a:schemeClr val="dk1"/>
              </a:solidFill>
              <a:latin typeface="Calibri"/>
              <a:ea typeface="Calibri"/>
              <a:cs typeface="Calibri"/>
              <a:sym typeface="Calibri"/>
            </a:endParaRPr>
          </a:p>
          <a:p>
            <a:pPr marL="342900" marR="0" lvl="0" indent="-342900" algn="l" rtl="0">
              <a:spcBef>
                <a:spcPts val="330"/>
              </a:spcBef>
              <a:spcAft>
                <a:spcPts val="0"/>
              </a:spcAft>
              <a:buClr>
                <a:schemeClr val="dk1"/>
              </a:buClr>
              <a:buSzPts val="1650"/>
              <a:buFont typeface="Arial"/>
              <a:buChar char="•"/>
            </a:pPr>
            <a:r>
              <a:rPr lang="fr-FR" sz="1650">
                <a:solidFill>
                  <a:schemeClr val="dk1"/>
                </a:solidFill>
                <a:latin typeface="Calibri"/>
                <a:ea typeface="Calibri"/>
                <a:cs typeface="Calibri"/>
                <a:sym typeface="Calibri"/>
              </a:rPr>
              <a:t>Le bateau doit être rendu insubmersible par des réserves de flottabilité </a:t>
            </a:r>
            <a:r>
              <a:rPr lang="fr-FR" sz="1650" u="sng">
                <a:solidFill>
                  <a:schemeClr val="dk1"/>
                </a:solidFill>
                <a:latin typeface="Calibri"/>
                <a:ea typeface="Calibri"/>
                <a:cs typeface="Calibri"/>
                <a:sym typeface="Calibri"/>
              </a:rPr>
              <a:t>occupant obligatoirement les deux pointes. </a:t>
            </a:r>
            <a:endParaRPr/>
          </a:p>
          <a:p>
            <a:pPr marL="342900" marR="0" lvl="0" indent="-342900" algn="l" rtl="0">
              <a:spcBef>
                <a:spcPts val="330"/>
              </a:spcBef>
              <a:spcAft>
                <a:spcPts val="0"/>
              </a:spcAft>
              <a:buClr>
                <a:schemeClr val="dk1"/>
              </a:buClr>
              <a:buSzPts val="1650"/>
              <a:buFont typeface="Arial"/>
              <a:buChar char="•"/>
            </a:pPr>
            <a:r>
              <a:rPr lang="fr-FR" sz="1650">
                <a:solidFill>
                  <a:schemeClr val="dk1"/>
                </a:solidFill>
                <a:latin typeface="Calibri"/>
                <a:ea typeface="Calibri"/>
                <a:cs typeface="Calibri"/>
                <a:sym typeface="Calibri"/>
              </a:rPr>
              <a:t>Le volume minimum peut être obtenu par l’addition de plusieurs réserves de flottabilité, mais en aucun cas le volume des chandelles ou autres éléments n’est pris en compte. </a:t>
            </a:r>
            <a:endParaRPr/>
          </a:p>
          <a:p>
            <a:pPr marL="342900" marR="0" lvl="0" indent="-342900" algn="l" rtl="0">
              <a:spcBef>
                <a:spcPts val="330"/>
              </a:spcBef>
              <a:spcAft>
                <a:spcPts val="0"/>
              </a:spcAft>
              <a:buClr>
                <a:schemeClr val="dk1"/>
              </a:buClr>
              <a:buSzPts val="1650"/>
              <a:buFont typeface="Arial"/>
              <a:buChar char="•"/>
            </a:pPr>
            <a:r>
              <a:rPr lang="fr-FR" sz="1650">
                <a:solidFill>
                  <a:schemeClr val="dk1"/>
                </a:solidFill>
                <a:latin typeface="Calibri"/>
                <a:ea typeface="Calibri"/>
                <a:cs typeface="Calibri"/>
                <a:sym typeface="Calibri"/>
              </a:rPr>
              <a:t>L’utilisation de sacs poubelles, de ballons de baudruche et de tout autre matériau de nature similaire est interdite. </a:t>
            </a:r>
            <a:endParaRPr/>
          </a:p>
        </p:txBody>
      </p:sp>
      <p:graphicFrame>
        <p:nvGraphicFramePr>
          <p:cNvPr id="588" name="Google Shape;588;p42"/>
          <p:cNvGraphicFramePr/>
          <p:nvPr/>
        </p:nvGraphicFramePr>
        <p:xfrm>
          <a:off x="5909481" y="1980009"/>
          <a:ext cx="2388375" cy="4134000"/>
        </p:xfrm>
        <a:graphic>
          <a:graphicData uri="http://schemas.openxmlformats.org/drawingml/2006/table">
            <a:tbl>
              <a:tblPr>
                <a:noFill/>
                <a:tableStyleId>{458958F8-014D-4743-B45A-313937EA27EA}</a:tableStyleId>
              </a:tblPr>
              <a:tblGrid>
                <a:gridCol w="1261425">
                  <a:extLst>
                    <a:ext uri="{9D8B030D-6E8A-4147-A177-3AD203B41FA5}">
                      <a16:colId xmlns:a16="http://schemas.microsoft.com/office/drawing/2014/main" val="20000"/>
                    </a:ext>
                  </a:extLst>
                </a:gridCol>
                <a:gridCol w="1126950">
                  <a:extLst>
                    <a:ext uri="{9D8B030D-6E8A-4147-A177-3AD203B41FA5}">
                      <a16:colId xmlns:a16="http://schemas.microsoft.com/office/drawing/2014/main" val="20001"/>
                    </a:ext>
                  </a:extLst>
                </a:gridCol>
              </a:tblGrid>
              <a:tr h="1033500">
                <a:tc>
                  <a:txBody>
                    <a:bodyPr/>
                    <a:lstStyle/>
                    <a:p>
                      <a:pPr marL="0" marR="0" lvl="0" indent="0" algn="l" rtl="0">
                        <a:spcBef>
                          <a:spcPts val="0"/>
                        </a:spcBef>
                        <a:spcAft>
                          <a:spcPts val="0"/>
                        </a:spcAft>
                        <a:buNone/>
                      </a:pPr>
                      <a:r>
                        <a:rPr lang="fr-FR" sz="1400" u="none" strike="noStrike" cap="none"/>
                        <a:t>Embarcation</a:t>
                      </a:r>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fr-FR" sz="1400"/>
                        <a:t>Volume</a:t>
                      </a:r>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1033500">
                <a:tc>
                  <a:txBody>
                    <a:bodyPr/>
                    <a:lstStyle/>
                    <a:p>
                      <a:pPr marL="0" marR="0" lvl="0" indent="0" algn="ctr" rtl="0">
                        <a:spcBef>
                          <a:spcPts val="0"/>
                        </a:spcBef>
                        <a:spcAft>
                          <a:spcPts val="0"/>
                        </a:spcAft>
                        <a:buNone/>
                      </a:pPr>
                      <a:endParaRPr sz="1400" b="1"/>
                    </a:p>
                    <a:p>
                      <a:pPr marL="0" marR="0" lvl="0" indent="0" algn="ctr" rtl="0">
                        <a:spcBef>
                          <a:spcPts val="0"/>
                        </a:spcBef>
                        <a:spcAft>
                          <a:spcPts val="0"/>
                        </a:spcAft>
                        <a:buNone/>
                      </a:pPr>
                      <a:r>
                        <a:rPr lang="fr-FR" sz="1400" b="1"/>
                        <a:t>K1</a:t>
                      </a:r>
                      <a:endParaRPr/>
                    </a:p>
                    <a:p>
                      <a:pPr marL="0" marR="0" lvl="0" indent="0" algn="l" rtl="0">
                        <a:spcBef>
                          <a:spcPts val="0"/>
                        </a:spcBef>
                        <a:spcAft>
                          <a:spcPts val="0"/>
                        </a:spcAft>
                        <a:buNone/>
                      </a:pPr>
                      <a:endParaRPr sz="1400" b="1"/>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4EA"/>
                    </a:solidFill>
                  </a:tcPr>
                </a:tc>
                <a:tc rowSpan="2">
                  <a:txBody>
                    <a:bodyPr/>
                    <a:lstStyle/>
                    <a:p>
                      <a:pPr marL="0" marR="0" lvl="0" indent="0" algn="l" rtl="0">
                        <a:spcBef>
                          <a:spcPts val="0"/>
                        </a:spcBef>
                        <a:spcAft>
                          <a:spcPts val="0"/>
                        </a:spcAft>
                        <a:buNone/>
                      </a:pPr>
                      <a:endParaRPr sz="1400" b="1"/>
                    </a:p>
                    <a:p>
                      <a:pPr marL="0" marR="0" lvl="0" indent="0" algn="l" rtl="0">
                        <a:spcBef>
                          <a:spcPts val="0"/>
                        </a:spcBef>
                        <a:spcAft>
                          <a:spcPts val="0"/>
                        </a:spcAft>
                        <a:buNone/>
                      </a:pPr>
                      <a:endParaRPr sz="1400" b="1"/>
                    </a:p>
                    <a:p>
                      <a:pPr marL="0" marR="0" lvl="0" indent="0" algn="l" rtl="0">
                        <a:spcBef>
                          <a:spcPts val="0"/>
                        </a:spcBef>
                        <a:spcAft>
                          <a:spcPts val="0"/>
                        </a:spcAft>
                        <a:buNone/>
                      </a:pPr>
                      <a:endParaRPr sz="1400" b="1"/>
                    </a:p>
                    <a:p>
                      <a:pPr marL="0" marR="0" lvl="0" indent="0" algn="ctr" rtl="0">
                        <a:spcBef>
                          <a:spcPts val="0"/>
                        </a:spcBef>
                        <a:spcAft>
                          <a:spcPts val="0"/>
                        </a:spcAft>
                        <a:buNone/>
                      </a:pPr>
                      <a:r>
                        <a:rPr lang="fr-FR" sz="1400" b="1"/>
                        <a:t>40 litres</a:t>
                      </a:r>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4EA"/>
                    </a:solidFill>
                  </a:tcPr>
                </a:tc>
                <a:extLst>
                  <a:ext uri="{0D108BD9-81ED-4DB2-BD59-A6C34878D82A}">
                    <a16:rowId xmlns:a16="http://schemas.microsoft.com/office/drawing/2014/main" val="10001"/>
                  </a:ext>
                </a:extLst>
              </a:tr>
              <a:tr h="1033500">
                <a:tc>
                  <a:txBody>
                    <a:bodyPr/>
                    <a:lstStyle/>
                    <a:p>
                      <a:pPr marL="0" marR="0" lvl="0" indent="0" algn="ctr" rtl="0">
                        <a:spcBef>
                          <a:spcPts val="0"/>
                        </a:spcBef>
                        <a:spcAft>
                          <a:spcPts val="0"/>
                        </a:spcAft>
                        <a:buNone/>
                      </a:pPr>
                      <a:endParaRPr sz="1400" b="1"/>
                    </a:p>
                    <a:p>
                      <a:pPr marL="0" marR="0" lvl="0" indent="0" algn="ctr" rtl="0">
                        <a:spcBef>
                          <a:spcPts val="0"/>
                        </a:spcBef>
                        <a:spcAft>
                          <a:spcPts val="0"/>
                        </a:spcAft>
                        <a:buNone/>
                      </a:pPr>
                      <a:r>
                        <a:rPr lang="fr-FR" sz="1400" b="1"/>
                        <a:t>C1</a:t>
                      </a:r>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BF5"/>
                    </a:solidFill>
                  </a:tcPr>
                </a:tc>
                <a:tc vMerge="1">
                  <a:txBody>
                    <a:bodyPr/>
                    <a:lstStyle/>
                    <a:p>
                      <a:endParaRPr lang="fr-FR"/>
                    </a:p>
                  </a:txBody>
                  <a:tcPr/>
                </a:tc>
                <a:extLst>
                  <a:ext uri="{0D108BD9-81ED-4DB2-BD59-A6C34878D82A}">
                    <a16:rowId xmlns:a16="http://schemas.microsoft.com/office/drawing/2014/main" val="10002"/>
                  </a:ext>
                </a:extLst>
              </a:tr>
              <a:tr h="1033500">
                <a:tc>
                  <a:txBody>
                    <a:bodyPr/>
                    <a:lstStyle/>
                    <a:p>
                      <a:pPr marL="0" marR="0" lvl="0" indent="0" algn="ctr" rtl="0">
                        <a:spcBef>
                          <a:spcPts val="0"/>
                        </a:spcBef>
                        <a:spcAft>
                          <a:spcPts val="0"/>
                        </a:spcAft>
                        <a:buNone/>
                      </a:pPr>
                      <a:endParaRPr sz="1400" b="1"/>
                    </a:p>
                    <a:p>
                      <a:pPr marL="0" marR="0" lvl="0" indent="0" algn="ctr" rtl="0">
                        <a:spcBef>
                          <a:spcPts val="0"/>
                        </a:spcBef>
                        <a:spcAft>
                          <a:spcPts val="0"/>
                        </a:spcAft>
                        <a:buNone/>
                      </a:pPr>
                      <a:r>
                        <a:rPr lang="fr-FR" sz="1400" b="1"/>
                        <a:t>C2</a:t>
                      </a:r>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endParaRPr sz="1400" b="1"/>
                    </a:p>
                    <a:p>
                      <a:pPr marL="0" marR="0" lvl="0" indent="0" algn="ctr" rtl="0">
                        <a:spcBef>
                          <a:spcPts val="0"/>
                        </a:spcBef>
                        <a:spcAft>
                          <a:spcPts val="0"/>
                        </a:spcAft>
                        <a:buNone/>
                      </a:pPr>
                      <a:r>
                        <a:rPr lang="fr-FR" sz="1400" b="1"/>
                        <a:t>60 litres</a:t>
                      </a:r>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3"/>
          <p:cNvSpPr txBox="1"/>
          <p:nvPr/>
        </p:nvSpPr>
        <p:spPr>
          <a:xfrm rot="-256879" flipH="1">
            <a:off x="1262772" y="732791"/>
            <a:ext cx="5824075" cy="415498"/>
          </a:xfrm>
          <a:prstGeom prst="rect">
            <a:avLst/>
          </a:prstGeom>
          <a:solidFill>
            <a:srgbClr val="0070C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100" b="1">
                <a:solidFill>
                  <a:schemeClr val="lt1"/>
                </a:solidFill>
                <a:latin typeface="Calibri"/>
                <a:ea typeface="Calibri"/>
                <a:cs typeface="Calibri"/>
                <a:sym typeface="Calibri"/>
              </a:rPr>
              <a:t>Exemple Fiche Mémo pour le juge aux contrôles </a:t>
            </a:r>
            <a:endParaRPr/>
          </a:p>
        </p:txBody>
      </p:sp>
      <p:pic>
        <p:nvPicPr>
          <p:cNvPr id="594" name="Google Shape;594;p43"/>
          <p:cNvPicPr preferRelativeResize="0"/>
          <p:nvPr/>
        </p:nvPicPr>
        <p:blipFill rotWithShape="1">
          <a:blip r:embed="rId3">
            <a:alphaModFix/>
          </a:blip>
          <a:srcRect/>
          <a:stretch/>
        </p:blipFill>
        <p:spPr>
          <a:xfrm>
            <a:off x="92598" y="1697453"/>
            <a:ext cx="8873982" cy="475357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4" descr="http://publicdomainvectors.org/photos/referee-with-yellow-card.png"/>
          <p:cNvPicPr preferRelativeResize="0"/>
          <p:nvPr/>
        </p:nvPicPr>
        <p:blipFill rotWithShape="1">
          <a:blip r:embed="rId3">
            <a:alphaModFix/>
          </a:blip>
          <a:srcRect/>
          <a:stretch/>
        </p:blipFill>
        <p:spPr>
          <a:xfrm rot="-3129799">
            <a:off x="730920" y="228105"/>
            <a:ext cx="520766" cy="889725"/>
          </a:xfrm>
          <a:prstGeom prst="rect">
            <a:avLst/>
          </a:prstGeom>
          <a:noFill/>
          <a:ln>
            <a:noFill/>
          </a:ln>
        </p:spPr>
      </p:pic>
      <p:sp>
        <p:nvSpPr>
          <p:cNvPr id="600" name="Google Shape;600;p44"/>
          <p:cNvSpPr txBox="1"/>
          <p:nvPr/>
        </p:nvSpPr>
        <p:spPr>
          <a:xfrm>
            <a:off x="1282889" y="245660"/>
            <a:ext cx="6209731" cy="923330"/>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2700">
                <a:solidFill>
                  <a:schemeClr val="dk2"/>
                </a:solidFill>
                <a:latin typeface="Calibri"/>
                <a:ea typeface="Calibri"/>
                <a:cs typeface="Calibri"/>
                <a:sym typeface="Calibri"/>
              </a:rPr>
              <a:t>DISQUALIFICATION POUR LA MANCHE (DSQ-R)</a:t>
            </a:r>
            <a:endParaRPr/>
          </a:p>
        </p:txBody>
      </p:sp>
      <p:pic>
        <p:nvPicPr>
          <p:cNvPr id="601" name="Google Shape;601;p44"/>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5"/>
          <p:cNvSpPr txBox="1"/>
          <p:nvPr/>
        </p:nvSpPr>
        <p:spPr>
          <a:xfrm>
            <a:off x="996287" y="245660"/>
            <a:ext cx="6182435" cy="923330"/>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fr-FR" sz="2700">
                <a:solidFill>
                  <a:schemeClr val="dk2"/>
                </a:solidFill>
                <a:latin typeface="Calibri"/>
                <a:ea typeface="Calibri"/>
                <a:cs typeface="Calibri"/>
                <a:sym typeface="Calibri"/>
              </a:rPr>
              <a:t>DISQUALIFICATION POUR LA MANCHE (DSQ)</a:t>
            </a:r>
            <a:endParaRPr/>
          </a:p>
        </p:txBody>
      </p:sp>
      <p:pic>
        <p:nvPicPr>
          <p:cNvPr id="607" name="Google Shape;607;p45" descr="http://publicdomainvectors.org/photos/referee-with-yellow-card.png"/>
          <p:cNvPicPr preferRelativeResize="0"/>
          <p:nvPr/>
        </p:nvPicPr>
        <p:blipFill rotWithShape="1">
          <a:blip r:embed="rId3">
            <a:alphaModFix/>
          </a:blip>
          <a:srcRect/>
          <a:stretch/>
        </p:blipFill>
        <p:spPr>
          <a:xfrm rot="-1426549">
            <a:off x="476786" y="318090"/>
            <a:ext cx="560844" cy="957364"/>
          </a:xfrm>
          <a:prstGeom prst="rect">
            <a:avLst/>
          </a:prstGeom>
          <a:noFill/>
          <a:ln>
            <a:noFill/>
          </a:ln>
        </p:spPr>
      </p:pic>
      <p:grpSp>
        <p:nvGrpSpPr>
          <p:cNvPr id="608" name="Google Shape;608;p45"/>
          <p:cNvGrpSpPr/>
          <p:nvPr/>
        </p:nvGrpSpPr>
        <p:grpSpPr>
          <a:xfrm>
            <a:off x="652007" y="1065569"/>
            <a:ext cx="8126233" cy="3888000"/>
            <a:chOff x="0" y="93"/>
            <a:chExt cx="8126233" cy="3888000"/>
          </a:xfrm>
        </p:grpSpPr>
        <p:sp>
          <p:nvSpPr>
            <p:cNvPr id="609" name="Google Shape;609;p45"/>
            <p:cNvSpPr/>
            <p:nvPr/>
          </p:nvSpPr>
          <p:spPr>
            <a:xfrm>
              <a:off x="0" y="93"/>
              <a:ext cx="8126233" cy="3888000"/>
            </a:xfrm>
            <a:prstGeom prst="rightArrow">
              <a:avLst>
                <a:gd name="adj1" fmla="val 50000"/>
                <a:gd name="adj2" fmla="val 50000"/>
              </a:avLst>
            </a:prstGeom>
            <a:solidFill>
              <a:schemeClr val="lt1"/>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5"/>
            <p:cNvSpPr/>
            <p:nvPr/>
          </p:nvSpPr>
          <p:spPr>
            <a:xfrm>
              <a:off x="5865330" y="972093"/>
              <a:ext cx="1448278" cy="194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5"/>
            <p:cNvSpPr txBox="1"/>
            <p:nvPr/>
          </p:nvSpPr>
          <p:spPr>
            <a:xfrm>
              <a:off x="5865330" y="972093"/>
              <a:ext cx="1448278" cy="1944000"/>
            </a:xfrm>
            <a:prstGeom prst="rect">
              <a:avLst/>
            </a:prstGeom>
            <a:noFill/>
            <a:ln>
              <a:noFill/>
            </a:ln>
          </p:spPr>
          <p:txBody>
            <a:bodyPr spcFirstLastPara="1" wrap="square" lIns="0" tIns="142225" rIns="0" bIns="1422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fr-FR" sz="1400">
                  <a:solidFill>
                    <a:schemeClr val="dk1"/>
                  </a:solidFill>
                  <a:latin typeface="Calibri"/>
                  <a:ea typeface="Calibri"/>
                  <a:cs typeface="Calibri"/>
                  <a:sym typeface="Calibri"/>
                </a:rPr>
                <a:t>Lorsque , après le dessalage d’un équipier, le reste de l’équipe franchit intentionnellement les portes suivantes du parcours.</a:t>
              </a:r>
              <a:endParaRPr sz="1400">
                <a:solidFill>
                  <a:schemeClr val="dk1"/>
                </a:solidFill>
                <a:latin typeface="Calibri"/>
                <a:ea typeface="Calibri"/>
                <a:cs typeface="Calibri"/>
                <a:sym typeface="Calibri"/>
              </a:endParaRPr>
            </a:p>
          </p:txBody>
        </p:sp>
        <p:sp>
          <p:nvSpPr>
            <p:cNvPr id="612" name="Google Shape;612;p45"/>
            <p:cNvSpPr/>
            <p:nvPr/>
          </p:nvSpPr>
          <p:spPr>
            <a:xfrm>
              <a:off x="4127396" y="972093"/>
              <a:ext cx="1448278" cy="194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5"/>
            <p:cNvSpPr txBox="1"/>
            <p:nvPr/>
          </p:nvSpPr>
          <p:spPr>
            <a:xfrm>
              <a:off x="4127396" y="972093"/>
              <a:ext cx="1448278" cy="1944000"/>
            </a:xfrm>
            <a:prstGeom prst="rect">
              <a:avLst/>
            </a:prstGeom>
            <a:noFill/>
            <a:ln>
              <a:noFill/>
            </a:ln>
          </p:spPr>
          <p:txBody>
            <a:bodyPr spcFirstLastPara="1" wrap="square" lIns="0" tIns="142225" rIns="0" bIns="1422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fr-FR" sz="1400">
                  <a:solidFill>
                    <a:schemeClr val="dk1"/>
                  </a:solidFill>
                  <a:latin typeface="Calibri"/>
                  <a:ea typeface="Calibri"/>
                  <a:cs typeface="Calibri"/>
                  <a:sym typeface="Calibri"/>
                </a:rPr>
                <a:t>En cas de franchissement de la ligne de départ par une autre embarcation de l'équipe que celle libérée par le starter.</a:t>
              </a:r>
              <a:endParaRPr sz="1400">
                <a:solidFill>
                  <a:schemeClr val="dk1"/>
                </a:solidFill>
                <a:latin typeface="Calibri"/>
                <a:ea typeface="Calibri"/>
                <a:cs typeface="Calibri"/>
                <a:sym typeface="Calibri"/>
              </a:endParaRPr>
            </a:p>
          </p:txBody>
        </p:sp>
        <p:sp>
          <p:nvSpPr>
            <p:cNvPr id="614" name="Google Shape;614;p45"/>
            <p:cNvSpPr/>
            <p:nvPr/>
          </p:nvSpPr>
          <p:spPr>
            <a:xfrm>
              <a:off x="2389461" y="972093"/>
              <a:ext cx="1448278" cy="194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5"/>
            <p:cNvSpPr txBox="1"/>
            <p:nvPr/>
          </p:nvSpPr>
          <p:spPr>
            <a:xfrm>
              <a:off x="2389461" y="972093"/>
              <a:ext cx="1448278" cy="1944000"/>
            </a:xfrm>
            <a:prstGeom prst="rect">
              <a:avLst/>
            </a:prstGeom>
            <a:noFill/>
            <a:ln>
              <a:noFill/>
            </a:ln>
          </p:spPr>
          <p:txBody>
            <a:bodyPr spcFirstLastPara="1" wrap="square" lIns="0" tIns="142225" rIns="0" bIns="1422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fr-FR" sz="1400">
                  <a:solidFill>
                    <a:schemeClr val="dk1"/>
                  </a:solidFill>
                  <a:latin typeface="Calibri"/>
                  <a:ea typeface="Calibri"/>
                  <a:cs typeface="Calibri"/>
                  <a:sym typeface="Calibri"/>
                </a:rPr>
                <a:t>En cas de disqualification d'une des embarcations d’une équipe</a:t>
              </a:r>
              <a:endParaRPr sz="1400">
                <a:solidFill>
                  <a:schemeClr val="dk1"/>
                </a:solidFill>
                <a:latin typeface="Calibri"/>
                <a:ea typeface="Calibri"/>
                <a:cs typeface="Calibri"/>
                <a:sym typeface="Calibri"/>
              </a:endParaRPr>
            </a:p>
          </p:txBody>
        </p:sp>
        <p:sp>
          <p:nvSpPr>
            <p:cNvPr id="616" name="Google Shape;616;p45"/>
            <p:cNvSpPr/>
            <p:nvPr/>
          </p:nvSpPr>
          <p:spPr>
            <a:xfrm>
              <a:off x="651527" y="972093"/>
              <a:ext cx="1448278" cy="194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5"/>
            <p:cNvSpPr txBox="1"/>
            <p:nvPr/>
          </p:nvSpPr>
          <p:spPr>
            <a:xfrm>
              <a:off x="651527" y="972093"/>
              <a:ext cx="1448278" cy="1944000"/>
            </a:xfrm>
            <a:prstGeom prst="rect">
              <a:avLst/>
            </a:prstGeom>
            <a:noFill/>
            <a:ln>
              <a:noFill/>
            </a:ln>
          </p:spPr>
          <p:txBody>
            <a:bodyPr spcFirstLastPara="1" wrap="square" lIns="0" tIns="142225" rIns="0" bIns="1422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fr-FR" sz="1400" b="1">
                  <a:solidFill>
                    <a:schemeClr val="dk1"/>
                  </a:solidFill>
                  <a:latin typeface="Calibri"/>
                  <a:ea typeface="Calibri"/>
                  <a:cs typeface="Calibri"/>
                  <a:sym typeface="Calibri"/>
                </a:rPr>
                <a:t>Une équipe peut être disqualifiée</a:t>
              </a:r>
              <a:endParaRPr sz="1400" b="1">
                <a:solidFill>
                  <a:schemeClr val="dk1"/>
                </a:solidFill>
                <a:latin typeface="Calibri"/>
                <a:ea typeface="Calibri"/>
                <a:cs typeface="Calibri"/>
                <a:sym typeface="Calibri"/>
              </a:endParaRPr>
            </a:p>
          </p:txBody>
        </p:sp>
      </p:grpSp>
      <p:sp>
        <p:nvSpPr>
          <p:cNvPr id="618" name="Google Shape;618;p45"/>
          <p:cNvSpPr txBox="1"/>
          <p:nvPr/>
        </p:nvSpPr>
        <p:spPr>
          <a:xfrm>
            <a:off x="652006" y="5335324"/>
            <a:ext cx="7967207" cy="707886"/>
          </a:xfrm>
          <a:prstGeom prst="rect">
            <a:avLst/>
          </a:prstGeom>
          <a:solidFill>
            <a:schemeClr val="lt1"/>
          </a:solid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Un compétiteur.trice ou une équipe est disqualifié.ée s’il ne respecte pas les procédures de départ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46"/>
          <p:cNvPicPr preferRelativeResize="0"/>
          <p:nvPr/>
        </p:nvPicPr>
        <p:blipFill rotWithShape="1">
          <a:blip r:embed="rId3">
            <a:alphaModFix/>
          </a:blip>
          <a:srcRect/>
          <a:stretch/>
        </p:blipFill>
        <p:spPr>
          <a:xfrm rot="-646774">
            <a:off x="928222" y="293119"/>
            <a:ext cx="1452355" cy="1452355"/>
          </a:xfrm>
          <a:prstGeom prst="ellipse">
            <a:avLst/>
          </a:prstGeom>
          <a:noFill/>
          <a:ln>
            <a:noFill/>
          </a:ln>
        </p:spPr>
      </p:pic>
      <p:sp>
        <p:nvSpPr>
          <p:cNvPr id="624" name="Google Shape;624;p46"/>
          <p:cNvSpPr txBox="1"/>
          <p:nvPr/>
        </p:nvSpPr>
        <p:spPr>
          <a:xfrm>
            <a:off x="805218" y="163773"/>
            <a:ext cx="6960357" cy="1910297"/>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3000" cap="none">
                <a:solidFill>
                  <a:schemeClr val="dk2"/>
                </a:solidFill>
                <a:latin typeface="Century Gothic"/>
                <a:ea typeface="Century Gothic"/>
                <a:cs typeface="Century Gothic"/>
                <a:sym typeface="Century Gothic"/>
              </a:rPr>
              <a:t> </a:t>
            </a:r>
            <a:r>
              <a:rPr lang="fr-FR" sz="3000" cap="none">
                <a:solidFill>
                  <a:schemeClr val="dk2"/>
                </a:solidFill>
                <a:latin typeface="Calibri"/>
                <a:ea typeface="Calibri"/>
                <a:cs typeface="Calibri"/>
                <a:sym typeface="Calibri"/>
              </a:rPr>
              <a:t>DISQUALIFICATION POUR LA COMPÉTITION (DQB)</a:t>
            </a:r>
            <a:br>
              <a:rPr lang="fr-FR" sz="3000" cap="none">
                <a:solidFill>
                  <a:schemeClr val="dk2"/>
                </a:solidFill>
                <a:latin typeface="Calibri"/>
                <a:ea typeface="Calibri"/>
                <a:cs typeface="Calibri"/>
                <a:sym typeface="Calibri"/>
              </a:rPr>
            </a:br>
            <a:endParaRPr sz="3000" cap="none">
              <a:solidFill>
                <a:schemeClr val="dk2"/>
              </a:solidFill>
              <a:latin typeface="Calibri"/>
              <a:ea typeface="Calibri"/>
              <a:cs typeface="Calibri"/>
              <a:sym typeface="Calibri"/>
            </a:endParaRPr>
          </a:p>
        </p:txBody>
      </p:sp>
      <p:grpSp>
        <p:nvGrpSpPr>
          <p:cNvPr id="625" name="Google Shape;625;p46"/>
          <p:cNvGrpSpPr/>
          <p:nvPr/>
        </p:nvGrpSpPr>
        <p:grpSpPr>
          <a:xfrm>
            <a:off x="580445" y="2293168"/>
            <a:ext cx="8041736" cy="4176000"/>
            <a:chOff x="0" y="3192"/>
            <a:chExt cx="8041736" cy="4176000"/>
          </a:xfrm>
        </p:grpSpPr>
        <p:sp>
          <p:nvSpPr>
            <p:cNvPr id="626" name="Google Shape;626;p46"/>
            <p:cNvSpPr/>
            <p:nvPr/>
          </p:nvSpPr>
          <p:spPr>
            <a:xfrm>
              <a:off x="0" y="3192"/>
              <a:ext cx="8041736" cy="4176000"/>
            </a:xfrm>
            <a:prstGeom prst="rightArrow">
              <a:avLst>
                <a:gd name="adj1" fmla="val 50000"/>
                <a:gd name="adj2" fmla="val 50000"/>
              </a:avLst>
            </a:prstGeom>
            <a:solidFill>
              <a:schemeClr val="l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6"/>
            <p:cNvSpPr/>
            <p:nvPr/>
          </p:nvSpPr>
          <p:spPr>
            <a:xfrm>
              <a:off x="5299771" y="1047193"/>
              <a:ext cx="1937791" cy="208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6"/>
            <p:cNvSpPr txBox="1"/>
            <p:nvPr/>
          </p:nvSpPr>
          <p:spPr>
            <a:xfrm>
              <a:off x="5299771" y="1047193"/>
              <a:ext cx="1937791" cy="2088000"/>
            </a:xfrm>
            <a:prstGeom prst="rect">
              <a:avLst/>
            </a:prstGeom>
            <a:noFill/>
            <a:ln>
              <a:noFill/>
            </a:ln>
          </p:spPr>
          <p:txBody>
            <a:bodyPr spcFirstLastPara="1" wrap="square" lIns="0" tIns="121900" rIns="0" bIns="121900"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Il peut y avoir disqualification pour comportement anti sportif, fraudes ou incivilités ….. Dans ce cas, le juge arbitre demande la réunion du jury d’appel qui décidera des sanctions à prendre.</a:t>
              </a:r>
              <a:endParaRPr sz="1200">
                <a:solidFill>
                  <a:schemeClr val="dk1"/>
                </a:solidFill>
                <a:latin typeface="Calibri"/>
                <a:ea typeface="Calibri"/>
                <a:cs typeface="Calibri"/>
                <a:sym typeface="Calibri"/>
              </a:endParaRPr>
            </a:p>
          </p:txBody>
        </p:sp>
        <p:sp>
          <p:nvSpPr>
            <p:cNvPr id="629" name="Google Shape;629;p46"/>
            <p:cNvSpPr/>
            <p:nvPr/>
          </p:nvSpPr>
          <p:spPr>
            <a:xfrm>
              <a:off x="2974421" y="1047193"/>
              <a:ext cx="1937791" cy="208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6"/>
            <p:cNvSpPr txBox="1"/>
            <p:nvPr/>
          </p:nvSpPr>
          <p:spPr>
            <a:xfrm>
              <a:off x="2974421" y="1047193"/>
              <a:ext cx="1937791" cy="2088000"/>
            </a:xfrm>
            <a:prstGeom prst="rect">
              <a:avLst/>
            </a:prstGeom>
            <a:noFill/>
            <a:ln>
              <a:noFill/>
            </a:ln>
          </p:spPr>
          <p:txBody>
            <a:bodyPr spcFirstLastPara="1" wrap="square" lIns="0" tIns="121900" rIns="0" bIns="121900"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Quelque soit le moment  du constat de la faute : en cas de non respect des règles de sécurité concernant le bateau et les équipements individuels, après une absence à un premier contrôle exigé.</a:t>
              </a:r>
              <a:endParaRPr/>
            </a:p>
          </p:txBody>
        </p:sp>
        <p:sp>
          <p:nvSpPr>
            <p:cNvPr id="631" name="Google Shape;631;p46"/>
            <p:cNvSpPr/>
            <p:nvPr/>
          </p:nvSpPr>
          <p:spPr>
            <a:xfrm>
              <a:off x="649071" y="1047193"/>
              <a:ext cx="1937791" cy="208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6"/>
            <p:cNvSpPr txBox="1"/>
            <p:nvPr/>
          </p:nvSpPr>
          <p:spPr>
            <a:xfrm>
              <a:off x="649071" y="1047193"/>
              <a:ext cx="1937791" cy="2088000"/>
            </a:xfrm>
            <a:prstGeom prst="rect">
              <a:avLst/>
            </a:prstGeom>
            <a:noFill/>
            <a:ln>
              <a:noFill/>
            </a:ln>
          </p:spPr>
          <p:txBody>
            <a:bodyPr spcFirstLastPara="1" wrap="square" lIns="0" tIns="121900" rIns="0" bIns="121900"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En cas de non respect des règles de sécurité concernant le bateau et les équipements individuels, faisant suite à un premier avertissement de se conformer au règlement.</a:t>
              </a:r>
              <a:endParaRPr/>
            </a:p>
          </p:txBody>
        </p:sp>
      </p:grpSp>
      <p:sp>
        <p:nvSpPr>
          <p:cNvPr id="633" name="Google Shape;633;p46"/>
          <p:cNvSpPr txBox="1"/>
          <p:nvPr/>
        </p:nvSpPr>
        <p:spPr>
          <a:xfrm>
            <a:off x="1319917" y="1669774"/>
            <a:ext cx="7302263"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Le juge-arbitre disqualifie une embarcation pour l’ensemble de la compétition, quel que soit le moment du constat de la faute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47"/>
          <p:cNvPicPr preferRelativeResize="0"/>
          <p:nvPr/>
        </p:nvPicPr>
        <p:blipFill rotWithShape="1">
          <a:blip r:embed="rId3">
            <a:alphaModFix/>
          </a:blip>
          <a:srcRect/>
          <a:stretch/>
        </p:blipFill>
        <p:spPr>
          <a:xfrm>
            <a:off x="504332" y="-373712"/>
            <a:ext cx="9061088" cy="6858000"/>
          </a:xfrm>
          <a:prstGeom prst="rect">
            <a:avLst/>
          </a:prstGeom>
          <a:noFill/>
          <a:ln>
            <a:noFill/>
          </a:ln>
        </p:spPr>
      </p:pic>
      <p:sp>
        <p:nvSpPr>
          <p:cNvPr id="639" name="Google Shape;639;p47"/>
          <p:cNvSpPr txBox="1"/>
          <p:nvPr/>
        </p:nvSpPr>
        <p:spPr>
          <a:xfrm>
            <a:off x="1208598" y="850791"/>
            <a:ext cx="683812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rgbClr val="366092"/>
                </a:solidFill>
                <a:latin typeface="Calibri"/>
                <a:ea typeface="Calibri"/>
                <a:cs typeface="Calibri"/>
                <a:sym typeface="Calibri"/>
              </a:rPr>
              <a:t>Les spécificités du </a:t>
            </a:r>
            <a:endParaRPr/>
          </a:p>
          <a:p>
            <a:pPr marL="0" marR="0" lvl="0" indent="0" algn="ctr" rtl="0">
              <a:spcBef>
                <a:spcPts val="0"/>
              </a:spcBef>
              <a:spcAft>
                <a:spcPts val="0"/>
              </a:spcAft>
              <a:buNone/>
            </a:pPr>
            <a:r>
              <a:rPr lang="fr-FR" sz="4000">
                <a:solidFill>
                  <a:srgbClr val="366092"/>
                </a:solidFill>
                <a:latin typeface="Calibri"/>
                <a:ea typeface="Calibri"/>
                <a:cs typeface="Calibri"/>
                <a:sym typeface="Calibri"/>
              </a:rPr>
              <a:t>règlement slalom Xtrem</a:t>
            </a:r>
            <a:endParaRPr sz="4000">
              <a:solidFill>
                <a:srgbClr val="36609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48"/>
          <p:cNvPicPr preferRelativeResize="0"/>
          <p:nvPr/>
        </p:nvPicPr>
        <p:blipFill rotWithShape="1">
          <a:blip r:embed="rId3">
            <a:alphaModFix amt="20000"/>
          </a:blip>
          <a:srcRect/>
          <a:stretch/>
        </p:blipFill>
        <p:spPr>
          <a:xfrm>
            <a:off x="-571007" y="-685801"/>
            <a:ext cx="10879779" cy="8229601"/>
          </a:xfrm>
          <a:prstGeom prst="rect">
            <a:avLst/>
          </a:prstGeom>
          <a:noFill/>
          <a:ln>
            <a:noFill/>
          </a:ln>
        </p:spPr>
      </p:pic>
      <p:sp>
        <p:nvSpPr>
          <p:cNvPr id="645" name="Google Shape;645;p48"/>
          <p:cNvSpPr txBox="1"/>
          <p:nvPr/>
        </p:nvSpPr>
        <p:spPr>
          <a:xfrm>
            <a:off x="1012371" y="141514"/>
            <a:ext cx="691697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rgbClr val="0070C0"/>
                </a:solidFill>
                <a:latin typeface="Calibri"/>
                <a:ea typeface="Calibri"/>
                <a:cs typeface="Calibri"/>
                <a:sym typeface="Calibri"/>
              </a:rPr>
              <a:t>Les spécificités du </a:t>
            </a:r>
            <a:endParaRPr/>
          </a:p>
          <a:p>
            <a:pPr marL="0" marR="0" lvl="0" indent="0" algn="ctr" rtl="0">
              <a:spcBef>
                <a:spcPts val="0"/>
              </a:spcBef>
              <a:spcAft>
                <a:spcPts val="0"/>
              </a:spcAft>
              <a:buNone/>
            </a:pPr>
            <a:r>
              <a:rPr lang="fr-FR" sz="4000">
                <a:solidFill>
                  <a:srgbClr val="0070C0"/>
                </a:solidFill>
                <a:latin typeface="Calibri"/>
                <a:ea typeface="Calibri"/>
                <a:cs typeface="Calibri"/>
                <a:sym typeface="Calibri"/>
              </a:rPr>
              <a:t>règlement slalom Xtrem</a:t>
            </a:r>
            <a:endParaRPr sz="4000">
              <a:solidFill>
                <a:srgbClr val="0070C0"/>
              </a:solidFill>
              <a:latin typeface="Calibri"/>
              <a:ea typeface="Calibri"/>
              <a:cs typeface="Calibri"/>
              <a:sym typeface="Calibri"/>
            </a:endParaRPr>
          </a:p>
        </p:txBody>
      </p:sp>
      <p:grpSp>
        <p:nvGrpSpPr>
          <p:cNvPr id="646" name="Google Shape;646;p48"/>
          <p:cNvGrpSpPr/>
          <p:nvPr/>
        </p:nvGrpSpPr>
        <p:grpSpPr>
          <a:xfrm>
            <a:off x="523025" y="1996999"/>
            <a:ext cx="8393776" cy="4512107"/>
            <a:chOff x="1242" y="259648"/>
            <a:chExt cx="8738055" cy="4039849"/>
          </a:xfrm>
        </p:grpSpPr>
        <p:sp>
          <p:nvSpPr>
            <p:cNvPr id="647" name="Google Shape;647;p48"/>
            <p:cNvSpPr/>
            <p:nvPr/>
          </p:nvSpPr>
          <p:spPr>
            <a:xfrm>
              <a:off x="1242" y="268794"/>
              <a:ext cx="2738000" cy="3887456"/>
            </a:xfrm>
            <a:prstGeom prst="roundRect">
              <a:avLst>
                <a:gd name="adj" fmla="val 5000"/>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585204" y="268794"/>
              <a:ext cx="2039810" cy="388745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txBox="1"/>
            <p:nvPr/>
          </p:nvSpPr>
          <p:spPr>
            <a:xfrm>
              <a:off x="585204" y="268794"/>
              <a:ext cx="2039810" cy="3887456"/>
            </a:xfrm>
            <a:prstGeom prst="rect">
              <a:avLst/>
            </a:prstGeom>
            <a:noFill/>
            <a:ln>
              <a:noFill/>
            </a:ln>
          </p:spPr>
          <p:txBody>
            <a:bodyPr spcFirstLastPara="1" wrap="square" lIns="0" tIns="61700" rIns="0" bIns="0" anchor="t"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a:solidFill>
                    <a:schemeClr val="lt1"/>
                  </a:solidFill>
                  <a:latin typeface="Calibri"/>
                  <a:ea typeface="Calibri"/>
                  <a:cs typeface="Calibri"/>
                  <a:sym typeface="Calibri"/>
                </a:rPr>
                <a:t>Une compétition sous forme de tournoi où les athlètes sont en confrontation directe (par 4)</a:t>
              </a:r>
              <a:endParaRPr/>
            </a:p>
          </p:txBody>
        </p:sp>
        <p:sp>
          <p:nvSpPr>
            <p:cNvPr id="650" name="Google Shape;650;p48"/>
            <p:cNvSpPr/>
            <p:nvPr/>
          </p:nvSpPr>
          <p:spPr>
            <a:xfrm>
              <a:off x="2853372" y="293285"/>
              <a:ext cx="2532936" cy="3887456"/>
            </a:xfrm>
            <a:prstGeom prst="roundRect">
              <a:avLst>
                <a:gd name="adj" fmla="val 5000"/>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txBox="1"/>
            <p:nvPr/>
          </p:nvSpPr>
          <p:spPr>
            <a:xfrm rot="-5400000">
              <a:off x="2208834" y="904198"/>
              <a:ext cx="3905400" cy="2616300"/>
            </a:xfrm>
            <a:prstGeom prst="rect">
              <a:avLst/>
            </a:prstGeom>
            <a:noFill/>
            <a:ln>
              <a:noFill/>
            </a:ln>
          </p:spPr>
          <p:txBody>
            <a:bodyPr spcFirstLastPara="1" wrap="square" lIns="0" tIns="99425" rIns="128900" bIns="0" anchor="t" anchorCtr="0">
              <a:noAutofit/>
            </a:bodyPr>
            <a:lstStyle/>
            <a:p>
              <a:pPr marL="0" marR="0" lvl="0" indent="0" algn="r" rtl="0">
                <a:lnSpc>
                  <a:spcPct val="90000"/>
                </a:lnSpc>
                <a:spcBef>
                  <a:spcPts val="0"/>
                </a:spcBef>
                <a:spcAft>
                  <a:spcPts val="0"/>
                </a:spcAft>
                <a:buClr>
                  <a:schemeClr val="lt1"/>
                </a:buClr>
                <a:buSzPts val="2900"/>
                <a:buFont typeface="Calibri"/>
                <a:buNone/>
              </a:pPr>
              <a:r>
                <a:rPr lang="fr-FR" sz="2900">
                  <a:solidFill>
                    <a:schemeClr val="lt1"/>
                  </a:solidFill>
                  <a:latin typeface="Calibri"/>
                  <a:ea typeface="Calibri"/>
                  <a:cs typeface="Calibri"/>
                  <a:sym typeface="Calibri"/>
                </a:rPr>
                <a:t>visualisation</a:t>
              </a:r>
              <a:endParaRPr/>
            </a:p>
          </p:txBody>
        </p:sp>
        <p:sp>
          <p:nvSpPr>
            <p:cNvPr id="652" name="Google Shape;652;p48"/>
            <p:cNvSpPr/>
            <p:nvPr/>
          </p:nvSpPr>
          <p:spPr>
            <a:xfrm rot="5400000">
              <a:off x="2583791" y="3384397"/>
              <a:ext cx="571556" cy="485932"/>
            </a:xfrm>
            <a:prstGeom prst="flowChartExtra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3042875" y="394097"/>
              <a:ext cx="2532900" cy="3905400"/>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5718297" y="293294"/>
              <a:ext cx="3021000" cy="3887400"/>
            </a:xfrm>
            <a:prstGeom prst="roundRect">
              <a:avLst>
                <a:gd name="adj" fmla="val 5000"/>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rot="5400000">
              <a:off x="5230112" y="3384397"/>
              <a:ext cx="571556" cy="485932"/>
            </a:xfrm>
            <a:prstGeom prst="flowChartExtra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6147602" y="293285"/>
              <a:ext cx="2413462" cy="388745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8"/>
            <p:cNvSpPr txBox="1"/>
            <p:nvPr/>
          </p:nvSpPr>
          <p:spPr>
            <a:xfrm>
              <a:off x="5879414" y="594317"/>
              <a:ext cx="2802300" cy="3370500"/>
            </a:xfrm>
            <a:prstGeom prst="rect">
              <a:avLst/>
            </a:prstGeom>
            <a:noFill/>
            <a:ln>
              <a:noFill/>
            </a:ln>
          </p:spPr>
          <p:txBody>
            <a:bodyPr spcFirstLastPara="1" wrap="square" lIns="0" tIns="54850" rIns="0" bIns="0" anchor="t" anchorCtr="0">
              <a:noAutofit/>
            </a:bodyPr>
            <a:lstStyle/>
            <a:p>
              <a:pPr marL="0" marR="0" lvl="0" indent="0" algn="l" rtl="0">
                <a:lnSpc>
                  <a:spcPct val="90000"/>
                </a:lnSpc>
                <a:spcBef>
                  <a:spcPts val="0"/>
                </a:spcBef>
                <a:spcAft>
                  <a:spcPts val="0"/>
                </a:spcAft>
                <a:buClr>
                  <a:schemeClr val="lt1"/>
                </a:buClr>
                <a:buSzPts val="1600"/>
                <a:buFont typeface="Calibri"/>
                <a:buNone/>
              </a:pPr>
              <a:endParaRPr sz="16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600"/>
                <a:buFont typeface="Calibri"/>
                <a:buNone/>
              </a:pPr>
              <a:r>
                <a:rPr lang="fr-FR" sz="1800" b="1">
                  <a:solidFill>
                    <a:srgbClr val="4472C4"/>
                  </a:solidFill>
                  <a:latin typeface="Calibri"/>
                  <a:ea typeface="Calibri"/>
                  <a:cs typeface="Calibri"/>
                  <a:sym typeface="Calibri"/>
                </a:rPr>
                <a:t>PARCOURS</a:t>
              </a:r>
              <a:endParaRPr sz="1800" b="1">
                <a:solidFill>
                  <a:srgbClr val="4472C4"/>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1600"/>
                <a:buFont typeface="Calibri"/>
                <a:buNone/>
              </a:pPr>
              <a:endParaRPr sz="16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1600"/>
                <a:buFont typeface="Calibri"/>
                <a:buNone/>
              </a:pPr>
              <a:r>
                <a:rPr lang="fr-FR" sz="1600">
                  <a:solidFill>
                    <a:schemeClr val="dk1"/>
                  </a:solidFill>
                  <a:latin typeface="Calibri"/>
                  <a:ea typeface="Calibri"/>
                  <a:cs typeface="Calibri"/>
                  <a:sym typeface="Calibri"/>
                </a:rPr>
                <a:t>Départ simultané des 4 athlètes de la série</a:t>
              </a:r>
              <a:endParaRPr>
                <a:solidFill>
                  <a:schemeClr val="dk1"/>
                </a:solidFill>
              </a:endParaRPr>
            </a:p>
            <a:p>
              <a:pPr marL="0" marR="0" lvl="0" indent="0" algn="l" rtl="0">
                <a:lnSpc>
                  <a:spcPct val="90000"/>
                </a:lnSpc>
                <a:spcBef>
                  <a:spcPts val="560"/>
                </a:spcBef>
                <a:spcAft>
                  <a:spcPts val="0"/>
                </a:spcAft>
                <a:buClr>
                  <a:schemeClr val="lt1"/>
                </a:buClr>
                <a:buSzPts val="1600"/>
                <a:buFont typeface="Calibri"/>
                <a:buNone/>
              </a:pPr>
              <a:r>
                <a:rPr lang="fr-FR" sz="1600">
                  <a:solidFill>
                    <a:schemeClr val="dk1"/>
                  </a:solidFill>
                  <a:latin typeface="Calibri"/>
                  <a:ea typeface="Calibri"/>
                  <a:cs typeface="Calibri"/>
                  <a:sym typeface="Calibri"/>
                </a:rPr>
                <a:t>4 à 6 portes en descente</a:t>
              </a:r>
              <a:endParaRPr>
                <a:solidFill>
                  <a:schemeClr val="dk1"/>
                </a:solidFill>
              </a:endParaRPr>
            </a:p>
            <a:p>
              <a:pPr marL="0" marR="0" lvl="0" indent="0" algn="l" rtl="0">
                <a:lnSpc>
                  <a:spcPct val="90000"/>
                </a:lnSpc>
                <a:spcBef>
                  <a:spcPts val="560"/>
                </a:spcBef>
                <a:spcAft>
                  <a:spcPts val="0"/>
                </a:spcAft>
                <a:buClr>
                  <a:schemeClr val="lt1"/>
                </a:buClr>
                <a:buSzPts val="1600"/>
                <a:buFont typeface="Calibri"/>
                <a:buNone/>
              </a:pPr>
              <a:r>
                <a:rPr lang="fr-FR" sz="1600">
                  <a:solidFill>
                    <a:schemeClr val="dk1"/>
                  </a:solidFill>
                  <a:latin typeface="Calibri"/>
                  <a:ea typeface="Calibri"/>
                  <a:cs typeface="Calibri"/>
                  <a:sym typeface="Calibri"/>
                </a:rPr>
                <a:t>2 paires de portes en remontée (si possible)</a:t>
              </a:r>
              <a:endParaRPr>
                <a:solidFill>
                  <a:schemeClr val="dk1"/>
                </a:solidFill>
              </a:endParaRPr>
            </a:p>
            <a:p>
              <a:pPr marL="0" marR="0" lvl="0" indent="0" algn="l" rtl="0">
                <a:lnSpc>
                  <a:spcPct val="90000"/>
                </a:lnSpc>
                <a:spcBef>
                  <a:spcPts val="560"/>
                </a:spcBef>
                <a:spcAft>
                  <a:spcPts val="0"/>
                </a:spcAft>
                <a:buClr>
                  <a:schemeClr val="lt1"/>
                </a:buClr>
                <a:buSzPts val="1600"/>
                <a:buFont typeface="Calibri"/>
                <a:buNone/>
              </a:pPr>
              <a:r>
                <a:rPr lang="fr-FR" sz="1600">
                  <a:solidFill>
                    <a:schemeClr val="dk1"/>
                  </a:solidFill>
                  <a:latin typeface="Calibri"/>
                  <a:ea typeface="Calibri"/>
                  <a:cs typeface="Calibri"/>
                  <a:sym typeface="Calibri"/>
                </a:rPr>
                <a:t>Une zone  d’esquimautage ou barrière (360° à réaliser dans la zone ou bien à commencer avant la barrière)</a:t>
              </a:r>
              <a:endParaRPr>
                <a:solidFill>
                  <a:schemeClr val="dk1"/>
                </a:solidFill>
              </a:endParaRPr>
            </a:p>
            <a:p>
              <a:pPr marL="0" marR="0" lvl="0" indent="0" algn="l" rtl="0">
                <a:lnSpc>
                  <a:spcPct val="90000"/>
                </a:lnSpc>
                <a:spcBef>
                  <a:spcPts val="560"/>
                </a:spcBef>
                <a:spcAft>
                  <a:spcPts val="0"/>
                </a:spcAft>
                <a:buClr>
                  <a:schemeClr val="lt1"/>
                </a:buClr>
                <a:buSzPts val="1600"/>
                <a:buFont typeface="Calibri"/>
                <a:buNone/>
              </a:pPr>
              <a:r>
                <a:rPr lang="fr-FR" sz="1600">
                  <a:solidFill>
                    <a:schemeClr val="dk1"/>
                  </a:solidFill>
                  <a:latin typeface="Calibri"/>
                  <a:ea typeface="Calibri"/>
                  <a:cs typeface="Calibri"/>
                  <a:sym typeface="Calibri"/>
                </a:rPr>
                <a:t>Une arrivée </a:t>
              </a:r>
              <a:endParaRPr>
                <a:solidFill>
                  <a:schemeClr val="dk1"/>
                </a:solidFill>
              </a:endParaRPr>
            </a:p>
          </p:txBody>
        </p:sp>
      </p:grpSp>
      <p:sp>
        <p:nvSpPr>
          <p:cNvPr id="658" name="Google Shape;658;p48"/>
          <p:cNvSpPr txBox="1"/>
          <p:nvPr/>
        </p:nvSpPr>
        <p:spPr>
          <a:xfrm>
            <a:off x="531600" y="2687375"/>
            <a:ext cx="2532900" cy="263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800" b="1">
                <a:solidFill>
                  <a:srgbClr val="4472C4"/>
                </a:solidFill>
              </a:rPr>
              <a:t>TYPE</a:t>
            </a:r>
            <a:endParaRPr sz="1800" b="1">
              <a:solidFill>
                <a:srgbClr val="4472C4"/>
              </a:solidFill>
            </a:endParaRPr>
          </a:p>
          <a:p>
            <a:pPr marL="0" lvl="0" indent="0" algn="ctr" rtl="0">
              <a:lnSpc>
                <a:spcPct val="115000"/>
              </a:lnSpc>
              <a:spcBef>
                <a:spcPts val="0"/>
              </a:spcBef>
              <a:spcAft>
                <a:spcPts val="0"/>
              </a:spcAft>
              <a:buNone/>
            </a:pPr>
            <a:endParaRPr sz="1800" b="1">
              <a:solidFill>
                <a:srgbClr val="4472C4"/>
              </a:solidFill>
            </a:endParaRPr>
          </a:p>
          <a:p>
            <a:pPr marL="0" lvl="0" indent="0" algn="l" rtl="0">
              <a:lnSpc>
                <a:spcPct val="115000"/>
              </a:lnSpc>
              <a:spcBef>
                <a:spcPts val="0"/>
              </a:spcBef>
              <a:spcAft>
                <a:spcPts val="0"/>
              </a:spcAft>
              <a:buClr>
                <a:schemeClr val="dk1"/>
              </a:buClr>
              <a:buSzPts val="1100"/>
              <a:buFont typeface="Arial"/>
              <a:buNone/>
            </a:pPr>
            <a:r>
              <a:rPr lang="fr-FR" sz="1800">
                <a:solidFill>
                  <a:schemeClr val="dk1"/>
                </a:solidFill>
              </a:rPr>
              <a:t>•</a:t>
            </a:r>
            <a:r>
              <a:rPr lang="fr-FR" sz="1800">
                <a:solidFill>
                  <a:schemeClr val="dk1"/>
                </a:solidFill>
                <a:latin typeface="Calibri"/>
                <a:ea typeface="Calibri"/>
                <a:cs typeface="Calibri"/>
                <a:sym typeface="Calibri"/>
              </a:rPr>
              <a:t>Une compétition sous forme de tournoi où les athlètes sont en confrontation directe (par 4)</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659" name="Google Shape;659;p48"/>
          <p:cNvSpPr txBox="1"/>
          <p:nvPr/>
        </p:nvSpPr>
        <p:spPr>
          <a:xfrm>
            <a:off x="3407975" y="2407525"/>
            <a:ext cx="2448900" cy="4101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fr-FR" sz="1800" b="1">
                <a:solidFill>
                  <a:srgbClr val="4472C4"/>
                </a:solidFill>
                <a:latin typeface="Calibri"/>
                <a:ea typeface="Calibri"/>
                <a:cs typeface="Calibri"/>
                <a:sym typeface="Calibri"/>
              </a:rPr>
              <a:t>FORMAT</a:t>
            </a:r>
            <a:endParaRPr sz="1800" b="1">
              <a:solidFill>
                <a:srgbClr val="4472C4"/>
              </a:solidFill>
              <a:latin typeface="Calibri"/>
              <a:ea typeface="Calibri"/>
              <a:cs typeface="Calibri"/>
              <a:sym typeface="Calibri"/>
            </a:endParaRPr>
          </a:p>
          <a:p>
            <a:pPr marL="0" lvl="0" indent="0" algn="l" rtl="0">
              <a:lnSpc>
                <a:spcPct val="90000"/>
              </a:lnSpc>
              <a:spcBef>
                <a:spcPts val="0"/>
              </a:spcBef>
              <a:spcAft>
                <a:spcPts val="0"/>
              </a:spcAft>
              <a:buNone/>
            </a:pPr>
            <a:r>
              <a:rPr lang="fr-FR" sz="1600" b="1">
                <a:solidFill>
                  <a:schemeClr val="dk1"/>
                </a:solidFill>
                <a:latin typeface="Calibri"/>
                <a:ea typeface="Calibri"/>
                <a:cs typeface="Calibri"/>
                <a:sym typeface="Calibri"/>
              </a:rPr>
              <a:t>Un préclassement des compétiteurs</a:t>
            </a:r>
            <a:r>
              <a:rPr lang="fr-FR" sz="1800" b="1">
                <a:solidFill>
                  <a:srgbClr val="4472C4"/>
                </a:solidFill>
                <a:latin typeface="Calibri"/>
                <a:ea typeface="Calibri"/>
                <a:cs typeface="Calibri"/>
                <a:sym typeface="Calibri"/>
              </a:rPr>
              <a:t> </a:t>
            </a:r>
            <a:r>
              <a:rPr lang="fr-FR" sz="1800">
                <a:solidFill>
                  <a:schemeClr val="dk1"/>
                </a:solidFill>
                <a:latin typeface="Calibri"/>
                <a:ea typeface="Calibri"/>
                <a:cs typeface="Calibri"/>
                <a:sym typeface="Calibri"/>
              </a:rPr>
              <a:t>: </a:t>
            </a:r>
            <a:r>
              <a:rPr lang="fr-FR" sz="1600">
                <a:solidFill>
                  <a:schemeClr val="dk1"/>
                </a:solidFill>
                <a:latin typeface="Calibri"/>
                <a:ea typeface="Calibri"/>
                <a:cs typeface="Calibri"/>
                <a:sym typeface="Calibri"/>
              </a:rPr>
              <a:t>Time trial</a:t>
            </a:r>
            <a:endParaRPr sz="160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sz="1800" b="1">
              <a:solidFill>
                <a:srgbClr val="4472C4"/>
              </a:solidFill>
              <a:latin typeface="Calibri"/>
              <a:ea typeface="Calibri"/>
              <a:cs typeface="Calibri"/>
              <a:sym typeface="Calibri"/>
            </a:endParaRPr>
          </a:p>
          <a:p>
            <a:pPr marL="0" lvl="0" indent="0" algn="l" rtl="0">
              <a:lnSpc>
                <a:spcPct val="90000"/>
              </a:lnSpc>
              <a:spcBef>
                <a:spcPts val="0"/>
              </a:spcBef>
              <a:spcAft>
                <a:spcPts val="0"/>
              </a:spcAft>
              <a:buNone/>
            </a:pPr>
            <a:r>
              <a:rPr lang="fr-FR" sz="1600" b="1">
                <a:solidFill>
                  <a:schemeClr val="dk1"/>
                </a:solidFill>
                <a:latin typeface="Calibri"/>
                <a:ea typeface="Calibri"/>
                <a:cs typeface="Calibri"/>
                <a:sym typeface="Calibri"/>
              </a:rPr>
              <a:t>Des tableaux de progression</a:t>
            </a:r>
            <a:r>
              <a:rPr lang="fr-FR" sz="1600">
                <a:solidFill>
                  <a:schemeClr val="dk1"/>
                </a:solidFill>
                <a:latin typeface="Calibri"/>
                <a:ea typeface="Calibri"/>
                <a:cs typeface="Calibri"/>
                <a:sym typeface="Calibri"/>
              </a:rPr>
              <a:t> définis pour arriver jusqu’à une finale.</a:t>
            </a:r>
            <a:endParaRPr sz="16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90000"/>
              </a:lnSpc>
              <a:spcBef>
                <a:spcPts val="560"/>
              </a:spcBef>
              <a:spcAft>
                <a:spcPts val="0"/>
              </a:spcAft>
              <a:buNone/>
            </a:pPr>
            <a:r>
              <a:rPr lang="fr-FR" sz="1600" b="1">
                <a:solidFill>
                  <a:schemeClr val="dk1"/>
                </a:solidFill>
                <a:latin typeface="Calibri"/>
                <a:ea typeface="Calibri"/>
                <a:cs typeface="Calibri"/>
                <a:sym typeface="Calibri"/>
              </a:rPr>
              <a:t>Un type de progression simple </a:t>
            </a:r>
            <a:r>
              <a:rPr lang="fr-FR" sz="1600">
                <a:solidFill>
                  <a:schemeClr val="dk1"/>
                </a:solidFill>
                <a:latin typeface="Calibri"/>
                <a:ea typeface="Calibri"/>
                <a:cs typeface="Calibri"/>
                <a:sym typeface="Calibri"/>
              </a:rPr>
              <a:t>à partir des quarts de finale: les deux premiers passent au tour suivant dans un système ICF ou montent dans un système montante descendante</a:t>
            </a:r>
            <a:endParaRPr>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49"/>
          <p:cNvPicPr preferRelativeResize="0"/>
          <p:nvPr/>
        </p:nvPicPr>
        <p:blipFill rotWithShape="1">
          <a:blip r:embed="rId3">
            <a:alphaModFix amt="20000"/>
          </a:blip>
          <a:srcRect/>
          <a:stretch/>
        </p:blipFill>
        <p:spPr>
          <a:xfrm>
            <a:off x="-522917" y="-685801"/>
            <a:ext cx="10879779" cy="8229601"/>
          </a:xfrm>
          <a:prstGeom prst="rect">
            <a:avLst/>
          </a:prstGeom>
          <a:noFill/>
          <a:ln>
            <a:noFill/>
          </a:ln>
        </p:spPr>
      </p:pic>
      <p:sp>
        <p:nvSpPr>
          <p:cNvPr id="665" name="Google Shape;665;p49"/>
          <p:cNvSpPr txBox="1"/>
          <p:nvPr/>
        </p:nvSpPr>
        <p:spPr>
          <a:xfrm>
            <a:off x="-115194" y="141514"/>
            <a:ext cx="879006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rgbClr val="366092"/>
                </a:solidFill>
                <a:latin typeface="Calibri"/>
                <a:ea typeface="Calibri"/>
                <a:cs typeface="Calibri"/>
                <a:sym typeface="Calibri"/>
              </a:rPr>
              <a:t>Les spécificités du </a:t>
            </a:r>
            <a:endParaRPr/>
          </a:p>
          <a:p>
            <a:pPr marL="0" marR="0" lvl="0" indent="0" algn="ctr" rtl="0">
              <a:spcBef>
                <a:spcPts val="0"/>
              </a:spcBef>
              <a:spcAft>
                <a:spcPts val="0"/>
              </a:spcAft>
              <a:buNone/>
            </a:pPr>
            <a:r>
              <a:rPr lang="fr-FR" sz="4000">
                <a:solidFill>
                  <a:srgbClr val="366092"/>
                </a:solidFill>
                <a:latin typeface="Calibri"/>
                <a:ea typeface="Calibri"/>
                <a:cs typeface="Calibri"/>
                <a:sym typeface="Calibri"/>
              </a:rPr>
              <a:t>règlement slalom Xtrem</a:t>
            </a:r>
            <a:endParaRPr sz="4000">
              <a:solidFill>
                <a:srgbClr val="366092"/>
              </a:solidFill>
              <a:latin typeface="Calibri"/>
              <a:ea typeface="Calibri"/>
              <a:cs typeface="Calibri"/>
              <a:sym typeface="Calibri"/>
            </a:endParaRPr>
          </a:p>
        </p:txBody>
      </p:sp>
      <p:grpSp>
        <p:nvGrpSpPr>
          <p:cNvPr id="666" name="Google Shape;666;p49"/>
          <p:cNvGrpSpPr/>
          <p:nvPr/>
        </p:nvGrpSpPr>
        <p:grpSpPr>
          <a:xfrm>
            <a:off x="870857" y="1534661"/>
            <a:ext cx="8044543" cy="5253629"/>
            <a:chOff x="0" y="69708"/>
            <a:chExt cx="8044543" cy="5253629"/>
          </a:xfrm>
        </p:grpSpPr>
        <p:sp>
          <p:nvSpPr>
            <p:cNvPr id="667" name="Google Shape;667;p49"/>
            <p:cNvSpPr/>
            <p:nvPr/>
          </p:nvSpPr>
          <p:spPr>
            <a:xfrm>
              <a:off x="0" y="556788"/>
              <a:ext cx="8044543" cy="831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p:nvPr/>
          </p:nvSpPr>
          <p:spPr>
            <a:xfrm>
              <a:off x="402227" y="69708"/>
              <a:ext cx="7373241" cy="97416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9"/>
            <p:cNvSpPr txBox="1"/>
            <p:nvPr/>
          </p:nvSpPr>
          <p:spPr>
            <a:xfrm>
              <a:off x="449782" y="117263"/>
              <a:ext cx="7278131" cy="879050"/>
            </a:xfrm>
            <a:prstGeom prst="rect">
              <a:avLst/>
            </a:prstGeom>
            <a:noFill/>
            <a:ln>
              <a:noFill/>
            </a:ln>
          </p:spPr>
          <p:txBody>
            <a:bodyPr spcFirstLastPara="1" wrap="square" lIns="212825" tIns="0" rIns="2128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La porte est matérialisée par une fiche  ou deux (ou bouée directionnelle). Verte pour les portes en descente et rouge pour les portes à remonter.</a:t>
              </a:r>
              <a:endParaRPr/>
            </a:p>
          </p:txBody>
        </p:sp>
        <p:sp>
          <p:nvSpPr>
            <p:cNvPr id="670" name="Google Shape;670;p49"/>
            <p:cNvSpPr/>
            <p:nvPr/>
          </p:nvSpPr>
          <p:spPr>
            <a:xfrm>
              <a:off x="0" y="2053668"/>
              <a:ext cx="8044543" cy="831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9"/>
            <p:cNvSpPr/>
            <p:nvPr/>
          </p:nvSpPr>
          <p:spPr>
            <a:xfrm>
              <a:off x="402227" y="1566588"/>
              <a:ext cx="7360515" cy="97416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9"/>
            <p:cNvSpPr txBox="1"/>
            <p:nvPr/>
          </p:nvSpPr>
          <p:spPr>
            <a:xfrm>
              <a:off x="449782" y="1614143"/>
              <a:ext cx="7265405" cy="879050"/>
            </a:xfrm>
            <a:prstGeom prst="rect">
              <a:avLst/>
            </a:prstGeom>
            <a:noFill/>
            <a:ln>
              <a:noFill/>
            </a:ln>
          </p:spPr>
          <p:txBody>
            <a:bodyPr spcFirstLastPara="1" wrap="square" lIns="212825" tIns="0" rIns="2128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Le plan de porte est défini comme la surface comprise entre le bord extérieur de cette bouée ou fiche et la rive du même côté, ou le bord extérieur de l’autre bouée.</a:t>
              </a:r>
              <a:endParaRPr/>
            </a:p>
          </p:txBody>
        </p:sp>
        <p:sp>
          <p:nvSpPr>
            <p:cNvPr id="673" name="Google Shape;673;p49"/>
            <p:cNvSpPr/>
            <p:nvPr/>
          </p:nvSpPr>
          <p:spPr>
            <a:xfrm>
              <a:off x="0" y="4205875"/>
              <a:ext cx="8044543" cy="1117462"/>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9"/>
            <p:cNvSpPr txBox="1"/>
            <p:nvPr/>
          </p:nvSpPr>
          <p:spPr>
            <a:xfrm>
              <a:off x="0" y="4205875"/>
              <a:ext cx="8044543" cy="1117462"/>
            </a:xfrm>
            <a:prstGeom prst="rect">
              <a:avLst/>
            </a:prstGeom>
            <a:noFill/>
            <a:ln>
              <a:noFill/>
            </a:ln>
          </p:spPr>
          <p:txBody>
            <a:bodyPr spcFirstLastPara="1" wrap="square" lIns="624325" tIns="687300" rIns="62432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fr-FR" sz="2000" b="1" i="0" u="none" strike="noStrike" cap="none">
                  <a:solidFill>
                    <a:schemeClr val="dk1"/>
                  </a:solidFill>
                  <a:latin typeface="Calibri"/>
                  <a:ea typeface="Calibri"/>
                  <a:cs typeface="Calibri"/>
                  <a:sym typeface="Calibri"/>
                </a:rPr>
                <a:t>Définition d’une Négociation correcte</a:t>
              </a:r>
              <a:endParaRPr/>
            </a:p>
          </p:txBody>
        </p:sp>
        <p:sp>
          <p:nvSpPr>
            <p:cNvPr id="675" name="Google Shape;675;p49"/>
            <p:cNvSpPr/>
            <p:nvPr/>
          </p:nvSpPr>
          <p:spPr>
            <a:xfrm>
              <a:off x="402227" y="3063468"/>
              <a:ext cx="7476292" cy="1629487"/>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9"/>
            <p:cNvSpPr txBox="1"/>
            <p:nvPr/>
          </p:nvSpPr>
          <p:spPr>
            <a:xfrm>
              <a:off x="481772" y="3143013"/>
              <a:ext cx="7317202" cy="1470397"/>
            </a:xfrm>
            <a:prstGeom prst="rect">
              <a:avLst/>
            </a:prstGeom>
            <a:noFill/>
            <a:ln>
              <a:noFill/>
            </a:ln>
          </p:spPr>
          <p:txBody>
            <a:bodyPr spcFirstLastPara="1" wrap="square" lIns="212825" tIns="0" rIns="2128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 Bon ordre, bonne direction.     </a:t>
              </a:r>
              <a:endParaRPr/>
            </a:p>
            <a:p>
              <a:pPr marL="0" marR="0" lvl="0" indent="0" algn="l" rtl="0">
                <a:lnSpc>
                  <a:spcPct val="90000"/>
                </a:lnSpc>
                <a:spcBef>
                  <a:spcPts val="56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 La tête entière, les deux épaules et une partie du bateau en même temps.                     </a:t>
              </a:r>
              <a:endParaRPr/>
            </a:p>
            <a:p>
              <a:pPr marL="0" marR="0" lvl="0" indent="0" algn="l" rtl="0">
                <a:lnSpc>
                  <a:spcPct val="90000"/>
                </a:lnSpc>
                <a:spcBef>
                  <a:spcPts val="560"/>
                </a:spcBef>
                <a:spcAft>
                  <a:spcPts val="0"/>
                </a:spcAft>
                <a:buClr>
                  <a:schemeClr val="lt1"/>
                </a:buClr>
                <a:buSzPts val="1600"/>
                <a:buFont typeface="Calibri"/>
                <a:buNone/>
              </a:pPr>
              <a:r>
                <a:rPr lang="fr-FR" sz="1600">
                  <a:solidFill>
                    <a:schemeClr val="lt1"/>
                  </a:solidFill>
                  <a:latin typeface="Calibri"/>
                  <a:ea typeface="Calibri"/>
                  <a:cs typeface="Calibri"/>
                  <a:sym typeface="Calibri"/>
                </a:rPr>
                <a:t> Toucher, déplacer les fiches avec une partie du corps, la pagaie , le bateau ou tout autre équipement n’est pas pénalisé sauf si ce déplacement est fait dans un but déloyal conduisant à désavantager un autre athlète.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p:nvPr/>
        </p:nvSpPr>
        <p:spPr>
          <a:xfrm>
            <a:off x="1284514" y="304801"/>
            <a:ext cx="5442857" cy="13966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4000" b="1" i="0" u="none" strike="noStrike" cap="none">
                <a:solidFill>
                  <a:srgbClr val="17365D"/>
                </a:solidFill>
                <a:latin typeface="Calibri"/>
                <a:ea typeface="Calibri"/>
                <a:cs typeface="Calibri"/>
                <a:sym typeface="Calibri"/>
              </a:rPr>
              <a:t>L’ Annexe 7</a:t>
            </a:r>
            <a:r>
              <a:rPr lang="fr-FR" sz="4000" b="0" i="0" u="none" strike="noStrike" cap="none">
                <a:solidFill>
                  <a:srgbClr val="17365D"/>
                </a:solidFill>
                <a:latin typeface="Calibri"/>
                <a:ea typeface="Calibri"/>
                <a:cs typeface="Calibri"/>
                <a:sym typeface="Calibri"/>
              </a:rPr>
              <a:t> : </a:t>
            </a:r>
            <a:r>
              <a:rPr lang="fr-FR" sz="4000" b="1" i="0" u="none" strike="noStrike" cap="none">
                <a:solidFill>
                  <a:srgbClr val="17365D"/>
                </a:solidFill>
                <a:latin typeface="Calibri"/>
                <a:ea typeface="Calibri"/>
                <a:cs typeface="Calibri"/>
                <a:sym typeface="Calibri"/>
              </a:rPr>
              <a:t>Règlement des juges et des arbitres</a:t>
            </a:r>
            <a:endParaRPr/>
          </a:p>
        </p:txBody>
      </p:sp>
      <p:sp>
        <p:nvSpPr>
          <p:cNvPr id="165" name="Google Shape;165;p5"/>
          <p:cNvSpPr txBox="1"/>
          <p:nvPr/>
        </p:nvSpPr>
        <p:spPr>
          <a:xfrm>
            <a:off x="1125416" y="1926771"/>
            <a:ext cx="7610622" cy="4073980"/>
          </a:xfrm>
          <a:prstGeom prst="rect">
            <a:avLst/>
          </a:prstGeom>
          <a:noFill/>
          <a:ln>
            <a:noFill/>
          </a:ln>
        </p:spPr>
        <p:txBody>
          <a:bodyPr spcFirstLastPara="1" wrap="square" lIns="91425" tIns="45700" rIns="91425" bIns="45700" anchor="t" anchorCtr="0">
            <a:noAutofit/>
          </a:bodyPr>
          <a:lstStyle/>
          <a:p>
            <a:pPr marL="800100" marR="0" lvl="1" indent="-342900" algn="just" rtl="0">
              <a:spcBef>
                <a:spcPts val="0"/>
              </a:spcBef>
              <a:spcAft>
                <a:spcPts val="0"/>
              </a:spcAft>
              <a:buClr>
                <a:schemeClr val="dk1"/>
              </a:buClr>
              <a:buSzPts val="2000"/>
              <a:buFont typeface="Noto Sans Symbols"/>
              <a:buChar char="⮚"/>
            </a:pPr>
            <a:r>
              <a:rPr lang="fr-FR" sz="2000" b="1" i="0" u="none" strike="noStrike" cap="none">
                <a:solidFill>
                  <a:schemeClr val="dk1"/>
                </a:solidFill>
                <a:latin typeface="Calibri"/>
                <a:ea typeface="Calibri"/>
                <a:cs typeface="Calibri"/>
                <a:sym typeface="Calibri"/>
              </a:rPr>
              <a:t>Perte de qualité </a:t>
            </a:r>
            <a:endParaRPr/>
          </a:p>
          <a:p>
            <a:pPr marL="257175" marR="0" lvl="0" indent="-257175" algn="just" rtl="0">
              <a:spcBef>
                <a:spcPts val="400"/>
              </a:spcBef>
              <a:spcAft>
                <a:spcPts val="0"/>
              </a:spcAft>
              <a:buClr>
                <a:schemeClr val="dk1"/>
              </a:buClr>
              <a:buSzPts val="2000"/>
              <a:buFont typeface="Arial"/>
              <a:buChar char="•"/>
            </a:pPr>
            <a:r>
              <a:rPr lang="fr-FR" sz="2000" b="0" i="0" u="none" strike="noStrike" cap="none">
                <a:solidFill>
                  <a:schemeClr val="dk1"/>
                </a:solidFill>
                <a:latin typeface="Calibri"/>
                <a:ea typeface="Calibri"/>
                <a:cs typeface="Calibri"/>
                <a:sym typeface="Calibri"/>
              </a:rPr>
              <a:t> Tout membre du corps arbitral qui n’est pas à jour de sa licence, ne peut exercer. En cas de non-reprise de licence sur plus de deux ans révolus, la qualification est perdue. </a:t>
            </a:r>
            <a:endParaRPr/>
          </a:p>
          <a:p>
            <a:pPr marL="0" marR="0" lvl="0" indent="0" algn="just" rtl="0">
              <a:spcBef>
                <a:spcPts val="400"/>
              </a:spcBef>
              <a:spcAft>
                <a:spcPts val="0"/>
              </a:spcAft>
              <a:buNone/>
            </a:pPr>
            <a:endParaRPr sz="2000" b="0" i="0" u="none" strike="noStrike" cap="none">
              <a:solidFill>
                <a:schemeClr val="dk1"/>
              </a:solidFill>
              <a:latin typeface="Calibri"/>
              <a:ea typeface="Calibri"/>
              <a:cs typeface="Calibri"/>
              <a:sym typeface="Calibri"/>
            </a:endParaRPr>
          </a:p>
          <a:p>
            <a:pPr marL="257175" marR="0" lvl="0" indent="-257175" algn="just" rtl="0">
              <a:spcBef>
                <a:spcPts val="400"/>
              </a:spcBef>
              <a:spcAft>
                <a:spcPts val="0"/>
              </a:spcAft>
              <a:buClr>
                <a:schemeClr val="dk1"/>
              </a:buClr>
              <a:buSzPts val="2000"/>
              <a:buFont typeface="Arial"/>
              <a:buChar char="•"/>
            </a:pPr>
            <a:r>
              <a:rPr lang="fr-FR" sz="2000" b="0" i="0" u="none" strike="noStrike" cap="none">
                <a:solidFill>
                  <a:schemeClr val="dk1"/>
                </a:solidFill>
                <a:latin typeface="Calibri"/>
                <a:ea typeface="Calibri"/>
                <a:cs typeface="Calibri"/>
                <a:sym typeface="Calibri"/>
              </a:rPr>
              <a:t>  Nécessite une reprise de contact avec la Commission Nationale d’Activité concernée. L’interruption d’exercice au niveau national, dans les fonctions d’arbitre, de juge ou de juge-arbitre, peut entrainer la perte de qualité d’arbitre, de juge ou de juge-arbitre. Le délai de cette interruption d’exercice est défini par chaque Commission Nationale d’Activité. Pour exercer à nouveau, l’intéressé peut demander le maintien de sa qualité de juge ou d’arbitre, sur dossier motivé, auprès de la Commission Nationale d’Activité. La Commission peut imposer une formation complémentaire. </a:t>
            </a:r>
            <a:endParaRPr/>
          </a:p>
          <a:p>
            <a:pPr marL="257175" marR="0" lvl="0" indent="-130175"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p50"/>
          <p:cNvPicPr preferRelativeResize="0"/>
          <p:nvPr/>
        </p:nvPicPr>
        <p:blipFill rotWithShape="1">
          <a:blip r:embed="rId3">
            <a:alphaModFix amt="70000"/>
          </a:blip>
          <a:srcRect l="9288" r="23118" b="-1"/>
          <a:stretch/>
        </p:blipFill>
        <p:spPr>
          <a:xfrm>
            <a:off x="239486" y="-195942"/>
            <a:ext cx="9002487" cy="6626907"/>
          </a:xfrm>
          <a:prstGeom prst="rect">
            <a:avLst/>
          </a:prstGeom>
          <a:noFill/>
          <a:ln>
            <a:noFill/>
          </a:ln>
        </p:spPr>
      </p:pic>
      <p:sp>
        <p:nvSpPr>
          <p:cNvPr id="682" name="Google Shape;682;p50"/>
          <p:cNvSpPr/>
          <p:nvPr/>
        </p:nvSpPr>
        <p:spPr>
          <a:xfrm>
            <a:off x="315675" y="0"/>
            <a:ext cx="8371200" cy="1430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fr-FR" sz="4000">
                <a:solidFill>
                  <a:srgbClr val="366092"/>
                </a:solidFill>
                <a:latin typeface="Calibri"/>
                <a:ea typeface="Calibri"/>
                <a:cs typeface="Calibri"/>
                <a:sym typeface="Calibri"/>
              </a:rPr>
              <a:t>LES PENALITES</a:t>
            </a:r>
            <a:endParaRPr sz="4000">
              <a:solidFill>
                <a:srgbClr val="366092"/>
              </a:solidFill>
              <a:latin typeface="Calibri"/>
              <a:ea typeface="Calibri"/>
              <a:cs typeface="Calibri"/>
              <a:sym typeface="Calibri"/>
            </a:endParaRPr>
          </a:p>
        </p:txBody>
      </p:sp>
      <p:grpSp>
        <p:nvGrpSpPr>
          <p:cNvPr id="683" name="Google Shape;683;p50"/>
          <p:cNvGrpSpPr/>
          <p:nvPr/>
        </p:nvGrpSpPr>
        <p:grpSpPr>
          <a:xfrm>
            <a:off x="700207" y="691182"/>
            <a:ext cx="7881257" cy="6166820"/>
            <a:chOff x="0" y="-808788"/>
            <a:chExt cx="7881257" cy="6166820"/>
          </a:xfrm>
        </p:grpSpPr>
        <p:cxnSp>
          <p:nvCxnSpPr>
            <p:cNvPr id="684" name="Google Shape;684;p50"/>
            <p:cNvCxnSpPr/>
            <p:nvPr/>
          </p:nvCxnSpPr>
          <p:spPr>
            <a:xfrm>
              <a:off x="0" y="1785"/>
              <a:ext cx="7881257"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85" name="Google Shape;685;p50"/>
            <p:cNvSpPr txBox="1"/>
            <p:nvPr/>
          </p:nvSpPr>
          <p:spPr>
            <a:xfrm>
              <a:off x="68868" y="-808788"/>
              <a:ext cx="809700" cy="7920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endParaRPr/>
            </a:p>
          </p:txBody>
        </p:sp>
        <p:sp>
          <p:nvSpPr>
            <p:cNvPr id="686" name="Google Shape;686;p50"/>
            <p:cNvSpPr/>
            <p:nvPr/>
          </p:nvSpPr>
          <p:spPr>
            <a:xfrm>
              <a:off x="870401" y="17991"/>
              <a:ext cx="3731756" cy="41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0"/>
            <p:cNvSpPr txBox="1"/>
            <p:nvPr/>
          </p:nvSpPr>
          <p:spPr>
            <a:xfrm>
              <a:off x="870393" y="17980"/>
              <a:ext cx="3731700" cy="4182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b="1">
                  <a:solidFill>
                    <a:schemeClr val="dk1"/>
                  </a:solidFill>
                  <a:latin typeface="Calibri"/>
                  <a:ea typeface="Calibri"/>
                  <a:cs typeface="Calibri"/>
                  <a:sym typeface="Calibri"/>
                </a:rPr>
                <a:t>1.Faux Départ</a:t>
              </a:r>
              <a:endParaRPr/>
            </a:p>
          </p:txBody>
        </p:sp>
        <p:cxnSp>
          <p:nvCxnSpPr>
            <p:cNvPr id="688" name="Google Shape;688;p50"/>
            <p:cNvCxnSpPr/>
            <p:nvPr/>
          </p:nvCxnSpPr>
          <p:spPr>
            <a:xfrm>
              <a:off x="809676" y="436072"/>
              <a:ext cx="3238704"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689" name="Google Shape;689;p50"/>
            <p:cNvSpPr/>
            <p:nvPr/>
          </p:nvSpPr>
          <p:spPr>
            <a:xfrm>
              <a:off x="870401" y="452278"/>
              <a:ext cx="6090519" cy="5669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0"/>
            <p:cNvSpPr txBox="1"/>
            <p:nvPr/>
          </p:nvSpPr>
          <p:spPr>
            <a:xfrm>
              <a:off x="870401" y="452278"/>
              <a:ext cx="6090600" cy="5670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b="1">
                  <a:solidFill>
                    <a:schemeClr val="dk1"/>
                  </a:solidFill>
                  <a:latin typeface="Calibri"/>
                  <a:ea typeface="Calibri"/>
                  <a:cs typeface="Calibri"/>
                  <a:sym typeface="Calibri"/>
                </a:rPr>
                <a:t>2.La porte n’est pas franchie correctement :</a:t>
              </a:r>
              <a:endParaRPr/>
            </a:p>
          </p:txBody>
        </p:sp>
        <p:cxnSp>
          <p:nvCxnSpPr>
            <p:cNvPr id="691" name="Google Shape;691;p50"/>
            <p:cNvCxnSpPr/>
            <p:nvPr/>
          </p:nvCxnSpPr>
          <p:spPr>
            <a:xfrm>
              <a:off x="809676" y="1019233"/>
              <a:ext cx="3238704"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692" name="Google Shape;692;p50"/>
            <p:cNvSpPr/>
            <p:nvPr/>
          </p:nvSpPr>
          <p:spPr>
            <a:xfrm>
              <a:off x="870401" y="1035439"/>
              <a:ext cx="4366865" cy="3809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0"/>
            <p:cNvSpPr txBox="1"/>
            <p:nvPr/>
          </p:nvSpPr>
          <p:spPr>
            <a:xfrm>
              <a:off x="870401" y="1035439"/>
              <a:ext cx="4366865" cy="38093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Mauvais ordre ou porte omise</a:t>
              </a:r>
              <a:endParaRPr/>
            </a:p>
          </p:txBody>
        </p:sp>
        <p:cxnSp>
          <p:nvCxnSpPr>
            <p:cNvPr id="694" name="Google Shape;694;p50"/>
            <p:cNvCxnSpPr/>
            <p:nvPr/>
          </p:nvCxnSpPr>
          <p:spPr>
            <a:xfrm>
              <a:off x="809676" y="1416376"/>
              <a:ext cx="3238704"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695" name="Google Shape;695;p50"/>
            <p:cNvSpPr/>
            <p:nvPr/>
          </p:nvSpPr>
          <p:spPr>
            <a:xfrm>
              <a:off x="870401" y="1432582"/>
              <a:ext cx="4185613" cy="4462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0"/>
            <p:cNvSpPr txBox="1"/>
            <p:nvPr/>
          </p:nvSpPr>
          <p:spPr>
            <a:xfrm>
              <a:off x="870401" y="1432582"/>
              <a:ext cx="4185613" cy="44626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Mauvais sens de franchissement</a:t>
              </a:r>
              <a:endParaRPr/>
            </a:p>
          </p:txBody>
        </p:sp>
        <p:cxnSp>
          <p:nvCxnSpPr>
            <p:cNvPr id="697" name="Google Shape;697;p50"/>
            <p:cNvCxnSpPr/>
            <p:nvPr/>
          </p:nvCxnSpPr>
          <p:spPr>
            <a:xfrm>
              <a:off x="809676" y="1878852"/>
              <a:ext cx="3238704"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698" name="Google Shape;698;p50"/>
            <p:cNvSpPr/>
            <p:nvPr/>
          </p:nvSpPr>
          <p:spPr>
            <a:xfrm>
              <a:off x="870401" y="1895058"/>
              <a:ext cx="7005448" cy="7921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0"/>
            <p:cNvSpPr txBox="1"/>
            <p:nvPr/>
          </p:nvSpPr>
          <p:spPr>
            <a:xfrm>
              <a:off x="870401" y="1895058"/>
              <a:ext cx="7005448" cy="79213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La tête n’est pas entièrement dans le plan et/ou les 2 épaules en même temps que la tête et/ou il n’y a pas de partie du bateau en même temps…. à moins de renégocier correctement</a:t>
              </a:r>
              <a:endParaRPr/>
            </a:p>
          </p:txBody>
        </p:sp>
        <p:cxnSp>
          <p:nvCxnSpPr>
            <p:cNvPr id="700" name="Google Shape;700;p50"/>
            <p:cNvCxnSpPr/>
            <p:nvPr/>
          </p:nvCxnSpPr>
          <p:spPr>
            <a:xfrm>
              <a:off x="809676" y="2687192"/>
              <a:ext cx="3238704"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701" name="Google Shape;701;p50"/>
            <p:cNvCxnSpPr/>
            <p:nvPr/>
          </p:nvCxnSpPr>
          <p:spPr>
            <a:xfrm>
              <a:off x="0" y="2835818"/>
              <a:ext cx="7881257"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702" name="Google Shape;702;p50"/>
            <p:cNvSpPr/>
            <p:nvPr/>
          </p:nvSpPr>
          <p:spPr>
            <a:xfrm>
              <a:off x="1620006" y="2851182"/>
              <a:ext cx="2557992" cy="5321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0"/>
            <p:cNvSpPr txBox="1"/>
            <p:nvPr/>
          </p:nvSpPr>
          <p:spPr>
            <a:xfrm>
              <a:off x="809666" y="2851181"/>
              <a:ext cx="3368400" cy="5322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b="1">
                  <a:solidFill>
                    <a:schemeClr val="dk1"/>
                  </a:solidFill>
                  <a:latin typeface="Calibri"/>
                  <a:ea typeface="Calibri"/>
                  <a:cs typeface="Calibri"/>
                  <a:sym typeface="Calibri"/>
                </a:rPr>
                <a:t>3.L’Esquimautage : </a:t>
              </a:r>
              <a:endParaRPr/>
            </a:p>
          </p:txBody>
        </p:sp>
        <p:cxnSp>
          <p:nvCxnSpPr>
            <p:cNvPr id="704" name="Google Shape;704;p50"/>
            <p:cNvCxnSpPr/>
            <p:nvPr/>
          </p:nvCxnSpPr>
          <p:spPr>
            <a:xfrm>
              <a:off x="1506982" y="3332086"/>
              <a:ext cx="6027930"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705" name="Google Shape;705;p50"/>
            <p:cNvSpPr/>
            <p:nvPr/>
          </p:nvSpPr>
          <p:spPr>
            <a:xfrm>
              <a:off x="1620006" y="3426351"/>
              <a:ext cx="2900941" cy="18853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0"/>
            <p:cNvSpPr txBox="1"/>
            <p:nvPr/>
          </p:nvSpPr>
          <p:spPr>
            <a:xfrm>
              <a:off x="1043393" y="3398726"/>
              <a:ext cx="2901000" cy="18852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L’esquimautage défectueux dans l’un de ces deux cas, à moins de renégocier.</a:t>
              </a:r>
              <a:endParaRPr sz="1800">
                <a:solidFill>
                  <a:schemeClr val="dk1"/>
                </a:solidFill>
                <a:latin typeface="Calibri"/>
                <a:ea typeface="Calibri"/>
                <a:cs typeface="Calibri"/>
                <a:sym typeface="Calibri"/>
              </a:endParaRPr>
            </a:p>
          </p:txBody>
        </p:sp>
        <p:sp>
          <p:nvSpPr>
            <p:cNvPr id="707" name="Google Shape;707;p50"/>
            <p:cNvSpPr/>
            <p:nvPr/>
          </p:nvSpPr>
          <p:spPr>
            <a:xfrm>
              <a:off x="4563797" y="3231406"/>
              <a:ext cx="3005781" cy="9029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0"/>
            <p:cNvSpPr txBox="1"/>
            <p:nvPr/>
          </p:nvSpPr>
          <p:spPr>
            <a:xfrm>
              <a:off x="4108547" y="3379218"/>
              <a:ext cx="3005700" cy="9030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La zone n’est pas respectée ou l’esquimau n’a pas été commencé avant la barrière</a:t>
              </a:r>
              <a:endParaRPr sz="1800">
                <a:solidFill>
                  <a:schemeClr val="dk1"/>
                </a:solidFill>
                <a:latin typeface="Calibri"/>
                <a:ea typeface="Calibri"/>
                <a:cs typeface="Calibri"/>
                <a:sym typeface="Calibri"/>
              </a:endParaRPr>
            </a:p>
          </p:txBody>
        </p:sp>
        <p:cxnSp>
          <p:nvCxnSpPr>
            <p:cNvPr id="709" name="Google Shape;709;p50"/>
            <p:cNvCxnSpPr/>
            <p:nvPr/>
          </p:nvCxnSpPr>
          <p:spPr>
            <a:xfrm>
              <a:off x="4520947" y="4329332"/>
              <a:ext cx="2900941"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710" name="Google Shape;710;p50"/>
            <p:cNvSpPr/>
            <p:nvPr/>
          </p:nvSpPr>
          <p:spPr>
            <a:xfrm>
              <a:off x="4633971" y="4329332"/>
              <a:ext cx="3240090" cy="9815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0"/>
            <p:cNvSpPr txBox="1"/>
            <p:nvPr/>
          </p:nvSpPr>
          <p:spPr>
            <a:xfrm>
              <a:off x="4178071" y="4376432"/>
              <a:ext cx="3240000" cy="981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fr-FR" sz="1800">
                  <a:solidFill>
                    <a:schemeClr val="dk1"/>
                  </a:solidFill>
                  <a:latin typeface="Calibri"/>
                  <a:ea typeface="Calibri"/>
                  <a:cs typeface="Calibri"/>
                  <a:sym typeface="Calibri"/>
                </a:rPr>
                <a:t>L’esquimautage n’est pas complet</a:t>
              </a:r>
              <a:endParaRPr sz="1800">
                <a:solidFill>
                  <a:schemeClr val="dk1"/>
                </a:solidFill>
                <a:latin typeface="Calibri"/>
                <a:ea typeface="Calibri"/>
                <a:cs typeface="Calibri"/>
                <a:sym typeface="Calibri"/>
              </a:endParaRPr>
            </a:p>
          </p:txBody>
        </p:sp>
        <p:cxnSp>
          <p:nvCxnSpPr>
            <p:cNvPr id="712" name="Google Shape;712;p50"/>
            <p:cNvCxnSpPr/>
            <p:nvPr/>
          </p:nvCxnSpPr>
          <p:spPr>
            <a:xfrm>
              <a:off x="1506982" y="5311654"/>
              <a:ext cx="6027930" cy="0"/>
            </a:xfrm>
            <a:prstGeom prst="straightConnector1">
              <a:avLst/>
            </a:prstGeom>
            <a:solidFill>
              <a:schemeClr val="accent1"/>
            </a:solidFill>
            <a:ln w="25400" cap="flat" cmpd="sng">
              <a:solidFill>
                <a:srgbClr val="C0CCE1"/>
              </a:solidFill>
              <a:prstDash val="solid"/>
              <a:round/>
              <a:headEnd type="none" w="sm" len="sm"/>
              <a:tailEnd type="none" w="sm" len="sm"/>
            </a:ln>
          </p:spPr>
        </p:cxnSp>
      </p:grpSp>
      <p:sp>
        <p:nvSpPr>
          <p:cNvPr id="713" name="Google Shape;713;p50"/>
          <p:cNvSpPr/>
          <p:nvPr/>
        </p:nvSpPr>
        <p:spPr>
          <a:xfrm>
            <a:off x="1067325" y="317700"/>
            <a:ext cx="1138500" cy="11127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b="1"/>
              <a:t>FAUTE</a:t>
            </a:r>
            <a:endParaRPr b="1"/>
          </a:p>
          <a:p>
            <a:pPr marL="0" lvl="0" indent="0" algn="ctr" rtl="0">
              <a:spcBef>
                <a:spcPts val="0"/>
              </a:spcBef>
              <a:spcAft>
                <a:spcPts val="0"/>
              </a:spcAft>
              <a:buNone/>
            </a:pPr>
            <a:r>
              <a:rPr lang="fr-FR" b="1"/>
              <a:t>(FLT)</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718" name="Google Shape;718;p51"/>
          <p:cNvPicPr preferRelativeResize="0"/>
          <p:nvPr/>
        </p:nvPicPr>
        <p:blipFill rotWithShape="1">
          <a:blip r:embed="rId3">
            <a:alphaModFix amt="20000"/>
          </a:blip>
          <a:srcRect/>
          <a:stretch/>
        </p:blipFill>
        <p:spPr>
          <a:xfrm>
            <a:off x="-571007" y="-402771"/>
            <a:ext cx="10879779" cy="8229601"/>
          </a:xfrm>
          <a:prstGeom prst="rect">
            <a:avLst/>
          </a:prstGeom>
          <a:noFill/>
          <a:ln>
            <a:noFill/>
          </a:ln>
        </p:spPr>
      </p:pic>
      <p:pic>
        <p:nvPicPr>
          <p:cNvPr id="719" name="Google Shape;719;p51"/>
          <p:cNvPicPr preferRelativeResize="0"/>
          <p:nvPr/>
        </p:nvPicPr>
        <p:blipFill rotWithShape="1">
          <a:blip r:embed="rId4">
            <a:alphaModFix/>
          </a:blip>
          <a:srcRect r="33929" b="47632"/>
          <a:stretch/>
        </p:blipFill>
        <p:spPr>
          <a:xfrm>
            <a:off x="152454" y="2278786"/>
            <a:ext cx="8926232" cy="3367228"/>
          </a:xfrm>
          <a:prstGeom prst="rect">
            <a:avLst/>
          </a:prstGeom>
          <a:solidFill>
            <a:schemeClr val="lt1"/>
          </a:solidFill>
          <a:ln w="28575" cap="flat" cmpd="sng">
            <a:solidFill>
              <a:srgbClr val="0070C0"/>
            </a:solidFill>
            <a:prstDash val="solid"/>
            <a:round/>
            <a:headEnd type="none" w="sm" len="sm"/>
            <a:tailEnd type="none" w="sm" len="sm"/>
          </a:ln>
        </p:spPr>
      </p:pic>
      <p:sp>
        <p:nvSpPr>
          <p:cNvPr id="720" name="Google Shape;720;p51"/>
          <p:cNvSpPr txBox="1"/>
          <p:nvPr/>
        </p:nvSpPr>
        <p:spPr>
          <a:xfrm>
            <a:off x="1323833" y="232012"/>
            <a:ext cx="5417487" cy="1105469"/>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4000" cap="none">
                <a:solidFill>
                  <a:srgbClr val="366092"/>
                </a:solidFill>
                <a:latin typeface="Calibri"/>
                <a:ea typeface="Calibri"/>
                <a:cs typeface="Calibri"/>
                <a:sym typeface="Calibri"/>
              </a:rPr>
              <a:t>EXPLICATION EN IMAGES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grpSp>
        <p:nvGrpSpPr>
          <p:cNvPr id="725" name="Google Shape;725;p53"/>
          <p:cNvGrpSpPr/>
          <p:nvPr/>
        </p:nvGrpSpPr>
        <p:grpSpPr>
          <a:xfrm>
            <a:off x="2640198" y="1098427"/>
            <a:ext cx="6205695" cy="6994687"/>
            <a:chOff x="2436018" y="1214986"/>
            <a:chExt cx="4757874" cy="7552026"/>
          </a:xfrm>
        </p:grpSpPr>
        <p:sp>
          <p:nvSpPr>
            <p:cNvPr id="726" name="Google Shape;726;p53"/>
            <p:cNvSpPr/>
            <p:nvPr/>
          </p:nvSpPr>
          <p:spPr>
            <a:xfrm>
              <a:off x="5294256" y="1229778"/>
              <a:ext cx="1833300" cy="1379400"/>
            </a:xfrm>
            <a:prstGeom prst="roundRect">
              <a:avLst>
                <a:gd name="adj" fmla="val 17590"/>
              </a:avLst>
            </a:prstGeom>
            <a:solidFill>
              <a:srgbClr val="00FF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3"/>
            <p:cNvSpPr txBox="1"/>
            <p:nvPr/>
          </p:nvSpPr>
          <p:spPr>
            <a:xfrm>
              <a:off x="5403816" y="1214986"/>
              <a:ext cx="1667400" cy="13794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fr-FR" sz="1500">
                  <a:solidFill>
                    <a:schemeClr val="dk1"/>
                  </a:solidFill>
                  <a:latin typeface="Calibri"/>
                  <a:ea typeface="Calibri"/>
                  <a:cs typeface="Calibri"/>
                  <a:sym typeface="Calibri"/>
                </a:rPr>
                <a:t>Dans une situation de proximité il est permis que la pagaie ou le bras soit en contact avec le corps d’un adversaire,</a:t>
              </a:r>
              <a:endParaRPr>
                <a:solidFill>
                  <a:schemeClr val="dk1"/>
                </a:solidFill>
              </a:endParaRPr>
            </a:p>
          </p:txBody>
        </p:sp>
        <p:sp>
          <p:nvSpPr>
            <p:cNvPr id="728" name="Google Shape;728;p53"/>
            <p:cNvSpPr/>
            <p:nvPr/>
          </p:nvSpPr>
          <p:spPr>
            <a:xfrm>
              <a:off x="2436018" y="3837397"/>
              <a:ext cx="1579800" cy="236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3"/>
            <p:cNvSpPr txBox="1"/>
            <p:nvPr/>
          </p:nvSpPr>
          <p:spPr>
            <a:xfrm>
              <a:off x="4269331" y="3752856"/>
              <a:ext cx="690300" cy="21948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fr-FR" sz="1500" b="1">
                  <a:solidFill>
                    <a:schemeClr val="lt1"/>
                  </a:solidFill>
                  <a:latin typeface="Calibri"/>
                  <a:ea typeface="Calibri"/>
                  <a:cs typeface="Calibri"/>
                  <a:sym typeface="Calibri"/>
                </a:rPr>
                <a:t>Par contre,</a:t>
              </a:r>
              <a:r>
                <a:rPr lang="fr-FR" sz="1500">
                  <a:solidFill>
                    <a:schemeClr val="lt1"/>
                  </a:solidFill>
                  <a:latin typeface="Calibri"/>
                  <a:ea typeface="Calibri"/>
                  <a:cs typeface="Calibri"/>
                  <a:sym typeface="Calibri"/>
                </a:rPr>
                <a:t> atteindre volontairement, percuter délibérément et/ou retenir, un autre athlète avec la main, le bras ou la pagaie est interdit.</a:t>
              </a:r>
              <a:endParaRPr/>
            </a:p>
          </p:txBody>
        </p:sp>
        <p:sp>
          <p:nvSpPr>
            <p:cNvPr id="730" name="Google Shape;730;p53"/>
            <p:cNvSpPr/>
            <p:nvPr/>
          </p:nvSpPr>
          <p:spPr>
            <a:xfrm>
              <a:off x="5445492" y="3858383"/>
              <a:ext cx="1748400" cy="236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fr-FR" sz="1500">
                  <a:solidFill>
                    <a:srgbClr val="FFFFFF"/>
                  </a:solidFill>
                  <a:latin typeface="Calibri"/>
                  <a:ea typeface="Calibri"/>
                  <a:cs typeface="Calibri"/>
                  <a:sym typeface="Calibri"/>
                </a:rPr>
                <a:t>Par contre, atteindre volontairement, percuter délibérément et/ou retenir, un autre athlète avec la main, le bras ou la pagaie est interdit.</a:t>
              </a:r>
              <a:endParaRPr sz="1500">
                <a:solidFill>
                  <a:srgbClr val="FFFFFF"/>
                </a:solidFill>
                <a:latin typeface="Calibri"/>
                <a:ea typeface="Calibri"/>
                <a:cs typeface="Calibri"/>
                <a:sym typeface="Calibri"/>
              </a:endParaRPr>
            </a:p>
          </p:txBody>
        </p:sp>
        <p:sp>
          <p:nvSpPr>
            <p:cNvPr id="731" name="Google Shape;731;p53"/>
            <p:cNvSpPr txBox="1"/>
            <p:nvPr/>
          </p:nvSpPr>
          <p:spPr>
            <a:xfrm>
              <a:off x="2505464" y="3864659"/>
              <a:ext cx="1450800" cy="2296500"/>
            </a:xfrm>
            <a:prstGeom prst="rect">
              <a:avLst/>
            </a:prstGeom>
            <a:noFill/>
            <a:ln>
              <a:noFill/>
            </a:ln>
          </p:spPr>
          <p:txBody>
            <a:bodyPr spcFirstLastPara="1" wrap="square" lIns="57150" tIns="57150" rIns="57150" bIns="57150" anchor="ctr" anchorCtr="0">
              <a:noAutofit/>
            </a:bodyPr>
            <a:lstStyle/>
            <a:p>
              <a:pPr marL="0" marR="0" lvl="0" indent="0" algn="ctr" rtl="0">
                <a:lnSpc>
                  <a:spcPct val="115000"/>
                </a:lnSpc>
                <a:spcBef>
                  <a:spcPts val="0"/>
                </a:spcBef>
                <a:spcAft>
                  <a:spcPts val="0"/>
                </a:spcAft>
                <a:buClr>
                  <a:schemeClr val="lt1"/>
                </a:buClr>
                <a:buSzPts val="1500"/>
                <a:buFont typeface="Calibri"/>
                <a:buNone/>
              </a:pPr>
              <a:r>
                <a:rPr lang="fr-FR" sz="1500">
                  <a:solidFill>
                    <a:schemeClr val="lt1"/>
                  </a:solidFill>
                  <a:latin typeface="Calibri"/>
                  <a:ea typeface="Calibri"/>
                  <a:cs typeface="Calibri"/>
                  <a:sym typeface="Calibri"/>
                </a:rPr>
                <a:t>Tout contact dangereux au niveau de la tête ou du corps d'un autre athlète pouvant entraîner des blessures corporelles est interdit.</a:t>
              </a:r>
              <a:endParaRPr/>
            </a:p>
          </p:txBody>
        </p:sp>
        <p:sp>
          <p:nvSpPr>
            <p:cNvPr id="732" name="Google Shape;732;p53"/>
            <p:cNvSpPr txBox="1"/>
            <p:nvPr/>
          </p:nvSpPr>
          <p:spPr>
            <a:xfrm>
              <a:off x="3749708" y="6175012"/>
              <a:ext cx="1396500" cy="2592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fr-FR" sz="1500">
                  <a:solidFill>
                    <a:schemeClr val="lt1"/>
                  </a:solidFill>
                  <a:latin typeface="Calibri"/>
                  <a:ea typeface="Calibri"/>
                  <a:cs typeface="Calibri"/>
                  <a:sym typeface="Calibri"/>
                </a:rPr>
                <a:t>Dans tous les cas, la situation est appréciée par les juges</a:t>
              </a:r>
              <a:endParaRPr/>
            </a:p>
          </p:txBody>
        </p:sp>
      </p:grpSp>
      <p:sp>
        <p:nvSpPr>
          <p:cNvPr id="733" name="Google Shape;733;p53"/>
          <p:cNvSpPr txBox="1"/>
          <p:nvPr/>
        </p:nvSpPr>
        <p:spPr>
          <a:xfrm>
            <a:off x="899395" y="5851790"/>
            <a:ext cx="8207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DNF </a:t>
            </a:r>
            <a:r>
              <a:rPr lang="fr-FR" sz="2400">
                <a:solidFill>
                  <a:schemeClr val="dk1"/>
                </a:solidFill>
                <a:latin typeface="Calibri"/>
                <a:ea typeface="Calibri"/>
                <a:cs typeface="Calibri"/>
                <a:sym typeface="Calibri"/>
              </a:rPr>
              <a:t>pour un dessalage ou franchissement de la ligne d’arrivée bateau retourné</a:t>
            </a:r>
            <a:endParaRPr sz="4400">
              <a:solidFill>
                <a:schemeClr val="dk1"/>
              </a:solidFill>
              <a:latin typeface="Calibri"/>
              <a:ea typeface="Calibri"/>
              <a:cs typeface="Calibri"/>
              <a:sym typeface="Calibri"/>
            </a:endParaRPr>
          </a:p>
        </p:txBody>
      </p:sp>
      <p:sp>
        <p:nvSpPr>
          <p:cNvPr id="734" name="Google Shape;734;p53"/>
          <p:cNvSpPr/>
          <p:nvPr/>
        </p:nvSpPr>
        <p:spPr>
          <a:xfrm>
            <a:off x="2292725" y="2246236"/>
            <a:ext cx="735000" cy="1340700"/>
          </a:xfrm>
          <a:prstGeom prst="curvedRightArrow">
            <a:avLst>
              <a:gd name="adj1" fmla="val 25000"/>
              <a:gd name="adj2" fmla="val 53672"/>
              <a:gd name="adj3" fmla="val 25000"/>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3"/>
          <p:cNvSpPr/>
          <p:nvPr/>
        </p:nvSpPr>
        <p:spPr>
          <a:xfrm>
            <a:off x="2984225" y="1157400"/>
            <a:ext cx="1644900" cy="1102500"/>
          </a:xfrm>
          <a:prstGeom prst="roundRect">
            <a:avLst>
              <a:gd name="adj" fmla="val 16087"/>
            </a:avLst>
          </a:prstGeom>
          <a:solidFill>
            <a:srgbClr val="00FF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3"/>
          <p:cNvSpPr txBox="1"/>
          <p:nvPr/>
        </p:nvSpPr>
        <p:spPr>
          <a:xfrm>
            <a:off x="3027725" y="1293000"/>
            <a:ext cx="1557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a:latin typeface="Calibri"/>
                <a:ea typeface="Calibri"/>
                <a:cs typeface="Calibri"/>
                <a:sym typeface="Calibri"/>
              </a:rPr>
              <a:t>Le contact kayak contre kayak est autorisé</a:t>
            </a:r>
            <a:endParaRPr>
              <a:latin typeface="Calibri"/>
              <a:ea typeface="Calibri"/>
              <a:cs typeface="Calibri"/>
              <a:sym typeface="Calibri"/>
            </a:endParaRPr>
          </a:p>
        </p:txBody>
      </p:sp>
      <p:sp>
        <p:nvSpPr>
          <p:cNvPr id="737" name="Google Shape;737;p53"/>
          <p:cNvSpPr/>
          <p:nvPr/>
        </p:nvSpPr>
        <p:spPr>
          <a:xfrm>
            <a:off x="755000" y="980650"/>
            <a:ext cx="2131200" cy="8310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3"/>
          <p:cNvSpPr txBox="1"/>
          <p:nvPr/>
        </p:nvSpPr>
        <p:spPr>
          <a:xfrm>
            <a:off x="789175" y="1180600"/>
            <a:ext cx="1851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a:latin typeface="Calibri"/>
                <a:ea typeface="Calibri"/>
                <a:cs typeface="Calibri"/>
                <a:sym typeface="Calibri"/>
              </a:rPr>
              <a:t>CE QUI EST PERMIS</a:t>
            </a:r>
            <a:endParaRPr sz="2000" b="1">
              <a:latin typeface="Calibri"/>
              <a:ea typeface="Calibri"/>
              <a:cs typeface="Calibri"/>
              <a:sym typeface="Calibri"/>
            </a:endParaRPr>
          </a:p>
        </p:txBody>
      </p:sp>
      <p:sp>
        <p:nvSpPr>
          <p:cNvPr id="739" name="Google Shape;739;p53"/>
          <p:cNvSpPr/>
          <p:nvPr/>
        </p:nvSpPr>
        <p:spPr>
          <a:xfrm>
            <a:off x="76375" y="3379250"/>
            <a:ext cx="2628900" cy="705000"/>
          </a:xfrm>
          <a:prstGeom prst="rightArrow">
            <a:avLst>
              <a:gd name="adj1" fmla="val 50000"/>
              <a:gd name="adj2" fmla="val 50000"/>
            </a:avLst>
          </a:prstGeom>
          <a:solidFill>
            <a:srgbClr val="F4391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Font typeface="Arial"/>
              <a:buNone/>
            </a:pPr>
            <a:r>
              <a:rPr lang="fr-FR" sz="2000" b="1">
                <a:solidFill>
                  <a:schemeClr val="lt1"/>
                </a:solidFill>
                <a:highlight>
                  <a:srgbClr val="FF0000"/>
                </a:highlight>
                <a:latin typeface="Calibri"/>
                <a:ea typeface="Calibri"/>
                <a:cs typeface="Calibri"/>
                <a:sym typeface="Calibri"/>
              </a:rPr>
              <a:t>  </a:t>
            </a:r>
            <a:r>
              <a:rPr lang="fr-FR" sz="1800" b="1">
                <a:solidFill>
                  <a:schemeClr val="lt1"/>
                </a:solidFill>
                <a:highlight>
                  <a:srgbClr val="FF0000"/>
                </a:highlight>
                <a:latin typeface="Calibri"/>
                <a:ea typeface="Calibri"/>
                <a:cs typeface="Calibri"/>
                <a:sym typeface="Calibri"/>
              </a:rPr>
              <a:t>CE QUI EST INTERDIT</a:t>
            </a:r>
            <a:endParaRPr sz="1200"/>
          </a:p>
        </p:txBody>
      </p:sp>
      <p:sp>
        <p:nvSpPr>
          <p:cNvPr id="740" name="Google Shape;740;p53"/>
          <p:cNvSpPr/>
          <p:nvPr/>
        </p:nvSpPr>
        <p:spPr>
          <a:xfrm>
            <a:off x="822175" y="4221475"/>
            <a:ext cx="1644900" cy="1630200"/>
          </a:xfrm>
          <a:prstGeom prst="ellipse">
            <a:avLst/>
          </a:prstGeom>
          <a:solidFill>
            <a:srgbClr val="F4391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txBox="1"/>
          <p:nvPr/>
        </p:nvSpPr>
        <p:spPr>
          <a:xfrm>
            <a:off x="755000" y="4221475"/>
            <a:ext cx="1644900" cy="149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3700">
                <a:solidFill>
                  <a:schemeClr val="lt1"/>
                </a:solidFill>
                <a:latin typeface="Calibri"/>
                <a:ea typeface="Calibri"/>
                <a:cs typeface="Calibri"/>
                <a:sym typeface="Calibri"/>
              </a:rPr>
              <a:t>RLF</a:t>
            </a:r>
            <a:endParaRPr sz="3700">
              <a:solidFill>
                <a:schemeClr val="lt1"/>
              </a:solidFill>
              <a:latin typeface="Calibri"/>
              <a:ea typeface="Calibri"/>
              <a:cs typeface="Calibri"/>
              <a:sym typeface="Calibri"/>
            </a:endParaRPr>
          </a:p>
          <a:p>
            <a:pPr marL="0" lvl="0" indent="0" algn="ctr" rtl="0">
              <a:spcBef>
                <a:spcPts val="0"/>
              </a:spcBef>
              <a:spcAft>
                <a:spcPts val="0"/>
              </a:spcAft>
              <a:buNone/>
            </a:pPr>
            <a:r>
              <a:rPr lang="fr-FR" sz="1200">
                <a:solidFill>
                  <a:schemeClr val="lt1"/>
                </a:solidFill>
                <a:latin typeface="Calibri"/>
                <a:ea typeface="Calibri"/>
                <a:cs typeface="Calibri"/>
                <a:sym typeface="Calibri"/>
              </a:rPr>
              <a:t>Relégué au rang de dernier finisseur de la série  classé avant les DNF</a:t>
            </a:r>
            <a:endParaRPr sz="2200">
              <a:solidFill>
                <a:schemeClr val="lt1"/>
              </a:solidFill>
              <a:latin typeface="Calibri"/>
              <a:ea typeface="Calibri"/>
              <a:cs typeface="Calibri"/>
              <a:sym typeface="Calibri"/>
            </a:endParaRPr>
          </a:p>
        </p:txBody>
      </p:sp>
      <p:sp>
        <p:nvSpPr>
          <p:cNvPr id="742" name="Google Shape;742;p53"/>
          <p:cNvSpPr/>
          <p:nvPr/>
        </p:nvSpPr>
        <p:spPr>
          <a:xfrm>
            <a:off x="8371950" y="2373125"/>
            <a:ext cx="735000" cy="1227000"/>
          </a:xfrm>
          <a:prstGeom prst="curvedLeftArrow">
            <a:avLst>
              <a:gd name="adj1" fmla="val 25000"/>
              <a:gd name="adj2" fmla="val 50000"/>
              <a:gd name="adj3" fmla="val 25000"/>
            </a:avLst>
          </a:prstGeom>
          <a:solidFill>
            <a:srgbClr val="F4391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txBox="1"/>
          <p:nvPr/>
        </p:nvSpPr>
        <p:spPr>
          <a:xfrm>
            <a:off x="5025275" y="4084250"/>
            <a:ext cx="1488600" cy="2955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fr-FR" sz="2000">
                <a:solidFill>
                  <a:schemeClr val="lt1"/>
                </a:solidFill>
                <a:latin typeface="Calibri"/>
                <a:ea typeface="Calibri"/>
                <a:cs typeface="Calibri"/>
                <a:sym typeface="Calibri"/>
              </a:rPr>
              <a:t>Déplacer délibérément la bouée dans un but déloyal conduisant à désavantager l’adversaire.</a:t>
            </a:r>
            <a:endParaRPr>
              <a:solidFill>
                <a:schemeClr val="lt1"/>
              </a:solidFill>
            </a:endParaRPr>
          </a:p>
        </p:txBody>
      </p:sp>
      <p:sp>
        <p:nvSpPr>
          <p:cNvPr id="744" name="Google Shape;744;p53"/>
          <p:cNvSpPr/>
          <p:nvPr/>
        </p:nvSpPr>
        <p:spPr>
          <a:xfrm>
            <a:off x="4976800" y="1611700"/>
            <a:ext cx="1111500" cy="831300"/>
          </a:xfrm>
          <a:prstGeom prst="roundRect">
            <a:avLst>
              <a:gd name="adj" fmla="val 16087"/>
            </a:avLst>
          </a:prstGeom>
          <a:solidFill>
            <a:srgbClr val="00FF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txBox="1"/>
          <p:nvPr/>
        </p:nvSpPr>
        <p:spPr>
          <a:xfrm>
            <a:off x="4916950" y="1611700"/>
            <a:ext cx="1297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a:latin typeface="Calibri"/>
                <a:ea typeface="Calibri"/>
                <a:cs typeface="Calibri"/>
                <a:sym typeface="Calibri"/>
              </a:rPr>
              <a:t>Toucher, déplacer  les bouées</a:t>
            </a:r>
            <a:endParaRPr>
              <a:latin typeface="Calibri"/>
              <a:ea typeface="Calibri"/>
              <a:cs typeface="Calibri"/>
              <a:sym typeface="Calibri"/>
            </a:endParaRPr>
          </a:p>
        </p:txBody>
      </p:sp>
      <p:sp>
        <p:nvSpPr>
          <p:cNvPr id="746" name="Google Shape;746;p53"/>
          <p:cNvSpPr/>
          <p:nvPr/>
        </p:nvSpPr>
        <p:spPr>
          <a:xfrm>
            <a:off x="5385700" y="2740250"/>
            <a:ext cx="293700" cy="705000"/>
          </a:xfrm>
          <a:prstGeom prst="downArrow">
            <a:avLst>
              <a:gd name="adj1" fmla="val 50000"/>
              <a:gd name="adj2" fmla="val 50000"/>
            </a:avLst>
          </a:prstGeom>
          <a:solidFill>
            <a:srgbClr val="F4391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3"/>
          <p:cNvSpPr/>
          <p:nvPr/>
        </p:nvSpPr>
        <p:spPr>
          <a:xfrm>
            <a:off x="4815300" y="3535225"/>
            <a:ext cx="1557900" cy="2226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3"/>
          <p:cNvSpPr txBox="1"/>
          <p:nvPr/>
        </p:nvSpPr>
        <p:spPr>
          <a:xfrm>
            <a:off x="4849950" y="3600100"/>
            <a:ext cx="1488600" cy="227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lt1"/>
              </a:buClr>
              <a:buSzPts val="2000"/>
              <a:buFont typeface="Calibri"/>
              <a:buNone/>
            </a:pPr>
            <a:r>
              <a:rPr lang="fr-FR" sz="1500">
                <a:solidFill>
                  <a:schemeClr val="lt1"/>
                </a:solidFill>
                <a:latin typeface="Calibri"/>
                <a:ea typeface="Calibri"/>
                <a:cs typeface="Calibri"/>
                <a:sym typeface="Calibri"/>
              </a:rPr>
              <a:t>Déplacer délibérément la bouée dans un but déloyal conduisant à désavantager l’adversaire.</a:t>
            </a:r>
            <a:endParaRPr sz="1500">
              <a:solidFill>
                <a:schemeClr val="lt1"/>
              </a:solidFill>
            </a:endParaRPr>
          </a:p>
          <a:p>
            <a:pPr marL="0" lvl="0" indent="0" algn="l" rtl="0">
              <a:spcBef>
                <a:spcPts val="0"/>
              </a:spcBef>
              <a:spcAft>
                <a:spcPts val="0"/>
              </a:spcAft>
              <a:buNone/>
            </a:pPr>
            <a:endParaRPr sz="1500">
              <a:solidFill>
                <a:schemeClr val="lt1"/>
              </a:solidFill>
              <a:latin typeface="Calibri"/>
              <a:ea typeface="Calibri"/>
              <a:cs typeface="Calibri"/>
              <a:sym typeface="Calibri"/>
            </a:endParaRPr>
          </a:p>
        </p:txBody>
      </p:sp>
      <p:pic>
        <p:nvPicPr>
          <p:cNvPr id="749" name="Google Shape;749;p53"/>
          <p:cNvPicPr preferRelativeResize="0"/>
          <p:nvPr/>
        </p:nvPicPr>
        <p:blipFill rotWithShape="1">
          <a:blip r:embed="rId3">
            <a:alphaModFix amt="20000"/>
          </a:blip>
          <a:srcRect/>
          <a:stretch/>
        </p:blipFill>
        <p:spPr>
          <a:xfrm>
            <a:off x="-197212" y="-655800"/>
            <a:ext cx="10400926" cy="7846550"/>
          </a:xfrm>
          <a:prstGeom prst="rect">
            <a:avLst/>
          </a:prstGeom>
          <a:noFill/>
          <a:ln>
            <a:noFill/>
          </a:ln>
        </p:spPr>
      </p:pic>
      <p:sp>
        <p:nvSpPr>
          <p:cNvPr id="750" name="Google Shape;750;p53"/>
          <p:cNvSpPr txBox="1"/>
          <p:nvPr/>
        </p:nvSpPr>
        <p:spPr>
          <a:xfrm>
            <a:off x="2903950" y="2589763"/>
            <a:ext cx="5257200" cy="615600"/>
          </a:xfrm>
          <a:prstGeom prst="rect">
            <a:avLst/>
          </a:prstGeom>
          <a:solidFill>
            <a:srgbClr val="F4391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a:latin typeface="Calibri"/>
                <a:ea typeface="Calibri"/>
                <a:cs typeface="Calibri"/>
                <a:sym typeface="Calibri"/>
              </a:rPr>
              <a:t>Non Respect des règles de Sécurité</a:t>
            </a:r>
            <a:endParaRPr sz="28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54"/>
          <p:cNvPicPr preferRelativeResize="0"/>
          <p:nvPr/>
        </p:nvPicPr>
        <p:blipFill rotWithShape="1">
          <a:blip r:embed="rId3">
            <a:alphaModFix amt="20000"/>
          </a:blip>
          <a:srcRect/>
          <a:stretch/>
        </p:blipFill>
        <p:spPr>
          <a:xfrm>
            <a:off x="-625435" y="-685801"/>
            <a:ext cx="11021292" cy="8229601"/>
          </a:xfrm>
          <a:prstGeom prst="rect">
            <a:avLst/>
          </a:prstGeom>
          <a:noFill/>
          <a:ln>
            <a:noFill/>
          </a:ln>
        </p:spPr>
      </p:pic>
      <p:sp>
        <p:nvSpPr>
          <p:cNvPr id="756" name="Google Shape;756;p54"/>
          <p:cNvSpPr txBox="1"/>
          <p:nvPr/>
        </p:nvSpPr>
        <p:spPr>
          <a:xfrm>
            <a:off x="1842463" y="152400"/>
            <a:ext cx="5785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a:solidFill>
                  <a:srgbClr val="366092"/>
                </a:solidFill>
                <a:latin typeface="Calibri"/>
                <a:ea typeface="Calibri"/>
                <a:cs typeface="Calibri"/>
                <a:sym typeface="Calibri"/>
              </a:rPr>
              <a:t>Les tâches des juges</a:t>
            </a:r>
            <a:endParaRPr/>
          </a:p>
        </p:txBody>
      </p:sp>
      <p:grpSp>
        <p:nvGrpSpPr>
          <p:cNvPr id="757" name="Google Shape;757;p54"/>
          <p:cNvGrpSpPr/>
          <p:nvPr/>
        </p:nvGrpSpPr>
        <p:grpSpPr>
          <a:xfrm>
            <a:off x="1203728" y="2200739"/>
            <a:ext cx="7063113" cy="4372404"/>
            <a:chOff x="409071" y="1826"/>
            <a:chExt cx="7063113" cy="4372404"/>
          </a:xfrm>
        </p:grpSpPr>
        <p:sp>
          <p:nvSpPr>
            <p:cNvPr id="758" name="Google Shape;758;p54"/>
            <p:cNvSpPr/>
            <p:nvPr/>
          </p:nvSpPr>
          <p:spPr>
            <a:xfrm>
              <a:off x="409071" y="1826"/>
              <a:ext cx="3363387" cy="2018032"/>
            </a:xfrm>
            <a:prstGeom prst="rect">
              <a:avLst/>
            </a:prstGeom>
            <a:solidFill>
              <a:schemeClr val="lt1"/>
            </a:solidFill>
            <a:ln w="38100" cap="flat" cmpd="sng">
              <a:solidFill>
                <a:srgbClr val="1C417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4"/>
            <p:cNvSpPr txBox="1"/>
            <p:nvPr/>
          </p:nvSpPr>
          <p:spPr>
            <a:xfrm>
              <a:off x="409071" y="1826"/>
              <a:ext cx="3363387" cy="2018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Arial"/>
                <a:buNone/>
              </a:pPr>
              <a:r>
                <a:rPr lang="fr-FR" sz="2300" b="1">
                  <a:solidFill>
                    <a:srgbClr val="333333"/>
                  </a:solidFill>
                  <a:latin typeface="Calibri"/>
                  <a:ea typeface="Calibri"/>
                  <a:cs typeface="Calibri"/>
                  <a:sym typeface="Calibri"/>
                </a:rPr>
                <a:t>Un juge de départ: </a:t>
              </a:r>
              <a:endParaRPr sz="2300">
                <a:solidFill>
                  <a:srgbClr val="333333"/>
                </a:solidFill>
                <a:latin typeface="Calibri"/>
                <a:ea typeface="Calibri"/>
                <a:cs typeface="Calibri"/>
                <a:sym typeface="Calibri"/>
              </a:endParaRPr>
            </a:p>
            <a:p>
              <a:pPr marL="171450" marR="0" lvl="1" indent="-171450" algn="l" rtl="0">
                <a:lnSpc>
                  <a:spcPct val="90000"/>
                </a:lnSpc>
                <a:spcBef>
                  <a:spcPts val="805"/>
                </a:spcBef>
                <a:spcAft>
                  <a:spcPts val="0"/>
                </a:spcAft>
                <a:buClr>
                  <a:srgbClr val="333333"/>
                </a:buClr>
                <a:buSzPts val="1800"/>
                <a:buFont typeface="Calibri"/>
                <a:buChar char="•"/>
              </a:pPr>
              <a:r>
                <a:rPr lang="fr-FR" sz="1800" b="0" i="0" u="none" strike="noStrike" cap="none">
                  <a:solidFill>
                    <a:srgbClr val="333333"/>
                  </a:solidFill>
                  <a:latin typeface="Calibri"/>
                  <a:ea typeface="Calibri"/>
                  <a:cs typeface="Calibri"/>
                  <a:sym typeface="Calibri"/>
                </a:rPr>
                <a:t>Donne les ordres de départ une fois que les athlètes sont stabilisés : </a:t>
              </a:r>
              <a:r>
                <a:rPr lang="fr-FR" sz="1800" b="1" i="0" u="none" strike="noStrike" cap="none">
                  <a:solidFill>
                    <a:srgbClr val="333333"/>
                  </a:solidFill>
                  <a:latin typeface="Calibri"/>
                  <a:ea typeface="Calibri"/>
                  <a:cs typeface="Calibri"/>
                  <a:sym typeface="Calibri"/>
                </a:rPr>
                <a:t>Ready …..Go</a:t>
              </a:r>
              <a:endParaRPr>
                <a:solidFill>
                  <a:srgbClr val="333333"/>
                </a:solidFill>
              </a:endParaRPr>
            </a:p>
            <a:p>
              <a:pPr marL="171450" marR="0" lvl="1" indent="-171450" algn="l" rtl="0">
                <a:lnSpc>
                  <a:spcPct val="90000"/>
                </a:lnSpc>
                <a:spcBef>
                  <a:spcPts val="270"/>
                </a:spcBef>
                <a:spcAft>
                  <a:spcPts val="0"/>
                </a:spcAft>
                <a:buClr>
                  <a:srgbClr val="333333"/>
                </a:buClr>
                <a:buSzPts val="1800"/>
                <a:buFont typeface="Calibri"/>
                <a:buChar char="•"/>
              </a:pPr>
              <a:r>
                <a:rPr lang="fr-FR" sz="1800" b="0" i="0" u="none" strike="noStrike" cap="none">
                  <a:solidFill>
                    <a:srgbClr val="333333"/>
                  </a:solidFill>
                  <a:latin typeface="Calibri"/>
                  <a:ea typeface="Calibri"/>
                  <a:cs typeface="Calibri"/>
                  <a:sym typeface="Calibri"/>
                </a:rPr>
                <a:t>Annonce les faux départs ou les fautes de sécurité</a:t>
              </a:r>
              <a:endParaRPr sz="1800" b="0" i="0" u="none" strike="noStrike" cap="none">
                <a:solidFill>
                  <a:srgbClr val="333333"/>
                </a:solidFill>
                <a:latin typeface="Calibri"/>
                <a:ea typeface="Calibri"/>
                <a:cs typeface="Calibri"/>
                <a:sym typeface="Calibri"/>
              </a:endParaRPr>
            </a:p>
          </p:txBody>
        </p:sp>
        <p:sp>
          <p:nvSpPr>
            <p:cNvPr id="760" name="Google Shape;760;p54"/>
            <p:cNvSpPr/>
            <p:nvPr/>
          </p:nvSpPr>
          <p:spPr>
            <a:xfrm>
              <a:off x="4108797" y="1826"/>
              <a:ext cx="3363387" cy="2018032"/>
            </a:xfrm>
            <a:prstGeom prst="rect">
              <a:avLst/>
            </a:prstGeom>
            <a:solidFill>
              <a:schemeClr val="lt1"/>
            </a:solidFill>
            <a:ln w="38100" cap="flat" cmpd="sng">
              <a:solidFill>
                <a:srgbClr val="1C417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4"/>
            <p:cNvSpPr txBox="1"/>
            <p:nvPr/>
          </p:nvSpPr>
          <p:spPr>
            <a:xfrm>
              <a:off x="4108797" y="1826"/>
              <a:ext cx="3363387" cy="2018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Arial"/>
                <a:buNone/>
              </a:pPr>
              <a:r>
                <a:rPr lang="fr-FR" sz="2300" b="1">
                  <a:solidFill>
                    <a:schemeClr val="dk1"/>
                  </a:solidFill>
                  <a:latin typeface="Calibri"/>
                  <a:ea typeface="Calibri"/>
                  <a:cs typeface="Calibri"/>
                  <a:sym typeface="Calibri"/>
                </a:rPr>
                <a:t>Un juge d’arrivée </a:t>
              </a:r>
              <a:r>
                <a:rPr lang="fr-FR" sz="2300">
                  <a:solidFill>
                    <a:schemeClr val="dk1"/>
                  </a:solidFill>
                  <a:latin typeface="Calibri"/>
                  <a:ea typeface="Calibri"/>
                  <a:cs typeface="Calibri"/>
                  <a:sym typeface="Calibri"/>
                </a:rPr>
                <a:t>: </a:t>
              </a:r>
              <a:endParaRPr>
                <a:solidFill>
                  <a:schemeClr val="dk1"/>
                </a:solidFill>
              </a:endParaRPr>
            </a:p>
            <a:p>
              <a:pPr marL="171450" marR="0" lvl="1" indent="-171450" algn="l" rtl="0">
                <a:lnSpc>
                  <a:spcPct val="90000"/>
                </a:lnSpc>
                <a:spcBef>
                  <a:spcPts val="805"/>
                </a:spcBef>
                <a:spcAft>
                  <a:spcPts val="0"/>
                </a:spcAft>
                <a:buClr>
                  <a:schemeClr val="dk1"/>
                </a:buClr>
                <a:buSzPts val="1800"/>
                <a:buFont typeface="Calibri"/>
                <a:buChar char="•"/>
              </a:pPr>
              <a:r>
                <a:rPr lang="fr-FR" sz="1800" b="0" i="0" u="none" strike="noStrike" cap="none">
                  <a:solidFill>
                    <a:schemeClr val="dk1"/>
                  </a:solidFill>
                  <a:latin typeface="Calibri"/>
                  <a:ea typeface="Calibri"/>
                  <a:cs typeface="Calibri"/>
                  <a:sym typeface="Calibri"/>
                </a:rPr>
                <a:t>Prend l’ordre d’arrivée </a:t>
              </a:r>
              <a:endParaRPr>
                <a:solidFill>
                  <a:schemeClr val="dk1"/>
                </a:solidFill>
              </a:endParaRPr>
            </a:p>
            <a:p>
              <a:pPr marL="171450" marR="0" lvl="1" indent="-171450" algn="l" rtl="0">
                <a:lnSpc>
                  <a:spcPct val="90000"/>
                </a:lnSpc>
                <a:spcBef>
                  <a:spcPts val="270"/>
                </a:spcBef>
                <a:spcAft>
                  <a:spcPts val="0"/>
                </a:spcAft>
                <a:buClr>
                  <a:schemeClr val="dk1"/>
                </a:buClr>
                <a:buSzPts val="1800"/>
                <a:buFont typeface="Calibri"/>
                <a:buChar char="•"/>
              </a:pPr>
              <a:r>
                <a:rPr lang="fr-FR" sz="1800" b="0" i="0" u="none" strike="noStrike" cap="none">
                  <a:solidFill>
                    <a:schemeClr val="dk1"/>
                  </a:solidFill>
                  <a:latin typeface="Calibri"/>
                  <a:ea typeface="Calibri"/>
                  <a:cs typeface="Calibri"/>
                  <a:sym typeface="Calibri"/>
                </a:rPr>
                <a:t>Vérifie que tous les concurrents sont dans leur bateau et la tête en dehors de l’eau au passage de la ligne d’arrivée</a:t>
              </a:r>
              <a:endParaRPr>
                <a:solidFill>
                  <a:schemeClr val="dk1"/>
                </a:solidFill>
              </a:endParaRPr>
            </a:p>
          </p:txBody>
        </p:sp>
        <p:sp>
          <p:nvSpPr>
            <p:cNvPr id="762" name="Google Shape;762;p54"/>
            <p:cNvSpPr/>
            <p:nvPr/>
          </p:nvSpPr>
          <p:spPr>
            <a:xfrm>
              <a:off x="409071" y="2356198"/>
              <a:ext cx="3363387" cy="2018032"/>
            </a:xfrm>
            <a:prstGeom prst="rect">
              <a:avLst/>
            </a:prstGeom>
            <a:solidFill>
              <a:schemeClr val="lt1"/>
            </a:solidFill>
            <a:ln w="38100" cap="flat" cmpd="sng">
              <a:solidFill>
                <a:srgbClr val="1C417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4"/>
            <p:cNvSpPr txBox="1"/>
            <p:nvPr/>
          </p:nvSpPr>
          <p:spPr>
            <a:xfrm>
              <a:off x="409071" y="2356198"/>
              <a:ext cx="3363387" cy="2018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Arial"/>
                <a:buNone/>
              </a:pPr>
              <a:r>
                <a:rPr lang="fr-FR" sz="2300" b="1">
                  <a:solidFill>
                    <a:schemeClr val="dk1"/>
                  </a:solidFill>
                  <a:latin typeface="Calibri"/>
                  <a:ea typeface="Calibri"/>
                  <a:cs typeface="Calibri"/>
                  <a:sym typeface="Calibri"/>
                </a:rPr>
                <a:t>Un juge d’esquimautage:</a:t>
              </a:r>
              <a:endParaRPr sz="2300">
                <a:solidFill>
                  <a:schemeClr val="dk1"/>
                </a:solidFill>
                <a:latin typeface="Calibri"/>
                <a:ea typeface="Calibri"/>
                <a:cs typeface="Calibri"/>
                <a:sym typeface="Calibri"/>
              </a:endParaRPr>
            </a:p>
            <a:p>
              <a:pPr marL="171450" marR="0" lvl="1" indent="-171450" algn="l" rtl="0">
                <a:lnSpc>
                  <a:spcPct val="90000"/>
                </a:lnSpc>
                <a:spcBef>
                  <a:spcPts val="805"/>
                </a:spcBef>
                <a:spcAft>
                  <a:spcPts val="0"/>
                </a:spcAft>
                <a:buClr>
                  <a:schemeClr val="dk1"/>
                </a:buClr>
                <a:buSzPts val="1800"/>
                <a:buFont typeface="Calibri"/>
                <a:buChar char="•"/>
              </a:pPr>
              <a:r>
                <a:rPr lang="fr-FR" sz="1800" b="0" i="0" u="none" strike="noStrike" cap="none">
                  <a:solidFill>
                    <a:schemeClr val="dk1"/>
                  </a:solidFill>
                  <a:latin typeface="Calibri"/>
                  <a:ea typeface="Calibri"/>
                  <a:cs typeface="Calibri"/>
                  <a:sym typeface="Calibri"/>
                </a:rPr>
                <a:t>Vérifie qu’il est complet  360°</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fr-FR" sz="1800" b="0" i="0" u="none" strike="noStrike" cap="none">
                  <a:solidFill>
                    <a:schemeClr val="dk1"/>
                  </a:solidFill>
                  <a:latin typeface="Calibri"/>
                  <a:ea typeface="Calibri"/>
                  <a:cs typeface="Calibri"/>
                  <a:sym typeface="Calibri"/>
                </a:rPr>
                <a:t>Et dans la zone</a:t>
              </a:r>
              <a:endParaRPr sz="1800" b="0" i="0" u="none" strike="noStrike" cap="none">
                <a:solidFill>
                  <a:schemeClr val="dk1"/>
                </a:solidFill>
                <a:latin typeface="Calibri"/>
                <a:ea typeface="Calibri"/>
                <a:cs typeface="Calibri"/>
                <a:sym typeface="Calibri"/>
              </a:endParaRPr>
            </a:p>
          </p:txBody>
        </p:sp>
        <p:sp>
          <p:nvSpPr>
            <p:cNvPr id="764" name="Google Shape;764;p54"/>
            <p:cNvSpPr/>
            <p:nvPr/>
          </p:nvSpPr>
          <p:spPr>
            <a:xfrm>
              <a:off x="4108797" y="2356198"/>
              <a:ext cx="3363387" cy="2018032"/>
            </a:xfrm>
            <a:prstGeom prst="rect">
              <a:avLst/>
            </a:prstGeom>
            <a:solidFill>
              <a:schemeClr val="lt1"/>
            </a:solidFill>
            <a:ln w="38100" cap="flat" cmpd="sng">
              <a:solidFill>
                <a:srgbClr val="1C417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4"/>
            <p:cNvSpPr txBox="1"/>
            <p:nvPr/>
          </p:nvSpPr>
          <p:spPr>
            <a:xfrm>
              <a:off x="4108797" y="2356198"/>
              <a:ext cx="3363387" cy="2018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Arial"/>
                <a:buNone/>
              </a:pPr>
              <a:r>
                <a:rPr lang="fr-FR" sz="2300" b="1">
                  <a:solidFill>
                    <a:schemeClr val="dk1"/>
                  </a:solidFill>
                  <a:latin typeface="Calibri"/>
                  <a:ea typeface="Calibri"/>
                  <a:cs typeface="Calibri"/>
                  <a:sym typeface="Calibri"/>
                </a:rPr>
                <a:t>Un juge par porte est nécessaire</a:t>
              </a:r>
              <a:endParaRPr sz="2300">
                <a:solidFill>
                  <a:schemeClr val="dk1"/>
                </a:solidFill>
                <a:latin typeface="Calibri"/>
                <a:ea typeface="Calibri"/>
                <a:cs typeface="Calibri"/>
                <a:sym typeface="Calibri"/>
              </a:endParaRPr>
            </a:p>
            <a:p>
              <a:pPr marL="171450" marR="0" lvl="1" indent="-171450" algn="l" rtl="0">
                <a:lnSpc>
                  <a:spcPct val="90000"/>
                </a:lnSpc>
                <a:spcBef>
                  <a:spcPts val="805"/>
                </a:spcBef>
                <a:spcAft>
                  <a:spcPts val="0"/>
                </a:spcAft>
                <a:buClr>
                  <a:schemeClr val="dk1"/>
                </a:buClr>
                <a:buSzPts val="1800"/>
                <a:buFont typeface="Calibri"/>
                <a:buChar char="•"/>
              </a:pPr>
              <a:r>
                <a:rPr lang="fr-FR" sz="1800" b="0" i="0" u="none" strike="noStrike" cap="none">
                  <a:solidFill>
                    <a:schemeClr val="dk1"/>
                  </a:solidFill>
                  <a:latin typeface="Calibri"/>
                  <a:ea typeface="Calibri"/>
                  <a:cs typeface="Calibri"/>
                  <a:sym typeface="Calibri"/>
                </a:rPr>
                <a:t>Il observe  la régularité des passages des 4 compétiteurs mais également ce qui se passe en amont</a:t>
              </a:r>
              <a:endParaRPr sz="1800" b="0" i="0" u="none" strike="noStrike" cap="none">
                <a:solidFill>
                  <a:schemeClr val="dk1"/>
                </a:solidFill>
                <a:latin typeface="Calibri"/>
                <a:ea typeface="Calibri"/>
                <a:cs typeface="Calibri"/>
                <a:sym typeface="Calibri"/>
              </a:endParaRPr>
            </a:p>
          </p:txBody>
        </p:sp>
      </p:grpSp>
      <p:sp>
        <p:nvSpPr>
          <p:cNvPr id="766" name="Google Shape;766;p54"/>
          <p:cNvSpPr/>
          <p:nvPr/>
        </p:nvSpPr>
        <p:spPr>
          <a:xfrm>
            <a:off x="1197429" y="1338943"/>
            <a:ext cx="7032171" cy="1110343"/>
          </a:xfrm>
          <a:prstGeom prst="downArrowCallout">
            <a:avLst>
              <a:gd name="adj1" fmla="val 25000"/>
              <a:gd name="adj2" fmla="val 16161"/>
              <a:gd name="adj3" fmla="val 0"/>
              <a:gd name="adj4" fmla="val 7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Tous transmettent les pénalités rapidement. tout est jugé avant la ligne d’arrivée. Des termes précis: le 4 = Faute,  OK pour les autres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p55"/>
          <p:cNvPicPr preferRelativeResize="0"/>
          <p:nvPr/>
        </p:nvPicPr>
        <p:blipFill rotWithShape="1">
          <a:blip r:embed="rId3">
            <a:alphaModFix amt="20000"/>
          </a:blip>
          <a:srcRect/>
          <a:stretch/>
        </p:blipFill>
        <p:spPr>
          <a:xfrm>
            <a:off x="-625435" y="-685801"/>
            <a:ext cx="11021292" cy="8229601"/>
          </a:xfrm>
          <a:prstGeom prst="rect">
            <a:avLst/>
          </a:prstGeom>
          <a:noFill/>
          <a:ln>
            <a:noFill/>
          </a:ln>
        </p:spPr>
      </p:pic>
      <p:sp>
        <p:nvSpPr>
          <p:cNvPr id="772" name="Google Shape;772;p55"/>
          <p:cNvSpPr txBox="1"/>
          <p:nvPr/>
        </p:nvSpPr>
        <p:spPr>
          <a:xfrm>
            <a:off x="1573483" y="200487"/>
            <a:ext cx="5417400" cy="1105500"/>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4000" cap="none">
                <a:solidFill>
                  <a:srgbClr val="366092"/>
                </a:solidFill>
                <a:latin typeface="Calibri"/>
                <a:ea typeface="Calibri"/>
                <a:cs typeface="Calibri"/>
                <a:sym typeface="Calibri"/>
              </a:rPr>
              <a:t>APPLICATIONS</a:t>
            </a:r>
            <a:endParaRPr/>
          </a:p>
        </p:txBody>
      </p:sp>
      <p:grpSp>
        <p:nvGrpSpPr>
          <p:cNvPr id="773" name="Google Shape;773;p55"/>
          <p:cNvGrpSpPr/>
          <p:nvPr/>
        </p:nvGrpSpPr>
        <p:grpSpPr>
          <a:xfrm>
            <a:off x="1201772" y="1305939"/>
            <a:ext cx="6827540" cy="5018407"/>
            <a:chOff x="744572" y="-31542"/>
            <a:chExt cx="6827540" cy="5018407"/>
          </a:xfrm>
        </p:grpSpPr>
        <p:sp>
          <p:nvSpPr>
            <p:cNvPr id="774" name="Google Shape;774;p55"/>
            <p:cNvSpPr/>
            <p:nvPr/>
          </p:nvSpPr>
          <p:spPr>
            <a:xfrm>
              <a:off x="1442296" y="-31542"/>
              <a:ext cx="4953282" cy="4953282"/>
            </a:xfrm>
            <a:custGeom>
              <a:avLst/>
              <a:gdLst/>
              <a:ahLst/>
              <a:cxnLst/>
              <a:rect l="l" t="t" r="r" b="b"/>
              <a:pathLst>
                <a:path w="120000" h="120000" extrusionOk="0">
                  <a:moveTo>
                    <a:pt x="79188" y="6945"/>
                  </a:moveTo>
                  <a:lnTo>
                    <a:pt x="79188" y="6945"/>
                  </a:lnTo>
                  <a:cubicBezTo>
                    <a:pt x="103188" y="15625"/>
                    <a:pt x="118372" y="39335"/>
                    <a:pt x="116216" y="64765"/>
                  </a:cubicBezTo>
                  <a:cubicBezTo>
                    <a:pt x="114061" y="90196"/>
                    <a:pt x="95102" y="111012"/>
                    <a:pt x="69983" y="115528"/>
                  </a:cubicBezTo>
                  <a:cubicBezTo>
                    <a:pt x="44865" y="120044"/>
                    <a:pt x="19842" y="107135"/>
                    <a:pt x="8964" y="84048"/>
                  </a:cubicBezTo>
                  <a:cubicBezTo>
                    <a:pt x="-1915" y="60961"/>
                    <a:pt x="4060" y="33447"/>
                    <a:pt x="23534" y="16951"/>
                  </a:cubicBezTo>
                  <a:lnTo>
                    <a:pt x="21484" y="14032"/>
                  </a:lnTo>
                  <a:lnTo>
                    <a:pt x="29486" y="16553"/>
                  </a:lnTo>
                  <a:lnTo>
                    <a:pt x="29425" y="25338"/>
                  </a:lnTo>
                  <a:lnTo>
                    <a:pt x="27376" y="22421"/>
                  </a:lnTo>
                  <a:lnTo>
                    <a:pt x="27376" y="22421"/>
                  </a:lnTo>
                  <a:cubicBezTo>
                    <a:pt x="10418" y="37142"/>
                    <a:pt x="5421" y="61396"/>
                    <a:pt x="15177" y="81621"/>
                  </a:cubicBezTo>
                  <a:cubicBezTo>
                    <a:pt x="24933" y="101847"/>
                    <a:pt x="47026" y="113033"/>
                    <a:pt x="69103" y="108926"/>
                  </a:cubicBezTo>
                  <a:cubicBezTo>
                    <a:pt x="91180" y="104818"/>
                    <a:pt x="107771" y="86434"/>
                    <a:pt x="109600" y="64053"/>
                  </a:cubicBezTo>
                  <a:cubicBezTo>
                    <a:pt x="111429" y="41672"/>
                    <a:pt x="98042" y="20839"/>
                    <a:pt x="76925" y="13201"/>
                  </a:cubicBezTo>
                  <a:close/>
                </a:path>
              </a:pathLst>
            </a:cu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5"/>
            <p:cNvSpPr/>
            <p:nvPr/>
          </p:nvSpPr>
          <p:spPr>
            <a:xfrm>
              <a:off x="2753464" y="253"/>
              <a:ext cx="2330946" cy="116547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5"/>
            <p:cNvSpPr txBox="1"/>
            <p:nvPr/>
          </p:nvSpPr>
          <p:spPr>
            <a:xfrm>
              <a:off x="2810358" y="57147"/>
              <a:ext cx="2217158" cy="105168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fr-FR" sz="1800" b="1">
                  <a:solidFill>
                    <a:schemeClr val="lt1"/>
                  </a:solidFill>
                  <a:latin typeface="Calibri"/>
                  <a:ea typeface="Calibri"/>
                  <a:cs typeface="Calibri"/>
                  <a:sym typeface="Calibri"/>
                </a:rPr>
                <a:t>Objectifs : Valider la délivrance de la fonction de Juge Régional</a:t>
              </a:r>
              <a:endParaRPr sz="1800">
                <a:solidFill>
                  <a:schemeClr val="lt1"/>
                </a:solidFill>
                <a:latin typeface="Calibri"/>
                <a:ea typeface="Calibri"/>
                <a:cs typeface="Calibri"/>
                <a:sym typeface="Calibri"/>
              </a:endParaRPr>
            </a:p>
          </p:txBody>
        </p:sp>
        <p:sp>
          <p:nvSpPr>
            <p:cNvPr id="777" name="Google Shape;777;p55"/>
            <p:cNvSpPr/>
            <p:nvPr/>
          </p:nvSpPr>
          <p:spPr>
            <a:xfrm>
              <a:off x="4283544" y="1307751"/>
              <a:ext cx="3288568" cy="146956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5"/>
            <p:cNvSpPr txBox="1"/>
            <p:nvPr/>
          </p:nvSpPr>
          <p:spPr>
            <a:xfrm>
              <a:off x="4355282" y="1379489"/>
              <a:ext cx="3145092" cy="132609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fr-FR" sz="1800" b="1">
                  <a:solidFill>
                    <a:schemeClr val="lt1"/>
                  </a:solidFill>
                  <a:latin typeface="Calibri"/>
                  <a:ea typeface="Calibri"/>
                  <a:cs typeface="Calibri"/>
                  <a:sym typeface="Calibri"/>
                </a:rPr>
                <a:t>Modalités : Travailler en temps limité, prise de décision sur des figurines sur papier et questionnaire ( qcm )</a:t>
              </a:r>
              <a:endParaRPr sz="1800">
                <a:solidFill>
                  <a:schemeClr val="lt1"/>
                </a:solidFill>
                <a:latin typeface="Calibri"/>
                <a:ea typeface="Calibri"/>
                <a:cs typeface="Calibri"/>
                <a:sym typeface="Calibri"/>
              </a:endParaRPr>
            </a:p>
          </p:txBody>
        </p:sp>
        <p:sp>
          <p:nvSpPr>
            <p:cNvPr id="779" name="Google Shape;779;p55"/>
            <p:cNvSpPr/>
            <p:nvPr/>
          </p:nvSpPr>
          <p:spPr>
            <a:xfrm>
              <a:off x="3995027" y="3821392"/>
              <a:ext cx="2330946" cy="116547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5"/>
            <p:cNvSpPr txBox="1"/>
            <p:nvPr/>
          </p:nvSpPr>
          <p:spPr>
            <a:xfrm>
              <a:off x="4051921" y="3878286"/>
              <a:ext cx="2217158" cy="105168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fr-FR" sz="1800" b="1">
                  <a:solidFill>
                    <a:schemeClr val="lt1"/>
                  </a:solidFill>
                  <a:latin typeface="Calibri"/>
                  <a:ea typeface="Calibri"/>
                  <a:cs typeface="Calibri"/>
                  <a:sym typeface="Calibri"/>
                </a:rPr>
                <a:t>Résultats : individuels et circonstanciés : voir document</a:t>
              </a:r>
              <a:endParaRPr/>
            </a:p>
          </p:txBody>
        </p:sp>
        <p:sp>
          <p:nvSpPr>
            <p:cNvPr id="781" name="Google Shape;781;p55"/>
            <p:cNvSpPr/>
            <p:nvPr/>
          </p:nvSpPr>
          <p:spPr>
            <a:xfrm>
              <a:off x="1511900" y="3821392"/>
              <a:ext cx="2330946" cy="116547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5"/>
            <p:cNvSpPr txBox="1"/>
            <p:nvPr/>
          </p:nvSpPr>
          <p:spPr>
            <a:xfrm>
              <a:off x="1568794" y="3878286"/>
              <a:ext cx="2217158" cy="105168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fr-FR" sz="1800" b="1">
                  <a:solidFill>
                    <a:schemeClr val="lt1"/>
                  </a:solidFill>
                  <a:latin typeface="Calibri"/>
                  <a:ea typeface="Calibri"/>
                  <a:cs typeface="Calibri"/>
                  <a:sym typeface="Calibri"/>
                </a:rPr>
                <a:t>Correction </a:t>
              </a:r>
              <a:endParaRPr/>
            </a:p>
          </p:txBody>
        </p:sp>
        <p:sp>
          <p:nvSpPr>
            <p:cNvPr id="783" name="Google Shape;783;p55"/>
            <p:cNvSpPr/>
            <p:nvPr/>
          </p:nvSpPr>
          <p:spPr>
            <a:xfrm>
              <a:off x="744572" y="1459798"/>
              <a:ext cx="2330946" cy="116547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5"/>
            <p:cNvSpPr txBox="1"/>
            <p:nvPr/>
          </p:nvSpPr>
          <p:spPr>
            <a:xfrm>
              <a:off x="801466" y="1516692"/>
              <a:ext cx="2217158" cy="105168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fr-FR" sz="1800" b="1">
                  <a:solidFill>
                    <a:schemeClr val="lt1"/>
                  </a:solidFill>
                  <a:latin typeface="Calibri"/>
                  <a:ea typeface="Calibri"/>
                  <a:cs typeface="Calibri"/>
                  <a:sym typeface="Calibri"/>
                </a:rPr>
                <a:t>Évolution des connaissances et moyens d’accès </a:t>
              </a: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p56"/>
          <p:cNvPicPr preferRelativeResize="0"/>
          <p:nvPr/>
        </p:nvPicPr>
        <p:blipFill rotWithShape="1">
          <a:blip r:embed="rId3">
            <a:alphaModFix/>
          </a:blip>
          <a:srcRect/>
          <a:stretch/>
        </p:blipFill>
        <p:spPr>
          <a:xfrm>
            <a:off x="1004782" y="1776248"/>
            <a:ext cx="7844928" cy="4929189"/>
          </a:xfrm>
          <a:prstGeom prst="rect">
            <a:avLst/>
          </a:prstGeom>
          <a:noFill/>
          <a:ln>
            <a:noFill/>
          </a:ln>
        </p:spPr>
      </p:pic>
      <p:sp>
        <p:nvSpPr>
          <p:cNvPr id="790" name="Google Shape;790;p56"/>
          <p:cNvSpPr txBox="1"/>
          <p:nvPr/>
        </p:nvSpPr>
        <p:spPr>
          <a:xfrm rot="-175164">
            <a:off x="41781" y="1025139"/>
            <a:ext cx="8034304"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5867"/>
              </a:buClr>
              <a:buSzPts val="4800"/>
              <a:buFont typeface="Calibri"/>
              <a:buNone/>
            </a:pPr>
            <a:r>
              <a:rPr lang="fr-FR" sz="4800" b="1" i="0" u="none" strike="noStrike" cap="none">
                <a:solidFill>
                  <a:srgbClr val="205867"/>
                </a:solidFill>
                <a:latin typeface="Calibri"/>
                <a:ea typeface="Calibri"/>
                <a:cs typeface="Calibri"/>
                <a:sym typeface="Calibri"/>
              </a:rPr>
              <a:t> Merci de votre Attention</a:t>
            </a:r>
            <a:endParaRPr/>
          </a:p>
          <a:p>
            <a:pPr marL="0" marR="0" lvl="0" indent="0" algn="ctr" rtl="0">
              <a:lnSpc>
                <a:spcPct val="100000"/>
              </a:lnSpc>
              <a:spcBef>
                <a:spcPts val="0"/>
              </a:spcBef>
              <a:spcAft>
                <a:spcPts val="0"/>
              </a:spcAft>
              <a:buClr>
                <a:schemeClr val="dk1"/>
              </a:buClr>
              <a:buSzPts val="4800"/>
              <a:buFont typeface="Calibri"/>
              <a:buNone/>
            </a:pPr>
            <a:endParaRPr sz="4800" b="1" i="0" u="none" strike="noStrike" cap="none">
              <a:solidFill>
                <a:srgbClr val="20586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6"/>
          <p:cNvPicPr preferRelativeResize="0"/>
          <p:nvPr/>
        </p:nvPicPr>
        <p:blipFill rotWithShape="1">
          <a:blip r:embed="rId3">
            <a:alphaModFix/>
          </a:blip>
          <a:srcRect/>
          <a:stretch/>
        </p:blipFill>
        <p:spPr>
          <a:xfrm rot="-547753">
            <a:off x="1482507" y="1513221"/>
            <a:ext cx="1791891" cy="1097756"/>
          </a:xfrm>
          <a:prstGeom prst="rect">
            <a:avLst/>
          </a:prstGeom>
          <a:noFill/>
          <a:ln>
            <a:noFill/>
          </a:ln>
          <a:effectLst>
            <a:outerShdw blurRad="292100" dist="139700" dir="2700000" algn="tl" rotWithShape="0">
              <a:srgbClr val="333333">
                <a:alpha val="64705"/>
              </a:srgbClr>
            </a:outerShdw>
          </a:effectLst>
        </p:spPr>
      </p:pic>
      <p:sp>
        <p:nvSpPr>
          <p:cNvPr id="171" name="Google Shape;171;p6"/>
          <p:cNvSpPr txBox="1"/>
          <p:nvPr/>
        </p:nvSpPr>
        <p:spPr>
          <a:xfrm>
            <a:off x="1406769" y="211015"/>
            <a:ext cx="5423847" cy="1522535"/>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4400" b="0" i="0" u="none" strike="noStrike" cap="none">
                <a:solidFill>
                  <a:schemeClr val="dk2"/>
                </a:solidFill>
                <a:latin typeface="Calibri"/>
                <a:ea typeface="Calibri"/>
                <a:cs typeface="Calibri"/>
                <a:sym typeface="Calibri"/>
              </a:rPr>
              <a:t>Les Juges &amp; </a:t>
            </a:r>
            <a:r>
              <a:rPr lang="fr-FR" sz="4000" b="0" i="0" u="none" strike="noStrike" cap="none">
                <a:solidFill>
                  <a:schemeClr val="dk2"/>
                </a:solidFill>
                <a:latin typeface="Calibri"/>
                <a:ea typeface="Calibri"/>
                <a:cs typeface="Calibri"/>
                <a:sym typeface="Calibri"/>
              </a:rPr>
              <a:t>Officiels</a:t>
            </a:r>
            <a:endParaRPr/>
          </a:p>
        </p:txBody>
      </p:sp>
      <p:sp>
        <p:nvSpPr>
          <p:cNvPr id="172" name="Google Shape;172;p6"/>
          <p:cNvSpPr txBox="1"/>
          <p:nvPr/>
        </p:nvSpPr>
        <p:spPr>
          <a:xfrm>
            <a:off x="1784747" y="3080825"/>
            <a:ext cx="6740275" cy="2650845"/>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2400"/>
              <a:buFont typeface="Noto Sans Symbols"/>
              <a:buChar char="⮚"/>
            </a:pPr>
            <a:r>
              <a:rPr lang="fr-FR" sz="2400" b="0" i="0" u="none" strike="noStrike" cap="none" dirty="0">
                <a:solidFill>
                  <a:schemeClr val="dk1"/>
                </a:solidFill>
                <a:latin typeface="Calibri"/>
                <a:ea typeface="Calibri"/>
                <a:cs typeface="Calibri"/>
                <a:sym typeface="Calibri"/>
              </a:rPr>
              <a:t>Les juges et officiels sont des personnes bénévoles qui offrent leur temps et leurs compétences pour l’organisation des compétitions. Ils participent à des formations diplômantes, proposées par la FFCK, pour remplir leur rôle important avec succès.</a:t>
            </a:r>
            <a:endParaRPr dirty="0"/>
          </a:p>
          <a:p>
            <a:pPr marL="0" marR="0" lvl="0" indent="0" algn="just" rtl="0">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7"/>
          <p:cNvGrpSpPr/>
          <p:nvPr/>
        </p:nvGrpSpPr>
        <p:grpSpPr>
          <a:xfrm>
            <a:off x="1210732" y="1709118"/>
            <a:ext cx="7454055" cy="4614415"/>
            <a:chOff x="910" y="147604"/>
            <a:chExt cx="7454055" cy="4614415"/>
          </a:xfrm>
        </p:grpSpPr>
        <p:sp>
          <p:nvSpPr>
            <p:cNvPr id="178" name="Google Shape;178;p7"/>
            <p:cNvSpPr/>
            <p:nvPr/>
          </p:nvSpPr>
          <p:spPr>
            <a:xfrm>
              <a:off x="910" y="147604"/>
              <a:ext cx="3549550" cy="2129730"/>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txBox="1"/>
            <p:nvPr/>
          </p:nvSpPr>
          <p:spPr>
            <a:xfrm>
              <a:off x="910" y="147604"/>
              <a:ext cx="3549550" cy="212973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fr-FR" sz="2300" b="1" i="0" u="none" strike="noStrike" cap="none" dirty="0">
                  <a:solidFill>
                    <a:schemeClr val="lt1"/>
                  </a:solidFill>
                  <a:latin typeface="Calibri"/>
                  <a:ea typeface="Calibri"/>
                  <a:cs typeface="Calibri"/>
                  <a:sym typeface="Calibri"/>
                </a:rPr>
                <a:t>Jeune Officiel </a:t>
              </a:r>
              <a:r>
                <a:rPr lang="fr-FR" sz="2300" b="0" i="0" u="none" strike="noStrike" cap="none" dirty="0">
                  <a:solidFill>
                    <a:schemeClr val="lt1"/>
                  </a:solidFill>
                  <a:latin typeface="Calibri"/>
                  <a:ea typeface="Calibri"/>
                  <a:cs typeface="Calibri"/>
                  <a:sym typeface="Calibri"/>
                </a:rPr>
                <a:t>: permet d’officier sur une compétition sous la responsabilité d’un juge qualifié au niveau nécessaire. </a:t>
              </a:r>
              <a:endParaRPr dirty="0"/>
            </a:p>
          </p:txBody>
        </p:sp>
        <p:sp>
          <p:nvSpPr>
            <p:cNvPr id="180" name="Google Shape;180;p7"/>
            <p:cNvSpPr/>
            <p:nvPr/>
          </p:nvSpPr>
          <p:spPr>
            <a:xfrm>
              <a:off x="3905415" y="147604"/>
              <a:ext cx="3549550" cy="2129730"/>
            </a:xfrm>
            <a:prstGeom prst="rect">
              <a:avLst/>
            </a:prstGeom>
            <a:solidFill>
              <a:srgbClr val="5BB27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p:nvPr/>
          </p:nvSpPr>
          <p:spPr>
            <a:xfrm>
              <a:off x="3905415" y="147604"/>
              <a:ext cx="3549550" cy="212973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fr-FR" sz="2300" b="1" i="0" u="none" strike="noStrike" cap="none" dirty="0">
                  <a:solidFill>
                    <a:schemeClr val="lt1"/>
                  </a:solidFill>
                  <a:latin typeface="Calibri"/>
                  <a:ea typeface="Calibri"/>
                  <a:cs typeface="Calibri"/>
                  <a:sym typeface="Calibri"/>
                </a:rPr>
                <a:t>Juge Régional </a:t>
              </a:r>
              <a:r>
                <a:rPr lang="fr-FR" sz="2300" b="0" i="0" u="none" strike="noStrike" cap="none" dirty="0">
                  <a:solidFill>
                    <a:schemeClr val="lt1"/>
                  </a:solidFill>
                  <a:latin typeface="Calibri"/>
                  <a:ea typeface="Calibri"/>
                  <a:cs typeface="Calibri"/>
                  <a:sym typeface="Calibri"/>
                </a:rPr>
                <a:t>: permet d’officier sur toute compétition sauf au poste de juge-arbitre ou juge-arbitre adjoint.</a:t>
              </a:r>
              <a:endParaRPr dirty="0"/>
            </a:p>
          </p:txBody>
        </p:sp>
        <p:sp>
          <p:nvSpPr>
            <p:cNvPr id="182" name="Google Shape;182;p7"/>
            <p:cNvSpPr/>
            <p:nvPr/>
          </p:nvSpPr>
          <p:spPr>
            <a:xfrm>
              <a:off x="910" y="2632289"/>
              <a:ext cx="3549550" cy="2129730"/>
            </a:xfrm>
            <a:prstGeom prst="rect">
              <a:avLst/>
            </a:prstGeom>
            <a:solidFill>
              <a:srgbClr val="5F8AA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910" y="2632289"/>
              <a:ext cx="3549550" cy="212973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fr-FR" sz="2300" b="1" i="0" u="none" strike="noStrike" cap="none" dirty="0">
                  <a:solidFill>
                    <a:schemeClr val="lt1"/>
                  </a:solidFill>
                  <a:latin typeface="Calibri"/>
                  <a:ea typeface="Calibri"/>
                  <a:cs typeface="Calibri"/>
                  <a:sym typeface="Calibri"/>
                </a:rPr>
                <a:t>Juge National  </a:t>
              </a:r>
              <a:r>
                <a:rPr lang="fr-FR" sz="2300" b="0" i="0" u="none" strike="noStrike" cap="none" dirty="0">
                  <a:solidFill>
                    <a:schemeClr val="lt1"/>
                  </a:solidFill>
                  <a:latin typeface="Calibri"/>
                  <a:ea typeface="Calibri"/>
                  <a:cs typeface="Calibri"/>
                  <a:sym typeface="Calibri"/>
                </a:rPr>
                <a:t>: permet d’officier sur toute compétition sauf au poste de juge arbitre ou juge-arbitre adjoint.</a:t>
              </a:r>
              <a:endParaRPr dirty="0"/>
            </a:p>
          </p:txBody>
        </p:sp>
        <p:sp>
          <p:nvSpPr>
            <p:cNvPr id="184" name="Google Shape;184;p7"/>
            <p:cNvSpPr/>
            <p:nvPr/>
          </p:nvSpPr>
          <p:spPr>
            <a:xfrm>
              <a:off x="3905415" y="2632289"/>
              <a:ext cx="3549550" cy="2129730"/>
            </a:xfrm>
            <a:prstGeom prst="rect">
              <a:avLst/>
            </a:prstGeom>
            <a:solidFill>
              <a:srgbClr val="7F63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p:nvPr/>
          </p:nvSpPr>
          <p:spPr>
            <a:xfrm>
              <a:off x="3905415" y="2632289"/>
              <a:ext cx="3549550" cy="212973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fr-FR" sz="2300" b="0" i="0" u="none" strike="noStrike" cap="none">
                  <a:solidFill>
                    <a:schemeClr val="lt1"/>
                  </a:solidFill>
                  <a:latin typeface="Calibri"/>
                  <a:ea typeface="Calibri"/>
                  <a:cs typeface="Calibri"/>
                  <a:sym typeface="Calibri"/>
                </a:rPr>
                <a:t>Exercice minimal d’activité de jugement ou d’arbitrage  4</a:t>
              </a:r>
              <a:r>
                <a:rPr lang="fr-FR" sz="2300" b="1" i="0" u="none" strike="noStrike" cap="none">
                  <a:solidFill>
                    <a:schemeClr val="lt1"/>
                  </a:solidFill>
                  <a:latin typeface="Calibri"/>
                  <a:ea typeface="Calibri"/>
                  <a:cs typeface="Calibri"/>
                  <a:sym typeface="Calibri"/>
                </a:rPr>
                <a:t> courses sur 2 ans (8 actions) </a:t>
              </a:r>
              <a:endParaRPr sz="2300" b="0" i="0" u="none" strike="noStrike" cap="none">
                <a:solidFill>
                  <a:schemeClr val="lt1"/>
                </a:solidFill>
                <a:latin typeface="Calibri"/>
                <a:ea typeface="Calibri"/>
                <a:cs typeface="Calibri"/>
                <a:sym typeface="Calibri"/>
              </a:endParaRPr>
            </a:p>
          </p:txBody>
        </p:sp>
      </p:grpSp>
      <p:sp>
        <p:nvSpPr>
          <p:cNvPr id="186" name="Google Shape;186;p7"/>
          <p:cNvSpPr txBox="1">
            <a:spLocks noGrp="1"/>
          </p:cNvSpPr>
          <p:nvPr>
            <p:ph type="title"/>
          </p:nvPr>
        </p:nvSpPr>
        <p:spPr>
          <a:xfrm>
            <a:off x="984738" y="0"/>
            <a:ext cx="6302327" cy="1406127"/>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fr-FR" sz="4000">
                <a:solidFill>
                  <a:schemeClr val="dk2"/>
                </a:solidFill>
              </a:rPr>
              <a:t>Être juge en Slalom et Xtrem</a:t>
            </a:r>
            <a:endParaRPr sz="40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8"/>
          <p:cNvGrpSpPr/>
          <p:nvPr/>
        </p:nvGrpSpPr>
        <p:grpSpPr>
          <a:xfrm>
            <a:off x="1212231" y="1823965"/>
            <a:ext cx="7521396" cy="4258111"/>
            <a:chOff x="2408" y="220248"/>
            <a:chExt cx="7521396" cy="4258111"/>
          </a:xfrm>
        </p:grpSpPr>
        <p:sp>
          <p:nvSpPr>
            <p:cNvPr id="192" name="Google Shape;192;p8"/>
            <p:cNvSpPr/>
            <p:nvPr/>
          </p:nvSpPr>
          <p:spPr>
            <a:xfrm>
              <a:off x="2408" y="220248"/>
              <a:ext cx="3654522" cy="2282480"/>
            </a:xfrm>
            <a:prstGeom prst="rect">
              <a:avLst/>
            </a:prstGeom>
            <a:solidFill>
              <a:srgbClr val="365E8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txBox="1"/>
            <p:nvPr/>
          </p:nvSpPr>
          <p:spPr>
            <a:xfrm>
              <a:off x="2408" y="220248"/>
              <a:ext cx="3654522" cy="228248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fr-FR" sz="2400" b="1" i="0" u="none" strike="noStrike" cap="none">
                  <a:solidFill>
                    <a:schemeClr val="lt1"/>
                  </a:solidFill>
                  <a:latin typeface="Calibri"/>
                  <a:ea typeface="Calibri"/>
                  <a:cs typeface="Calibri"/>
                  <a:sym typeface="Calibri"/>
                </a:rPr>
                <a:t> Juge-arbitre national A </a:t>
              </a:r>
              <a:r>
                <a:rPr lang="fr-FR" sz="2400" b="0" i="0" u="none" strike="noStrike" cap="none">
                  <a:solidFill>
                    <a:schemeClr val="lt1"/>
                  </a:solidFill>
                  <a:latin typeface="Calibri"/>
                  <a:ea typeface="Calibri"/>
                  <a:cs typeface="Calibri"/>
                  <a:sym typeface="Calibri"/>
                </a:rPr>
                <a:t>: permet d’officier en tant que juge-arbitre ou juge-arbitre adjoint sur toutes les compétitions.</a:t>
              </a:r>
              <a:r>
                <a:rPr lang="fr-FR" sz="2400" b="1"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194" name="Google Shape;194;p8"/>
            <p:cNvSpPr/>
            <p:nvPr/>
          </p:nvSpPr>
          <p:spPr>
            <a:xfrm>
              <a:off x="3939163" y="250551"/>
              <a:ext cx="3584641" cy="2221873"/>
            </a:xfrm>
            <a:prstGeom prst="rect">
              <a:avLst/>
            </a:prstGeom>
            <a:solidFill>
              <a:srgbClr val="86A1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3939163" y="250551"/>
              <a:ext cx="3584641" cy="2221873"/>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fr-FR" sz="2600" b="1" i="0" u="none" strike="noStrike" cap="none">
                  <a:solidFill>
                    <a:schemeClr val="lt1"/>
                  </a:solidFill>
                  <a:latin typeface="Calibri"/>
                  <a:ea typeface="Calibri"/>
                  <a:cs typeface="Calibri"/>
                  <a:sym typeface="Calibri"/>
                </a:rPr>
                <a:t>Juge-arbitre régional B </a:t>
              </a:r>
              <a:r>
                <a:rPr lang="fr-FR" sz="2600" b="0" i="0" u="none" strike="noStrike" cap="none">
                  <a:solidFill>
                    <a:schemeClr val="lt1"/>
                  </a:solidFill>
                  <a:latin typeface="Calibri"/>
                  <a:ea typeface="Calibri"/>
                  <a:cs typeface="Calibri"/>
                  <a:sym typeface="Calibri"/>
                </a:rPr>
                <a:t>: permet d’officier en tant que juge-arbitre ou juge-arbitre adjoint sur une compétition régionale.</a:t>
              </a:r>
              <a:endParaRPr sz="2600" b="0" i="0" u="none" strike="noStrike" cap="none">
                <a:solidFill>
                  <a:schemeClr val="lt1"/>
                </a:solidFill>
                <a:latin typeface="Calibri"/>
                <a:ea typeface="Calibri"/>
                <a:cs typeface="Calibri"/>
                <a:sym typeface="Calibri"/>
              </a:endParaRPr>
            </a:p>
          </p:txBody>
        </p:sp>
        <p:sp>
          <p:nvSpPr>
            <p:cNvPr id="196" name="Google Shape;196;p8"/>
            <p:cNvSpPr/>
            <p:nvPr/>
          </p:nvSpPr>
          <p:spPr>
            <a:xfrm>
              <a:off x="1322990" y="2784961"/>
              <a:ext cx="4880232" cy="1693398"/>
            </a:xfrm>
            <a:prstGeom prst="rect">
              <a:avLst/>
            </a:prstGeom>
            <a:solidFill>
              <a:srgbClr val="86A1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txBox="1"/>
            <p:nvPr/>
          </p:nvSpPr>
          <p:spPr>
            <a:xfrm>
              <a:off x="1322990" y="2784961"/>
              <a:ext cx="4880232" cy="169339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fr-FR" sz="3200" b="1" i="0" u="none" strike="noStrike" cap="none">
                  <a:solidFill>
                    <a:schemeClr val="lt1"/>
                  </a:solidFill>
                  <a:latin typeface="Calibri"/>
                  <a:ea typeface="Calibri"/>
                  <a:cs typeface="Calibri"/>
                  <a:sym typeface="Calibri"/>
                </a:rPr>
                <a:t>JUGES ARBITRES</a:t>
              </a:r>
              <a:endParaRPr/>
            </a:p>
          </p:txBody>
        </p:sp>
      </p:grpSp>
      <p:sp>
        <p:nvSpPr>
          <p:cNvPr id="198" name="Google Shape;198;p8"/>
          <p:cNvSpPr txBox="1"/>
          <p:nvPr/>
        </p:nvSpPr>
        <p:spPr>
          <a:xfrm>
            <a:off x="984737" y="288296"/>
            <a:ext cx="6302327" cy="1315421"/>
          </a:xfrm>
          <a:prstGeom prst="rect">
            <a:avLst/>
          </a:prstGeom>
          <a:noFill/>
          <a:ln>
            <a:noFill/>
          </a:ln>
          <a:effectLst>
            <a:outerShdw blurRad="50800" dist="50800" dir="5400000" algn="ctr" rotWithShape="0">
              <a:srgbClr val="B7CCE4"/>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fr-FR" sz="4000" b="0" i="0" u="none" strike="noStrike" cap="none">
                <a:solidFill>
                  <a:schemeClr val="dk2"/>
                </a:solidFill>
                <a:latin typeface="Calibri"/>
                <a:ea typeface="Calibri"/>
                <a:cs typeface="Calibri"/>
                <a:sym typeface="Calibri"/>
              </a:rPr>
              <a:t>Être juge en Slalom/</a:t>
            </a:r>
            <a:endParaRPr/>
          </a:p>
          <a:p>
            <a:pPr marL="0" marR="0" lvl="0" indent="0" algn="ctr" rtl="0">
              <a:spcBef>
                <a:spcPts val="0"/>
              </a:spcBef>
              <a:spcAft>
                <a:spcPts val="0"/>
              </a:spcAft>
              <a:buNone/>
            </a:pPr>
            <a:r>
              <a:rPr lang="fr-FR" sz="4000" b="0" i="0" u="none" strike="noStrike" cap="none">
                <a:solidFill>
                  <a:schemeClr val="dk2"/>
                </a:solidFill>
                <a:latin typeface="Calibri"/>
                <a:ea typeface="Calibri"/>
                <a:cs typeface="Calibri"/>
                <a:sym typeface="Calibri"/>
              </a:rPr>
              <a:t>slalom Xtrem</a:t>
            </a:r>
            <a:endParaRPr sz="4000" b="0" i="0" u="none" strike="noStrike" cap="non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9"/>
          <p:cNvGrpSpPr/>
          <p:nvPr/>
        </p:nvGrpSpPr>
        <p:grpSpPr>
          <a:xfrm>
            <a:off x="1143000" y="1441182"/>
            <a:ext cx="7587343" cy="4377233"/>
            <a:chOff x="0" y="47811"/>
            <a:chExt cx="7587343" cy="4377233"/>
          </a:xfrm>
        </p:grpSpPr>
        <p:sp>
          <p:nvSpPr>
            <p:cNvPr id="204" name="Google Shape;204;p9"/>
            <p:cNvSpPr/>
            <p:nvPr/>
          </p:nvSpPr>
          <p:spPr>
            <a:xfrm>
              <a:off x="0" y="480458"/>
              <a:ext cx="7587343" cy="378000"/>
            </a:xfrm>
            <a:prstGeom prst="rect">
              <a:avLst/>
            </a:prstGeom>
            <a:solidFill>
              <a:schemeClr val="lt1">
                <a:alpha val="89803"/>
              </a:schemeClr>
            </a:solidFill>
            <a:ln w="25400" cap="flat" cmpd="sng">
              <a:solidFill>
                <a:srgbClr val="36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361213" y="47811"/>
              <a:ext cx="7224269" cy="654046"/>
            </a:xfrm>
            <a:prstGeom prst="roundRect">
              <a:avLst>
                <a:gd name="adj" fmla="val 16667"/>
              </a:avLst>
            </a:prstGeom>
            <a:solidFill>
              <a:srgbClr val="365E8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txBox="1"/>
            <p:nvPr/>
          </p:nvSpPr>
          <p:spPr>
            <a:xfrm>
              <a:off x="393141" y="79739"/>
              <a:ext cx="7160413" cy="590190"/>
            </a:xfrm>
            <a:prstGeom prst="rect">
              <a:avLst/>
            </a:prstGeom>
            <a:noFill/>
            <a:ln>
              <a:noFill/>
            </a:ln>
          </p:spPr>
          <p:txBody>
            <a:bodyPr spcFirstLastPara="1" wrap="square" lIns="200725" tIns="0" rIns="200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Les juges officiels</a:t>
              </a:r>
              <a:endParaRPr/>
            </a:p>
          </p:txBody>
        </p:sp>
        <p:sp>
          <p:nvSpPr>
            <p:cNvPr id="207" name="Google Shape;207;p9"/>
            <p:cNvSpPr/>
            <p:nvPr/>
          </p:nvSpPr>
          <p:spPr>
            <a:xfrm>
              <a:off x="0" y="1372104"/>
              <a:ext cx="7587343" cy="378000"/>
            </a:xfrm>
            <a:prstGeom prst="rect">
              <a:avLst/>
            </a:prstGeom>
            <a:solidFill>
              <a:schemeClr val="lt1">
                <a:alpha val="89803"/>
              </a:schemeClr>
            </a:solidFill>
            <a:ln w="25400" cap="flat" cmpd="sng">
              <a:solidFill>
                <a:srgbClr val="5C83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361213" y="939458"/>
              <a:ext cx="7224269" cy="654046"/>
            </a:xfrm>
            <a:prstGeom prst="roundRect">
              <a:avLst>
                <a:gd name="adj" fmla="val 16667"/>
              </a:avLst>
            </a:prstGeom>
            <a:solidFill>
              <a:srgbClr val="5C83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txBox="1"/>
            <p:nvPr/>
          </p:nvSpPr>
          <p:spPr>
            <a:xfrm>
              <a:off x="393141" y="971386"/>
              <a:ext cx="7160413" cy="590190"/>
            </a:xfrm>
            <a:prstGeom prst="rect">
              <a:avLst/>
            </a:prstGeom>
            <a:noFill/>
            <a:ln>
              <a:noFill/>
            </a:ln>
          </p:spPr>
          <p:txBody>
            <a:bodyPr spcFirstLastPara="1" wrap="square" lIns="200725" tIns="0" rIns="200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le juge-arbitre / le juge-arbitre adjoint **</a:t>
              </a:r>
              <a:endParaRPr/>
            </a:p>
          </p:txBody>
        </p:sp>
        <p:sp>
          <p:nvSpPr>
            <p:cNvPr id="210" name="Google Shape;210;p9"/>
            <p:cNvSpPr/>
            <p:nvPr/>
          </p:nvSpPr>
          <p:spPr>
            <a:xfrm>
              <a:off x="0" y="2263751"/>
              <a:ext cx="7587343" cy="378000"/>
            </a:xfrm>
            <a:prstGeom prst="rect">
              <a:avLst/>
            </a:prstGeom>
            <a:solidFill>
              <a:schemeClr val="lt1">
                <a:alpha val="89803"/>
              </a:schemeClr>
            </a:solidFill>
            <a:ln w="25400" cap="flat" cmpd="sng">
              <a:solidFill>
                <a:srgbClr val="9BA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361213" y="1831104"/>
              <a:ext cx="7224269" cy="654046"/>
            </a:xfrm>
            <a:prstGeom prst="roundRect">
              <a:avLst>
                <a:gd name="adj" fmla="val 16667"/>
              </a:avLst>
            </a:prstGeom>
            <a:solidFill>
              <a:srgbClr val="9BAF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txBox="1"/>
            <p:nvPr/>
          </p:nvSpPr>
          <p:spPr>
            <a:xfrm>
              <a:off x="393141" y="1863032"/>
              <a:ext cx="7160413" cy="590190"/>
            </a:xfrm>
            <a:prstGeom prst="rect">
              <a:avLst/>
            </a:prstGeom>
            <a:noFill/>
            <a:ln>
              <a:noFill/>
            </a:ln>
          </p:spPr>
          <p:txBody>
            <a:bodyPr spcFirstLastPara="1" wrap="square" lIns="200725" tIns="0" rIns="200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dirty="0">
                  <a:solidFill>
                    <a:schemeClr val="lt1"/>
                  </a:solidFill>
                  <a:latin typeface="Calibri"/>
                  <a:ea typeface="Calibri"/>
                  <a:cs typeface="Calibri"/>
                  <a:sym typeface="Calibri"/>
                </a:rPr>
                <a:t>les juges de portes :  Juges premiers/  Juges seconds/  Juges de transmission / Juge tuteur /le contrôleur des équipements*</a:t>
              </a:r>
              <a:endParaRPr dirty="0"/>
            </a:p>
          </p:txBody>
        </p:sp>
        <p:sp>
          <p:nvSpPr>
            <p:cNvPr id="213" name="Google Shape;213;p9"/>
            <p:cNvSpPr/>
            <p:nvPr/>
          </p:nvSpPr>
          <p:spPr>
            <a:xfrm>
              <a:off x="0" y="3155397"/>
              <a:ext cx="7587343" cy="378000"/>
            </a:xfrm>
            <a:prstGeom prst="rect">
              <a:avLst/>
            </a:prstGeom>
            <a:solidFill>
              <a:schemeClr val="lt1">
                <a:alpha val="89803"/>
              </a:schemeClr>
            </a:solidFill>
            <a:ln w="25400" cap="flat" cmpd="sng">
              <a:solidFill>
                <a:srgbClr val="9BA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61213" y="2722751"/>
              <a:ext cx="7224269" cy="654046"/>
            </a:xfrm>
            <a:prstGeom prst="roundRect">
              <a:avLst>
                <a:gd name="adj" fmla="val 16667"/>
              </a:avLst>
            </a:prstGeom>
            <a:solidFill>
              <a:srgbClr val="9BAF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txBox="1"/>
            <p:nvPr/>
          </p:nvSpPr>
          <p:spPr>
            <a:xfrm>
              <a:off x="393141" y="2754679"/>
              <a:ext cx="7160413" cy="590190"/>
            </a:xfrm>
            <a:prstGeom prst="rect">
              <a:avLst/>
            </a:prstGeom>
            <a:noFill/>
            <a:ln>
              <a:noFill/>
            </a:ln>
          </p:spPr>
          <p:txBody>
            <a:bodyPr spcFirstLastPara="1" wrap="square" lIns="200725" tIns="0" rIns="200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le juge des résultats **/ le juge vérificateur / le juge à l’arrivée /  le juge vidéo***</a:t>
              </a:r>
              <a:endParaRPr/>
            </a:p>
          </p:txBody>
        </p:sp>
        <p:sp>
          <p:nvSpPr>
            <p:cNvPr id="216" name="Google Shape;216;p9"/>
            <p:cNvSpPr/>
            <p:nvPr/>
          </p:nvSpPr>
          <p:spPr>
            <a:xfrm>
              <a:off x="0" y="4047044"/>
              <a:ext cx="7587343" cy="378000"/>
            </a:xfrm>
            <a:prstGeom prst="rect">
              <a:avLst/>
            </a:prstGeom>
            <a:solidFill>
              <a:schemeClr val="lt1">
                <a:alpha val="89803"/>
              </a:schemeClr>
            </a:solidFill>
            <a:ln w="25400" cap="flat" cmpd="sng">
              <a:solidFill>
                <a:srgbClr val="5C83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61213" y="3614397"/>
              <a:ext cx="7224269" cy="654046"/>
            </a:xfrm>
            <a:prstGeom prst="roundRect">
              <a:avLst>
                <a:gd name="adj" fmla="val 16667"/>
              </a:avLst>
            </a:prstGeom>
            <a:solidFill>
              <a:srgbClr val="5C83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txBox="1"/>
            <p:nvPr/>
          </p:nvSpPr>
          <p:spPr>
            <a:xfrm>
              <a:off x="393141" y="3646325"/>
              <a:ext cx="7160413" cy="590190"/>
            </a:xfrm>
            <a:prstGeom prst="rect">
              <a:avLst/>
            </a:prstGeom>
            <a:noFill/>
            <a:ln>
              <a:noFill/>
            </a:ln>
          </p:spPr>
          <p:txBody>
            <a:bodyPr spcFirstLastPara="1" wrap="square" lIns="200725" tIns="0" rIns="200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le délégué de la Commission Nationale d’Activité ou, à défaut, le délégué du Comité Régional concerné</a:t>
              </a:r>
              <a:endParaRPr/>
            </a:p>
          </p:txBody>
        </p:sp>
      </p:grpSp>
      <p:sp>
        <p:nvSpPr>
          <p:cNvPr id="219" name="Google Shape;219;p9"/>
          <p:cNvSpPr txBox="1">
            <a:spLocks noGrp="1"/>
          </p:cNvSpPr>
          <p:nvPr>
            <p:ph type="title"/>
          </p:nvPr>
        </p:nvSpPr>
        <p:spPr>
          <a:xfrm>
            <a:off x="886265" y="295990"/>
            <a:ext cx="6418383" cy="954107"/>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fr-FR" sz="2800" b="1">
                <a:solidFill>
                  <a:srgbClr val="17365D"/>
                </a:solidFill>
              </a:rPr>
              <a:t>Selon sa nature et son importance, une compétition de slalom est gérée par : </a:t>
            </a:r>
            <a:endParaRPr/>
          </a:p>
        </p:txBody>
      </p:sp>
      <p:sp>
        <p:nvSpPr>
          <p:cNvPr id="220" name="Google Shape;220;p9"/>
          <p:cNvSpPr/>
          <p:nvPr/>
        </p:nvSpPr>
        <p:spPr>
          <a:xfrm>
            <a:off x="1026941" y="6028631"/>
            <a:ext cx="697405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0" i="0" u="none" strike="noStrike" cap="none">
                <a:solidFill>
                  <a:schemeClr val="dk1"/>
                </a:solidFill>
                <a:latin typeface="Calibri"/>
                <a:ea typeface="Calibri"/>
                <a:cs typeface="Calibri"/>
                <a:sym typeface="Calibri"/>
              </a:rPr>
              <a:t>* obligatoire sur les compétitions nationales</a:t>
            </a:r>
            <a:endParaRPr/>
          </a:p>
          <a:p>
            <a:pPr marL="0" marR="0" lvl="0" indent="0" algn="l" rtl="0">
              <a:spcBef>
                <a:spcPts val="0"/>
              </a:spcBef>
              <a:spcAft>
                <a:spcPts val="0"/>
              </a:spcAft>
              <a:buNone/>
            </a:pPr>
            <a:r>
              <a:rPr lang="fr-FR" sz="1400" b="0" i="0" u="none" strike="noStrike" cap="none">
                <a:solidFill>
                  <a:schemeClr val="dk1"/>
                </a:solidFill>
                <a:latin typeface="Calibri"/>
                <a:ea typeface="Calibri"/>
                <a:cs typeface="Calibri"/>
                <a:sym typeface="Calibri"/>
              </a:rPr>
              <a:t>** obligatoire sur les championnats de France</a:t>
            </a:r>
            <a:endParaRPr/>
          </a:p>
          <a:p>
            <a:pPr marL="0" marR="0" lvl="0" indent="0" algn="l" rtl="0">
              <a:spcBef>
                <a:spcPts val="0"/>
              </a:spcBef>
              <a:spcAft>
                <a:spcPts val="0"/>
              </a:spcAft>
              <a:buNone/>
            </a:pPr>
            <a:r>
              <a:rPr lang="fr-FR" sz="1400" b="0" i="0" u="none" strike="noStrike" cap="none">
                <a:solidFill>
                  <a:schemeClr val="dk1"/>
                </a:solidFill>
                <a:latin typeface="Calibri"/>
                <a:ea typeface="Calibri"/>
                <a:cs typeface="Calibri"/>
                <a:sym typeface="Calibri"/>
              </a:rPr>
              <a:t>*** Lorsqu’une vidéo officielle est mise en place</a:t>
            </a:r>
            <a:endParaRPr/>
          </a:p>
        </p:txBody>
      </p:sp>
    </p:spTree>
  </p:cSld>
  <p:clrMapOvr>
    <a:masterClrMapping/>
  </p:clrMapOvr>
</p:sld>
</file>

<file path=ppt/theme/theme1.xml><?xml version="1.0" encoding="utf-8"?>
<a:theme xmlns:a="http://schemas.openxmlformats.org/drawingml/2006/main" name="1_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4053</Words>
  <Application>Microsoft Office PowerPoint</Application>
  <PresentationFormat>Affichage à l'écran (4:3)</PresentationFormat>
  <Paragraphs>392</Paragraphs>
  <Slides>55</Slides>
  <Notes>55</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55</vt:i4>
      </vt:variant>
    </vt:vector>
  </HeadingPairs>
  <TitlesOfParts>
    <vt:vector size="61" baseType="lpstr">
      <vt:lpstr>Calibri</vt:lpstr>
      <vt:lpstr>Arial</vt:lpstr>
      <vt:lpstr>Century Gothic</vt:lpstr>
      <vt:lpstr>Noto Sans Symbols</vt:lpstr>
      <vt:lpstr>1_Thème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Être juge en Slalom et Xtrem</vt:lpstr>
      <vt:lpstr>Présentation PowerPoint</vt:lpstr>
      <vt:lpstr>Selon sa nature et son importance, une compétition de slalom est gérée par : </vt:lpstr>
      <vt:lpstr>Présentation PowerPoint</vt:lpstr>
      <vt:lpstr>Présentation PowerPoint</vt:lpstr>
      <vt:lpstr>Présentation PowerPoint</vt:lpstr>
      <vt:lpstr>Présentation PowerPoint</vt:lpstr>
      <vt:lpstr>En Résumé  Être  «I.M.P.E.C»</vt:lpstr>
      <vt:lpstr>Les Tâches du Juge </vt:lpstr>
      <vt:lpstr>Les Tâches du Juge </vt:lpstr>
      <vt:lpstr>Présentation PowerPoint</vt:lpstr>
      <vt:lpstr>Présentation PowerPoint</vt:lpstr>
      <vt:lpstr>Les Portes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Bateau retourné dans le plan de porte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AUBAZAC</dc:creator>
  <cp:lastModifiedBy>Flavien PORTIER</cp:lastModifiedBy>
  <cp:revision>1</cp:revision>
  <dcterms:created xsi:type="dcterms:W3CDTF">2014-03-27T10:34:15Z</dcterms:created>
  <dcterms:modified xsi:type="dcterms:W3CDTF">2023-09-27T17:42:04Z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0x010100CC7162782D741D449A42F12908A8A952</vt:lpwstr>
  </property>
</Properties>
</file>